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8"/>
  </p:notesMasterIdLst>
  <p:sldIdLst>
    <p:sldId id="698" r:id="rId4"/>
    <p:sldId id="870" r:id="rId5"/>
    <p:sldId id="5146" r:id="rId6"/>
    <p:sldId id="5152" r:id="rId7"/>
    <p:sldId id="5129" r:id="rId8"/>
    <p:sldId id="5161" r:id="rId9"/>
    <p:sldId id="257" r:id="rId10"/>
    <p:sldId id="5153" r:id="rId11"/>
    <p:sldId id="5158" r:id="rId12"/>
    <p:sldId id="5155" r:id="rId13"/>
    <p:sldId id="5130" r:id="rId14"/>
    <p:sldId id="5156" r:id="rId15"/>
    <p:sldId id="5134" r:id="rId16"/>
    <p:sldId id="5141" r:id="rId17"/>
    <p:sldId id="5131" r:id="rId18"/>
    <p:sldId id="5133" r:id="rId19"/>
    <p:sldId id="5160" r:id="rId20"/>
    <p:sldId id="5135" r:id="rId21"/>
    <p:sldId id="5159" r:id="rId22"/>
    <p:sldId id="5157" r:id="rId23"/>
    <p:sldId id="5136" r:id="rId24"/>
    <p:sldId id="5143" r:id="rId25"/>
    <p:sldId id="5137" r:id="rId26"/>
    <p:sldId id="514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by A. Wilkason" initials="CAW" lastIdx="4" clrIdx="0">
    <p:extLst>
      <p:ext uri="{19B8F6BF-5375-455C-9EA6-DF929625EA0E}">
        <p15:presenceInfo xmlns:p15="http://schemas.microsoft.com/office/powerpoint/2012/main" userId="S::cwilkason@resolvetosavelives.org::3619adc8-0004-4a33-90b2-c8c3c93b60d2" providerId="AD"/>
      </p:ext>
    </p:extLst>
  </p:cmAuthor>
  <p:cmAuthor id="2" name="Robert Rosenbaum" initials="RR" lastIdx="3" clrIdx="1">
    <p:extLst>
      <p:ext uri="{19B8F6BF-5375-455C-9EA6-DF929625EA0E}">
        <p15:presenceInfo xmlns:p15="http://schemas.microsoft.com/office/powerpoint/2012/main" userId="S::rrosenbaum@resolvetosavelives.org::34308914-aa0a-4928-a8f9-263514df2152" providerId="AD"/>
      </p:ext>
    </p:extLst>
  </p:cmAuthor>
  <p:cmAuthor id="3" name="Kathryn Walsh" initials="KNW" lastIdx="2" clrIdx="2">
    <p:extLst>
      <p:ext uri="{19B8F6BF-5375-455C-9EA6-DF929625EA0E}">
        <p15:presenceInfo xmlns:p15="http://schemas.microsoft.com/office/powerpoint/2012/main" userId="Kathryn Walsh" providerId="None"/>
      </p:ext>
    </p:extLst>
  </p:cmAuthor>
  <p:cmAuthor id="4" name="Breanna van Loenen" initials="BvL" lastIdx="8" clrIdx="3">
    <p:extLst>
      <p:ext uri="{19B8F6BF-5375-455C-9EA6-DF929625EA0E}">
        <p15:presenceInfo xmlns:p15="http://schemas.microsoft.com/office/powerpoint/2012/main" userId="S::bloenen@resolvetosavelives.org::d183c2de-e75b-4bd3-bb36-20604287d3a8" providerId="AD"/>
      </p:ext>
    </p:extLst>
  </p:cmAuthor>
  <p:cmAuthor id="5" name="Hamsa Subramaniam" initials="HS" lastIdx="6" clrIdx="4">
    <p:extLst>
      <p:ext uri="{19B8F6BF-5375-455C-9EA6-DF929625EA0E}">
        <p15:presenceInfo xmlns:p15="http://schemas.microsoft.com/office/powerpoint/2012/main" userId="S::hsubramaniam@resolvetosavelives.org::8b516422-2163-412d-8251-e94f974fb0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0D4646-FF55-41B1-9540-0D3AD51C4040}" v="41" dt="2021-11-19T15:50:52.4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81193" autoAdjust="0"/>
  </p:normalViewPr>
  <p:slideViewPr>
    <p:cSldViewPr snapToGrid="0">
      <p:cViewPr varScale="1">
        <p:scale>
          <a:sx n="87" d="100"/>
          <a:sy n="87" d="100"/>
        </p:scale>
        <p:origin x="27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sha Litvinov" userId="lRvW9952/kt9SORaJM1+9Bedayly2WNbn5qNBcocxlk=" providerId="None" clId="Web-{B60D4646-FF55-41B1-9540-0D3AD51C4040}"/>
    <pc:docChg chg="addSld modSld">
      <pc:chgData name="Sasha Litvinov" userId="lRvW9952/kt9SORaJM1+9Bedayly2WNbn5qNBcocxlk=" providerId="None" clId="Web-{B60D4646-FF55-41B1-9540-0D3AD51C4040}" dt="2021-11-19T15:50:52.419" v="33" actId="20577"/>
      <pc:docMkLst>
        <pc:docMk/>
      </pc:docMkLst>
      <pc:sldChg chg="modSp">
        <pc:chgData name="Sasha Litvinov" userId="lRvW9952/kt9SORaJM1+9Bedayly2WNbn5qNBcocxlk=" providerId="None" clId="Web-{B60D4646-FF55-41B1-9540-0D3AD51C4040}" dt="2021-11-19T15:47:08.834" v="0" actId="14100"/>
        <pc:sldMkLst>
          <pc:docMk/>
          <pc:sldMk cId="2423721043" sldId="698"/>
        </pc:sldMkLst>
        <pc:spChg chg="mod">
          <ac:chgData name="Sasha Litvinov" userId="lRvW9952/kt9SORaJM1+9Bedayly2WNbn5qNBcocxlk=" providerId="None" clId="Web-{B60D4646-FF55-41B1-9540-0D3AD51C4040}" dt="2021-11-19T15:47:08.834" v="0" actId="14100"/>
          <ac:spMkLst>
            <pc:docMk/>
            <pc:sldMk cId="2423721043" sldId="698"/>
            <ac:spMk id="4" creationId="{288B46D6-1384-3C4D-981F-DC463819157C}"/>
          </ac:spMkLst>
        </pc:spChg>
      </pc:sldChg>
      <pc:sldChg chg="modSp">
        <pc:chgData name="Sasha Litvinov" userId="lRvW9952/kt9SORaJM1+9Bedayly2WNbn5qNBcocxlk=" providerId="None" clId="Web-{B60D4646-FF55-41B1-9540-0D3AD51C4040}" dt="2021-11-19T15:47:14.474" v="1" actId="20577"/>
        <pc:sldMkLst>
          <pc:docMk/>
          <pc:sldMk cId="895686064" sldId="870"/>
        </pc:sldMkLst>
        <pc:spChg chg="mod">
          <ac:chgData name="Sasha Litvinov" userId="lRvW9952/kt9SORaJM1+9Bedayly2WNbn5qNBcocxlk=" providerId="None" clId="Web-{B60D4646-FF55-41B1-9540-0D3AD51C4040}" dt="2021-11-19T15:47:14.474" v="1" actId="20577"/>
          <ac:spMkLst>
            <pc:docMk/>
            <pc:sldMk cId="895686064" sldId="870"/>
            <ac:spMk id="3" creationId="{18A972A7-88A4-44D4-89B8-FE44EB8D2F0C}"/>
          </ac:spMkLst>
        </pc:spChg>
      </pc:sldChg>
      <pc:sldChg chg="modSp">
        <pc:chgData name="Sasha Litvinov" userId="lRvW9952/kt9SORaJM1+9Bedayly2WNbn5qNBcocxlk=" providerId="None" clId="Web-{B60D4646-FF55-41B1-9540-0D3AD51C4040}" dt="2021-11-19T15:47:39.491" v="6" actId="14100"/>
        <pc:sldMkLst>
          <pc:docMk/>
          <pc:sldMk cId="3552266664" sldId="5129"/>
        </pc:sldMkLst>
        <pc:spChg chg="mod">
          <ac:chgData name="Sasha Litvinov" userId="lRvW9952/kt9SORaJM1+9Bedayly2WNbn5qNBcocxlk=" providerId="None" clId="Web-{B60D4646-FF55-41B1-9540-0D3AD51C4040}" dt="2021-11-19T15:47:39.491" v="6" actId="14100"/>
          <ac:spMkLst>
            <pc:docMk/>
            <pc:sldMk cId="3552266664" sldId="5129"/>
            <ac:spMk id="3" creationId="{5A29ED0A-F659-4E53-81D5-8CE131C21CFE}"/>
          </ac:spMkLst>
        </pc:spChg>
      </pc:sldChg>
      <pc:sldChg chg="modSp">
        <pc:chgData name="Sasha Litvinov" userId="lRvW9952/kt9SORaJM1+9Bedayly2WNbn5qNBcocxlk=" providerId="None" clId="Web-{B60D4646-FF55-41B1-9540-0D3AD51C4040}" dt="2021-11-19T15:48:11.929" v="11" actId="14100"/>
        <pc:sldMkLst>
          <pc:docMk/>
          <pc:sldMk cId="1459660370" sldId="5130"/>
        </pc:sldMkLst>
        <pc:grpChg chg="mod">
          <ac:chgData name="Sasha Litvinov" userId="lRvW9952/kt9SORaJM1+9Bedayly2WNbn5qNBcocxlk=" providerId="None" clId="Web-{B60D4646-FF55-41B1-9540-0D3AD51C4040}" dt="2021-11-19T15:48:11.929" v="11" actId="14100"/>
          <ac:grpSpMkLst>
            <pc:docMk/>
            <pc:sldMk cId="1459660370" sldId="5130"/>
            <ac:grpSpMk id="2" creationId="{89DE43B9-3237-4DF2-8C58-DF051E5BA1B1}"/>
          </ac:grpSpMkLst>
        </pc:grpChg>
      </pc:sldChg>
      <pc:sldChg chg="modSp">
        <pc:chgData name="Sasha Litvinov" userId="lRvW9952/kt9SORaJM1+9Bedayly2WNbn5qNBcocxlk=" providerId="None" clId="Web-{B60D4646-FF55-41B1-9540-0D3AD51C4040}" dt="2021-11-19T15:48:55.931" v="13" actId="14100"/>
        <pc:sldMkLst>
          <pc:docMk/>
          <pc:sldMk cId="2966072299" sldId="5137"/>
        </pc:sldMkLst>
        <pc:grpChg chg="mod">
          <ac:chgData name="Sasha Litvinov" userId="lRvW9952/kt9SORaJM1+9Bedayly2WNbn5qNBcocxlk=" providerId="None" clId="Web-{B60D4646-FF55-41B1-9540-0D3AD51C4040}" dt="2021-11-19T15:48:55.931" v="13" actId="14100"/>
          <ac:grpSpMkLst>
            <pc:docMk/>
            <pc:sldMk cId="2966072299" sldId="5137"/>
            <ac:grpSpMk id="13" creationId="{3BDE90E5-A85F-4440-A39B-EA7688721BBA}"/>
          </ac:grpSpMkLst>
        </pc:grpChg>
      </pc:sldChg>
      <pc:sldChg chg="modSp">
        <pc:chgData name="Sasha Litvinov" userId="lRvW9952/kt9SORaJM1+9Bedayly2WNbn5qNBcocxlk=" providerId="None" clId="Web-{B60D4646-FF55-41B1-9540-0D3AD51C4040}" dt="2021-11-19T15:48:29.368" v="12" actId="1076"/>
        <pc:sldMkLst>
          <pc:docMk/>
          <pc:sldMk cId="606846204" sldId="5141"/>
        </pc:sldMkLst>
        <pc:spChg chg="mod">
          <ac:chgData name="Sasha Litvinov" userId="lRvW9952/kt9SORaJM1+9Bedayly2WNbn5qNBcocxlk=" providerId="None" clId="Web-{B60D4646-FF55-41B1-9540-0D3AD51C4040}" dt="2021-11-19T15:48:29.368" v="12" actId="1076"/>
          <ac:spMkLst>
            <pc:docMk/>
            <pc:sldMk cId="606846204" sldId="5141"/>
            <ac:spMk id="27" creationId="{A6BCF9CC-AF9C-4B01-A6F5-D3BF62B405BB}"/>
          </ac:spMkLst>
        </pc:spChg>
      </pc:sldChg>
      <pc:sldChg chg="modSp">
        <pc:chgData name="Sasha Litvinov" userId="lRvW9952/kt9SORaJM1+9Bedayly2WNbn5qNBcocxlk=" providerId="None" clId="Web-{B60D4646-FF55-41B1-9540-0D3AD51C4040}" dt="2021-11-19T15:50:52.419" v="33" actId="20577"/>
        <pc:sldMkLst>
          <pc:docMk/>
          <pc:sldMk cId="867604164" sldId="5144"/>
        </pc:sldMkLst>
        <pc:spChg chg="mod">
          <ac:chgData name="Sasha Litvinov" userId="lRvW9952/kt9SORaJM1+9Bedayly2WNbn5qNBcocxlk=" providerId="None" clId="Web-{B60D4646-FF55-41B1-9540-0D3AD51C4040}" dt="2021-11-19T15:50:52.419" v="33" actId="20577"/>
          <ac:spMkLst>
            <pc:docMk/>
            <pc:sldMk cId="867604164" sldId="5144"/>
            <ac:spMk id="8" creationId="{60035300-417A-4BDA-8A3C-88B9CAB661C9}"/>
          </ac:spMkLst>
        </pc:spChg>
        <pc:spChg chg="mod">
          <ac:chgData name="Sasha Litvinov" userId="lRvW9952/kt9SORaJM1+9Bedayly2WNbn5qNBcocxlk=" providerId="None" clId="Web-{B60D4646-FF55-41B1-9540-0D3AD51C4040}" dt="2021-11-19T15:50:08.605" v="28" actId="1076"/>
          <ac:spMkLst>
            <pc:docMk/>
            <pc:sldMk cId="867604164" sldId="5144"/>
            <ac:spMk id="11" creationId="{F2C36C41-2181-4FA6-B34D-C616E5D7BF21}"/>
          </ac:spMkLst>
        </pc:spChg>
        <pc:spChg chg="mod">
          <ac:chgData name="Sasha Litvinov" userId="lRvW9952/kt9SORaJM1+9Bedayly2WNbn5qNBcocxlk=" providerId="None" clId="Web-{B60D4646-FF55-41B1-9540-0D3AD51C4040}" dt="2021-11-19T15:50:25.512" v="30" actId="1076"/>
          <ac:spMkLst>
            <pc:docMk/>
            <pc:sldMk cId="867604164" sldId="5144"/>
            <ac:spMk id="18" creationId="{F5FF48A8-09F8-4161-8EC4-C0D8FB859FA8}"/>
          </ac:spMkLst>
        </pc:spChg>
        <pc:grpChg chg="mod">
          <ac:chgData name="Sasha Litvinov" userId="lRvW9952/kt9SORaJM1+9Bedayly2WNbn5qNBcocxlk=" providerId="None" clId="Web-{B60D4646-FF55-41B1-9540-0D3AD51C4040}" dt="2021-11-19T15:49:55.949" v="26" actId="14100"/>
          <ac:grpSpMkLst>
            <pc:docMk/>
            <pc:sldMk cId="867604164" sldId="5144"/>
            <ac:grpSpMk id="6" creationId="{75B47221-1A8E-4D42-81B9-70B2B09382A1}"/>
          </ac:grpSpMkLst>
        </pc:grpChg>
        <pc:picChg chg="mod">
          <ac:chgData name="Sasha Litvinov" userId="lRvW9952/kt9SORaJM1+9Bedayly2WNbn5qNBcocxlk=" providerId="None" clId="Web-{B60D4646-FF55-41B1-9540-0D3AD51C4040}" dt="2021-11-19T15:50:10.559" v="29" actId="1076"/>
          <ac:picMkLst>
            <pc:docMk/>
            <pc:sldMk cId="867604164" sldId="5144"/>
            <ac:picMk id="16" creationId="{BB39F48A-8FDB-42DE-BDE5-C84969125B5E}"/>
          </ac:picMkLst>
        </pc:picChg>
      </pc:sldChg>
      <pc:sldChg chg="modSp add replId">
        <pc:chgData name="Sasha Litvinov" userId="lRvW9952/kt9SORaJM1+9Bedayly2WNbn5qNBcocxlk=" providerId="None" clId="Web-{B60D4646-FF55-41B1-9540-0D3AD51C4040}" dt="2021-11-19T15:47:51.616" v="10" actId="14100"/>
        <pc:sldMkLst>
          <pc:docMk/>
          <pc:sldMk cId="2264256378" sldId="5161"/>
        </pc:sldMkLst>
        <pc:spChg chg="mod">
          <ac:chgData name="Sasha Litvinov" userId="lRvW9952/kt9SORaJM1+9Bedayly2WNbn5qNBcocxlk=" providerId="None" clId="Web-{B60D4646-FF55-41B1-9540-0D3AD51C4040}" dt="2021-11-19T15:47:51.616" v="10" actId="14100"/>
          <ac:spMkLst>
            <pc:docMk/>
            <pc:sldMk cId="2264256378" sldId="5161"/>
            <ac:spMk id="3" creationId="{5A29ED0A-F659-4E53-81D5-8CE131C21CFE}"/>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70D944-188D-4616-AE54-A039D13FDDB2}" type="datetimeFigureOut">
              <a:rPr lang="en-US" smtClean="0"/>
              <a:t>11/19/2021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034920-F045-44EC-A1EF-B288CB92DCF3}" type="slidenum">
              <a:rPr lang="en-US" smtClean="0"/>
              <a:t>‹#›</a:t>
            </a:fld>
            <a:endParaRPr lang="en-US"/>
          </a:p>
        </p:txBody>
      </p:sp>
    </p:spTree>
    <p:extLst>
      <p:ext uri="{BB962C8B-B14F-4D97-AF65-F5344CB8AC3E}">
        <p14:creationId xmlns:p14="http://schemas.microsoft.com/office/powerpoint/2010/main" val="3835339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apnews.com/article/lifestyle-africa-health-zimbabwe-coronavirus-pandemic-3e0b007ccccf08ae285710250daa84be" TargetMode="External"/><Relationship Id="rId13" Type="http://schemas.openxmlformats.org/officeDocument/2006/relationships/hyperlink" Target="https://www.aa.com.tr/en/africa/zimbabwe-expecting-mothers-bear-brunt-of-pandemic/2053763" TargetMode="External"/><Relationship Id="rId3" Type="http://schemas.openxmlformats.org/officeDocument/2006/relationships/hyperlink" Target="https://africacdc.netlify.app/zw/" TargetMode="External"/><Relationship Id="rId7" Type="http://schemas.openxmlformats.org/officeDocument/2006/relationships/hyperlink" Target="https://apnews.com/article/coronavirus-pandemic-africa-health-zimbabwe-southern-africa-0f2e4165f502f61b9c700cc586dad2c1" TargetMode="External"/><Relationship Id="rId12" Type="http://schemas.openxmlformats.org/officeDocument/2006/relationships/hyperlink" Target="https://www.wfp.org/stories/how-drought-killing-zimbabwe"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apnews.com/article/africa-coronavirus-pandemic-health-666ee34c3587164f76a0bd1262572aea" TargetMode="External"/><Relationship Id="rId11" Type="http://schemas.openxmlformats.org/officeDocument/2006/relationships/hyperlink" Target="https://qz.com/africa/2031211/zimbabweans-fear-inflation-as-a-new-banknote-is-introduced/" TargetMode="External"/><Relationship Id="rId5" Type="http://schemas.openxmlformats.org/officeDocument/2006/relationships/hyperlink" Target="https://www.theguardian.com/global-development/2021/jun/25/we-were-never-a-priority-zimbabwe-covid-hotspots-face-strict-lockdown" TargetMode="External"/><Relationship Id="rId15" Type="http://schemas.openxmlformats.org/officeDocument/2006/relationships/hyperlink" Target="https://www.aljazeera.com/features/2021/4/28/rich-or-poor-in-zimbabwe-crumbling-healthcare-is-deadly-for-all" TargetMode="External"/><Relationship Id="rId10" Type="http://schemas.openxmlformats.org/officeDocument/2006/relationships/hyperlink" Target="https://documents1.worldbank.org/curated/en/563161623257944434/pdf/Overcoming-Economic-Challenges-Natural-Disasters-and-the-Pandemic-Social-and-Economic-Impacts.pdf" TargetMode="External"/><Relationship Id="rId4" Type="http://schemas.openxmlformats.org/officeDocument/2006/relationships/hyperlink" Target="https://docs.google.com/spreadsheets/d/1Ulr38AUGbg809ZF3qUOdvb68w1Q9Ckk7fCGiQV3Ai9M/edit#gid=321644626" TargetMode="External"/><Relationship Id="rId9" Type="http://schemas.openxmlformats.org/officeDocument/2006/relationships/hyperlink" Target="https://africacdc.org/covid-19-vaccination/" TargetMode="External"/><Relationship Id="rId14" Type="http://schemas.openxmlformats.org/officeDocument/2006/relationships/hyperlink" Target="https://www.gavi.org/vaccineswork/clinics-get-routine-immunisation-back-track-zimbabw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C79A01-BC64-1E46-BB35-A68B5BFFE02F}" type="slidenum">
              <a:rPr lang="en-US" smtClean="0"/>
              <a:pPr/>
              <a:t>1</a:t>
            </a:fld>
            <a:endParaRPr lang="en-US" dirty="0"/>
          </a:p>
        </p:txBody>
      </p:sp>
    </p:spTree>
    <p:extLst>
      <p:ext uri="{BB962C8B-B14F-4D97-AF65-F5344CB8AC3E}">
        <p14:creationId xmlns:p14="http://schemas.microsoft.com/office/powerpoint/2010/main" val="2461918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1699566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1872114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1504783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2663946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622480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3958434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4123770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4239945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2166368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1665369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latin typeface="HK Grotesk Medium" panose="00000600000000000000" pitchFamily="2" charset="0"/>
              </a:rPr>
              <a:t>Situational awareness</a:t>
            </a:r>
          </a:p>
          <a:p>
            <a:r>
              <a:rPr lang="en-US" sz="1200" dirty="0">
                <a:solidFill>
                  <a:srgbClr val="000000"/>
                </a:solidFill>
                <a:latin typeface="HK Grotesk Medium" panose="00000600000000000000" pitchFamily="2" charset="0"/>
              </a:rPr>
              <a:t>Do people support and follow measures?</a:t>
            </a:r>
            <a:endParaRPr lang="en-US" sz="1200" b="0" i="0" dirty="0">
              <a:solidFill>
                <a:srgbClr val="000000"/>
              </a:solidFill>
              <a:effectLst/>
              <a:latin typeface="HK Grotesk Medium" panose="00000600000000000000" pitchFamily="2" charset="0"/>
            </a:endParaRPr>
          </a:p>
          <a:p>
            <a:r>
              <a:rPr lang="en-US" sz="1200" dirty="0">
                <a:latin typeface="HK Grotesk Medium" panose="00000600000000000000" pitchFamily="2" charset="0"/>
              </a:rPr>
              <a:t>Whom do people trust?</a:t>
            </a:r>
          </a:p>
          <a:p>
            <a:r>
              <a:rPr lang="en-US" sz="1200" dirty="0">
                <a:latin typeface="HK Grotesk Medium" panose="00000600000000000000" pitchFamily="2" charset="0"/>
              </a:rPr>
              <a:t>How do people understand risk?</a:t>
            </a:r>
          </a:p>
          <a:p>
            <a:r>
              <a:rPr lang="en-US" sz="1200" dirty="0">
                <a:latin typeface="HK Grotesk Medium" panose="00000600000000000000" pitchFamily="2" charset="0"/>
              </a:rPr>
              <a:t>How do people feel about resuming activities?</a:t>
            </a:r>
          </a:p>
          <a:p>
            <a:r>
              <a:rPr lang="en-US" sz="1200" dirty="0">
                <a:latin typeface="HK Grotesk Medium" panose="00000600000000000000" pitchFamily="2" charset="0"/>
              </a:rPr>
              <a:t>What do people think about vaccines?</a:t>
            </a:r>
          </a:p>
          <a:p>
            <a:r>
              <a:rPr lang="en-US" sz="1200" dirty="0">
                <a:latin typeface="HK Grotesk Medium" panose="00000600000000000000" pitchFamily="2" charset="0"/>
              </a:rPr>
              <a:t>Are people skipping or delaying healthcare? </a:t>
            </a:r>
          </a:p>
          <a:p>
            <a:r>
              <a:rPr lang="en-US" sz="1200" dirty="0">
                <a:latin typeface="HK Grotesk Medium" panose="00000600000000000000" pitchFamily="2" charset="0"/>
              </a:rPr>
              <a:t>Are people experiencing income loss?</a:t>
            </a:r>
          </a:p>
          <a:p>
            <a:r>
              <a:rPr lang="en-US" sz="1200" dirty="0">
                <a:latin typeface="HK Grotesk Medium" panose="00000600000000000000" pitchFamily="2" charset="0"/>
              </a:rPr>
              <a:t>Are people experiencing food insecurity?</a:t>
            </a:r>
          </a:p>
          <a:p>
            <a:endParaRPr lang="en-US" dirty="0"/>
          </a:p>
        </p:txBody>
      </p:sp>
      <p:sp>
        <p:nvSpPr>
          <p:cNvPr id="4" name="Slide Number Placeholder 3"/>
          <p:cNvSpPr>
            <a:spLocks noGrp="1"/>
          </p:cNvSpPr>
          <p:nvPr>
            <p:ph type="sldNum" sz="quarter" idx="5"/>
          </p:nvPr>
        </p:nvSpPr>
        <p:spPr/>
        <p:txBody>
          <a:bodyPr/>
          <a:lstStyle/>
          <a:p>
            <a:fld id="{9C034920-F045-44EC-A1EF-B288CB92DCF3}" type="slidenum">
              <a:rPr lang="en-US" smtClean="0"/>
              <a:t>3</a:t>
            </a:fld>
            <a:endParaRPr lang="en-US"/>
          </a:p>
        </p:txBody>
      </p:sp>
    </p:spTree>
    <p:extLst>
      <p:ext uri="{BB962C8B-B14F-4D97-AF65-F5344CB8AC3E}">
        <p14:creationId xmlns:p14="http://schemas.microsoft.com/office/powerpoint/2010/main" val="729449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2554604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2740808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c83ea04175_0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gc83ea04175_0_1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 name="Google Shape;77;gc83ea04175_0_10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3271466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GTAmerica"/>
              </a:rPr>
              <a:t>Starting in June 2021, Zimbabwe experienced its third and largest wave of COVID-19, which peaked on 15 July with more than 2,300 daily cases (more than double the previous peak in January 2021). Test positivity was </a:t>
            </a:r>
            <a:r>
              <a:rPr lang="en-US" b="0" i="0" dirty="0">
                <a:solidFill>
                  <a:srgbClr val="000000"/>
                </a:solidFill>
                <a:effectLst/>
                <a:latin typeface="GTAmerica"/>
                <a:hlinkClick r:id="rId3"/>
              </a:rPr>
              <a:t>28%</a:t>
            </a:r>
            <a:r>
              <a:rPr lang="en-US" b="0" i="0" dirty="0">
                <a:solidFill>
                  <a:srgbClr val="000000"/>
                </a:solidFill>
                <a:effectLst/>
                <a:latin typeface="GTAmerica"/>
              </a:rPr>
              <a:t> at the peak, suggesting that many cases may have gone unreported. The surge in cases was likely associated with the Delta variant, </a:t>
            </a:r>
            <a:r>
              <a:rPr lang="en-US" b="0" i="0" dirty="0">
                <a:solidFill>
                  <a:srgbClr val="000000"/>
                </a:solidFill>
                <a:effectLst/>
                <a:latin typeface="GTAmerica"/>
                <a:hlinkClick r:id="rId4"/>
              </a:rPr>
              <a:t>first reported</a:t>
            </a:r>
            <a:r>
              <a:rPr lang="en-US" b="0" i="0" dirty="0">
                <a:solidFill>
                  <a:srgbClr val="000000"/>
                </a:solidFill>
                <a:effectLst/>
                <a:latin typeface="GTAmerica"/>
              </a:rPr>
              <a:t> in the country on 29 April, 2021. </a:t>
            </a:r>
          </a:p>
          <a:p>
            <a:pPr algn="l"/>
            <a:r>
              <a:rPr lang="en-US" b="0" i="0" dirty="0">
                <a:solidFill>
                  <a:srgbClr val="000000"/>
                </a:solidFill>
                <a:effectLst/>
                <a:latin typeface="GTAmerica"/>
              </a:rPr>
              <a:t>The curfew and lockdown instated in January 2021 were eased in March after case numbers declined. PHSMs were reintroduced again in June as cases rapidly increased. The first two waves saw cases concentrated in urban centers. The third wave, however, affected </a:t>
            </a:r>
            <a:r>
              <a:rPr lang="en-US" b="0" i="0" dirty="0">
                <a:solidFill>
                  <a:srgbClr val="000000"/>
                </a:solidFill>
                <a:effectLst/>
                <a:latin typeface="GTAmerica"/>
                <a:hlinkClick r:id="rId5"/>
              </a:rPr>
              <a:t>rural areas</a:t>
            </a:r>
            <a:r>
              <a:rPr lang="en-US" b="0" i="0" dirty="0">
                <a:solidFill>
                  <a:srgbClr val="000000"/>
                </a:solidFill>
                <a:effectLst/>
                <a:latin typeface="GTAmerica"/>
              </a:rPr>
              <a:t> as well, with several provinces designated as COVID-19 hotspots. Media reports indicate that rural residents have largely considered COVID-19 to be a “city-disease” and, as such, may not have taken </a:t>
            </a:r>
            <a:r>
              <a:rPr lang="en-US" b="0" i="0" dirty="0">
                <a:solidFill>
                  <a:srgbClr val="000000"/>
                </a:solidFill>
                <a:effectLst/>
                <a:latin typeface="GTAmerica"/>
                <a:hlinkClick r:id="rId6"/>
              </a:rPr>
              <a:t>the same steps</a:t>
            </a:r>
            <a:r>
              <a:rPr lang="en-US" b="0" i="0" dirty="0">
                <a:solidFill>
                  <a:srgbClr val="000000"/>
                </a:solidFill>
                <a:effectLst/>
                <a:latin typeface="GTAmerica"/>
              </a:rPr>
              <a:t> to prevent transmission as urban populations. </a:t>
            </a:r>
          </a:p>
          <a:p>
            <a:pPr algn="l"/>
            <a:r>
              <a:rPr lang="en-US" b="0" i="0" dirty="0">
                <a:solidFill>
                  <a:srgbClr val="000000"/>
                </a:solidFill>
                <a:effectLst/>
                <a:latin typeface="GTAmerica"/>
              </a:rPr>
              <a:t>Although Zimbabwe started vaccinations for COVID-19 in mid-February 2021, lack of reliable supply continues to impede swift rollout, a symptom of the larger problem of the patchwork supply chain of vaccines across the continent. </a:t>
            </a:r>
            <a:r>
              <a:rPr lang="en-US" b="0" i="0" dirty="0">
                <a:solidFill>
                  <a:srgbClr val="000000"/>
                </a:solidFill>
                <a:effectLst/>
                <a:latin typeface="GTAmerica"/>
                <a:hlinkClick r:id="rId7"/>
              </a:rPr>
              <a:t>Vaccination has been mandated</a:t>
            </a:r>
            <a:r>
              <a:rPr lang="en-US" b="0" i="0" dirty="0">
                <a:solidFill>
                  <a:srgbClr val="000000"/>
                </a:solidFill>
                <a:effectLst/>
                <a:latin typeface="GTAmerica"/>
              </a:rPr>
              <a:t> for all civil servants, and for all people over the </a:t>
            </a:r>
            <a:r>
              <a:rPr lang="en-US" b="0" i="0" dirty="0">
                <a:solidFill>
                  <a:srgbClr val="000000"/>
                </a:solidFill>
                <a:effectLst/>
                <a:latin typeface="GTAmerica"/>
                <a:hlinkClick r:id="rId8"/>
              </a:rPr>
              <a:t>age of 14 years old</a:t>
            </a:r>
            <a:r>
              <a:rPr lang="en-US" b="0" i="0" dirty="0">
                <a:solidFill>
                  <a:srgbClr val="000000"/>
                </a:solidFill>
                <a:effectLst/>
                <a:latin typeface="GTAmerica"/>
              </a:rPr>
              <a:t> who are now eligible for the COVID-19 vaccine. As of 3 Oct 2021, 10,345,000 doses have been administered across the country, and 21% of the population received at least one dose of the vaccine. Vaccine </a:t>
            </a:r>
            <a:r>
              <a:rPr lang="en-US" b="0" i="0" dirty="0">
                <a:solidFill>
                  <a:srgbClr val="000000"/>
                </a:solidFill>
                <a:effectLst/>
                <a:latin typeface="GTAmerica"/>
                <a:hlinkClick r:id="rId9"/>
              </a:rPr>
              <a:t>types currently available</a:t>
            </a:r>
            <a:r>
              <a:rPr lang="en-US" b="0" i="0" dirty="0">
                <a:solidFill>
                  <a:srgbClr val="000000"/>
                </a:solidFill>
                <a:effectLst/>
                <a:latin typeface="GTAmerica"/>
              </a:rPr>
              <a:t> in-country include: Sinopharm, Sputnik V, Sinovac and </a:t>
            </a:r>
            <a:r>
              <a:rPr lang="en-US" b="0" i="0" dirty="0" err="1">
                <a:solidFill>
                  <a:srgbClr val="000000"/>
                </a:solidFill>
                <a:effectLst/>
                <a:latin typeface="GTAmerica"/>
              </a:rPr>
              <a:t>Covaxin</a:t>
            </a:r>
            <a:r>
              <a:rPr lang="en-US" b="0" i="0" dirty="0">
                <a:solidFill>
                  <a:srgbClr val="000000"/>
                </a:solidFill>
                <a:effectLst/>
                <a:latin typeface="GTAmerica"/>
              </a:rPr>
              <a:t>. </a:t>
            </a:r>
          </a:p>
          <a:p>
            <a:pPr algn="l"/>
            <a:r>
              <a:rPr lang="en-US" b="0" i="0" dirty="0">
                <a:solidFill>
                  <a:srgbClr val="000000"/>
                </a:solidFill>
                <a:effectLst/>
                <a:latin typeface="GTAmerica"/>
              </a:rPr>
              <a:t>Compared to previous periods of lockdowns and movement restrictions, the mobility restrictions associated with the most recent wave did not seem to stop people from attending to regular business. The pandemic period has been marked by </a:t>
            </a:r>
            <a:r>
              <a:rPr lang="en-US" b="0" i="0" dirty="0">
                <a:solidFill>
                  <a:srgbClr val="000000"/>
                </a:solidFill>
                <a:effectLst/>
                <a:latin typeface="GTAmerica"/>
                <a:hlinkClick r:id="rId10"/>
              </a:rPr>
              <a:t>increased poverty</a:t>
            </a:r>
            <a:r>
              <a:rPr lang="en-US" b="0" i="0" dirty="0">
                <a:solidFill>
                  <a:srgbClr val="000000"/>
                </a:solidFill>
                <a:effectLst/>
                <a:latin typeface="GTAmerica"/>
              </a:rPr>
              <a:t> across the country, likely explained by COVID-19 restrictions alongside persistent </a:t>
            </a:r>
            <a:r>
              <a:rPr lang="en-US" b="0" i="0" dirty="0">
                <a:solidFill>
                  <a:srgbClr val="000000"/>
                </a:solidFill>
                <a:effectLst/>
                <a:latin typeface="GTAmerica"/>
                <a:hlinkClick r:id="rId11"/>
              </a:rPr>
              <a:t>inflation</a:t>
            </a:r>
            <a:r>
              <a:rPr lang="en-US" b="0" i="0" dirty="0">
                <a:solidFill>
                  <a:srgbClr val="000000"/>
                </a:solidFill>
                <a:effectLst/>
                <a:latin typeface="GTAmerica"/>
              </a:rPr>
              <a:t>, </a:t>
            </a:r>
            <a:r>
              <a:rPr lang="en-US" b="0" i="0" dirty="0">
                <a:solidFill>
                  <a:srgbClr val="000000"/>
                </a:solidFill>
                <a:effectLst/>
                <a:latin typeface="GTAmerica"/>
                <a:hlinkClick r:id="rId12"/>
              </a:rPr>
              <a:t>drought</a:t>
            </a:r>
            <a:r>
              <a:rPr lang="en-US" b="0" i="0" dirty="0">
                <a:solidFill>
                  <a:srgbClr val="000000"/>
                </a:solidFill>
                <a:effectLst/>
                <a:latin typeface="GTAmerica"/>
              </a:rPr>
              <a:t> and other </a:t>
            </a:r>
            <a:r>
              <a:rPr lang="en-US" b="0" i="0" dirty="0">
                <a:solidFill>
                  <a:srgbClr val="000000"/>
                </a:solidFill>
                <a:effectLst/>
                <a:latin typeface="GTAmerica"/>
                <a:hlinkClick r:id="rId11"/>
              </a:rPr>
              <a:t>existing economic </a:t>
            </a:r>
            <a:r>
              <a:rPr lang="en-US" b="0" i="0" dirty="0" err="1">
                <a:solidFill>
                  <a:srgbClr val="000000"/>
                </a:solidFill>
                <a:effectLst/>
                <a:latin typeface="GTAmerica"/>
                <a:hlinkClick r:id="rId11"/>
              </a:rPr>
              <a:t>vulnerabilities</a:t>
            </a:r>
            <a:r>
              <a:rPr lang="en-US" b="0" i="0" dirty="0" err="1">
                <a:solidFill>
                  <a:srgbClr val="000000"/>
                </a:solidFill>
                <a:effectLst/>
                <a:latin typeface="GTAmerica"/>
              </a:rPr>
              <a:t>.The</a:t>
            </a:r>
            <a:r>
              <a:rPr lang="en-US" b="0" i="0" dirty="0">
                <a:solidFill>
                  <a:srgbClr val="000000"/>
                </a:solidFill>
                <a:effectLst/>
                <a:latin typeface="GTAmerica"/>
              </a:rPr>
              <a:t> use of health care system resources to respond to COVID-19 limited access to other essential health services, including </a:t>
            </a:r>
            <a:r>
              <a:rPr lang="en-US" b="0" i="0" dirty="0">
                <a:solidFill>
                  <a:srgbClr val="000000"/>
                </a:solidFill>
                <a:effectLst/>
                <a:latin typeface="GTAmerica"/>
                <a:hlinkClick r:id="rId13"/>
              </a:rPr>
              <a:t>maternal care</a:t>
            </a:r>
            <a:r>
              <a:rPr lang="en-US" b="0" i="0" dirty="0">
                <a:solidFill>
                  <a:srgbClr val="000000"/>
                </a:solidFill>
                <a:effectLst/>
                <a:latin typeface="GTAmerica"/>
              </a:rPr>
              <a:t>, </a:t>
            </a:r>
            <a:r>
              <a:rPr lang="en-US" b="0" i="0" dirty="0">
                <a:solidFill>
                  <a:srgbClr val="000000"/>
                </a:solidFill>
                <a:effectLst/>
                <a:latin typeface="GTAmerica"/>
                <a:hlinkClick r:id="rId14"/>
              </a:rPr>
              <a:t>routine child vaccinations</a:t>
            </a:r>
            <a:r>
              <a:rPr lang="en-US" b="0" i="0" dirty="0">
                <a:solidFill>
                  <a:srgbClr val="000000"/>
                </a:solidFill>
                <a:effectLst/>
                <a:latin typeface="GTAmerica"/>
              </a:rPr>
              <a:t>, and care for patients with </a:t>
            </a:r>
            <a:r>
              <a:rPr lang="en-US" b="0" i="0" dirty="0">
                <a:solidFill>
                  <a:srgbClr val="000000"/>
                </a:solidFill>
                <a:effectLst/>
                <a:latin typeface="GTAmerica"/>
                <a:hlinkClick r:id="rId15"/>
              </a:rPr>
              <a:t>long-standing illnesses</a:t>
            </a:r>
            <a:r>
              <a:rPr lang="en-US" b="0" i="0" dirty="0">
                <a:solidFill>
                  <a:srgbClr val="000000"/>
                </a:solidFill>
                <a:effectLst/>
                <a:latin typeface="GTAmerica"/>
              </a:rPr>
              <a:t>.</a:t>
            </a:r>
          </a:p>
          <a:p>
            <a:endParaRPr lang="en-US" dirty="0"/>
          </a:p>
        </p:txBody>
      </p:sp>
      <p:sp>
        <p:nvSpPr>
          <p:cNvPr id="4" name="Slide Number Placeholder 3"/>
          <p:cNvSpPr>
            <a:spLocks noGrp="1"/>
          </p:cNvSpPr>
          <p:nvPr>
            <p:ph type="sldNum" sz="quarter" idx="5"/>
          </p:nvPr>
        </p:nvSpPr>
        <p:spPr/>
        <p:txBody>
          <a:bodyPr/>
          <a:lstStyle/>
          <a:p>
            <a:fld id="{9C034920-F045-44EC-A1EF-B288CB92DCF3}" type="slidenum">
              <a:rPr lang="en-US" smtClean="0"/>
              <a:t>8</a:t>
            </a:fld>
            <a:endParaRPr lang="en-US"/>
          </a:p>
        </p:txBody>
      </p:sp>
    </p:spTree>
    <p:extLst>
      <p:ext uri="{BB962C8B-B14F-4D97-AF65-F5344CB8AC3E}">
        <p14:creationId xmlns:p14="http://schemas.microsoft.com/office/powerpoint/2010/main" val="3840230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1704290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937648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3084592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3.emf"/><Relationship Id="rId5" Type="http://schemas.openxmlformats.org/officeDocument/2006/relationships/oleObject" Target="../embeddings/oleObject3.bin"/><Relationship Id="rId4"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3.emf"/><Relationship Id="rId5" Type="http://schemas.openxmlformats.org/officeDocument/2006/relationships/oleObject" Target="../embeddings/oleObject3.bin"/><Relationship Id="rId4"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3.emf"/><Relationship Id="rId5" Type="http://schemas.openxmlformats.org/officeDocument/2006/relationships/oleObject" Target="../embeddings/oleObject5.bin"/><Relationship Id="rId4"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image" Target="../media/image3.emf"/><Relationship Id="rId5" Type="http://schemas.openxmlformats.org/officeDocument/2006/relationships/oleObject" Target="../embeddings/oleObject5.bin"/><Relationship Id="rId4"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image" Target="../media/image3.emf"/><Relationship Id="rId5" Type="http://schemas.openxmlformats.org/officeDocument/2006/relationships/oleObject" Target="../embeddings/oleObject6.bin"/><Relationship Id="rId4"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7.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15C1B-905B-4EB5-8D2C-98B31AEFD8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A17945-CC90-450E-8B24-AC4B8E0691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CF554C-EA5A-46BA-A26F-DB347DC9827A}"/>
              </a:ext>
            </a:extLst>
          </p:cNvPr>
          <p:cNvSpPr>
            <a:spLocks noGrp="1"/>
          </p:cNvSpPr>
          <p:nvPr>
            <p:ph type="dt" sz="half" idx="10"/>
          </p:nvPr>
        </p:nvSpPr>
        <p:spPr/>
        <p:txBody>
          <a:bodyPr/>
          <a:lstStyle/>
          <a:p>
            <a:fld id="{4B5F62AD-DD1C-4E1F-9090-826A9AB2505A}" type="datetimeFigureOut">
              <a:rPr lang="en-US" smtClean="0"/>
              <a:t>11/19/2021</a:t>
            </a:fld>
            <a:endParaRPr lang="en-US"/>
          </a:p>
        </p:txBody>
      </p:sp>
      <p:sp>
        <p:nvSpPr>
          <p:cNvPr id="5" name="Footer Placeholder 4">
            <a:extLst>
              <a:ext uri="{FF2B5EF4-FFF2-40B4-BE49-F238E27FC236}">
                <a16:creationId xmlns:a16="http://schemas.microsoft.com/office/drawing/2014/main" id="{EEFCE0DD-6EF2-4568-ABC7-5F87E82F1D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4FE74-8636-41BE-ACFD-FA82E81FEC72}"/>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615833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EC465-A2A8-4E11-847E-E1B40DD134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64B41F-69C2-4634-AC12-256B12AAE5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8C78DF-F5CB-45B4-AE7B-B24D909914C4}"/>
              </a:ext>
            </a:extLst>
          </p:cNvPr>
          <p:cNvSpPr>
            <a:spLocks noGrp="1"/>
          </p:cNvSpPr>
          <p:nvPr>
            <p:ph type="dt" sz="half" idx="10"/>
          </p:nvPr>
        </p:nvSpPr>
        <p:spPr/>
        <p:txBody>
          <a:bodyPr/>
          <a:lstStyle/>
          <a:p>
            <a:fld id="{4B5F62AD-DD1C-4E1F-9090-826A9AB2505A}" type="datetimeFigureOut">
              <a:rPr lang="en-US" smtClean="0"/>
              <a:t>11/19/2021</a:t>
            </a:fld>
            <a:endParaRPr lang="en-US"/>
          </a:p>
        </p:txBody>
      </p:sp>
      <p:sp>
        <p:nvSpPr>
          <p:cNvPr id="5" name="Footer Placeholder 4">
            <a:extLst>
              <a:ext uri="{FF2B5EF4-FFF2-40B4-BE49-F238E27FC236}">
                <a16:creationId xmlns:a16="http://schemas.microsoft.com/office/drawing/2014/main" id="{4F1CEA40-E571-47F5-837F-590D11EE76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88223-0A3A-4CA4-B6B2-2BD7BEFDA19D}"/>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678247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CEDACB-1A25-4097-8EA9-1A9C66F64A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CC918B-0058-4342-964B-1E65CEE956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609558-60B6-46C1-AB6F-7B95AA71C361}"/>
              </a:ext>
            </a:extLst>
          </p:cNvPr>
          <p:cNvSpPr>
            <a:spLocks noGrp="1"/>
          </p:cNvSpPr>
          <p:nvPr>
            <p:ph type="dt" sz="half" idx="10"/>
          </p:nvPr>
        </p:nvSpPr>
        <p:spPr/>
        <p:txBody>
          <a:bodyPr/>
          <a:lstStyle/>
          <a:p>
            <a:fld id="{4B5F62AD-DD1C-4E1F-9090-826A9AB2505A}" type="datetimeFigureOut">
              <a:rPr lang="en-US" smtClean="0"/>
              <a:t>11/19/2021</a:t>
            </a:fld>
            <a:endParaRPr lang="en-US"/>
          </a:p>
        </p:txBody>
      </p:sp>
      <p:sp>
        <p:nvSpPr>
          <p:cNvPr id="5" name="Footer Placeholder 4">
            <a:extLst>
              <a:ext uri="{FF2B5EF4-FFF2-40B4-BE49-F238E27FC236}">
                <a16:creationId xmlns:a16="http://schemas.microsoft.com/office/drawing/2014/main" id="{9CD7B743-EE43-466D-8B62-B053954F97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835391-EFD7-4D82-9F41-D9FCC4897F26}"/>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2964632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F1A35A5B-9964-BA45-A1B5-FC54D9B083C3}" type="datetimeFigureOut">
              <a:rPr lang="en-US" smtClean="0"/>
              <a:t>11/19/2021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6" name="Slide Number Placeholder 5"/>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560930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4440" y="365127"/>
            <a:ext cx="10515600" cy="1325563"/>
          </a:xfrm>
          <a:prstGeom prst="rect">
            <a:avLst/>
          </a:prstGeom>
        </p:spPr>
        <p:txBody>
          <a:bodyPr>
            <a:normAutofit/>
          </a:bodyPr>
          <a:lstStyle>
            <a:lvl1pPr>
              <a:defRPr sz="3000">
                <a:solidFill>
                  <a:srgbClr val="F4A62D"/>
                </a:solidFill>
              </a:defRPr>
            </a:lvl1pPr>
          </a:lstStyle>
          <a:p>
            <a:r>
              <a:rPr lang="en-GB" dirty="0"/>
              <a:t>Click to edit Master title style</a:t>
            </a:r>
            <a:endParaRPr lang="en-US" dirty="0"/>
          </a:p>
        </p:txBody>
      </p:sp>
      <p:sp>
        <p:nvSpPr>
          <p:cNvPr id="3" name="Content Placeholder 2"/>
          <p:cNvSpPr>
            <a:spLocks noGrp="1"/>
          </p:cNvSpPr>
          <p:nvPr>
            <p:ph idx="1"/>
          </p:nvPr>
        </p:nvSpPr>
        <p:spPr>
          <a:xfrm>
            <a:off x="264440" y="1825625"/>
            <a:ext cx="1108936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1A35A5B-9964-BA45-A1B5-FC54D9B083C3}" type="datetimeFigureOut">
              <a:rPr lang="en-US" smtClean="0"/>
              <a:t>11/19/2021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6" name="Slide Number Placeholder 5"/>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1223661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1A35A5B-9964-BA45-A1B5-FC54D9B083C3}" type="datetimeFigureOut">
              <a:rPr lang="en-US" smtClean="0"/>
              <a:t>11/19/2021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6" name="Slide Number Placeholder 5"/>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3238601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8469" y="365127"/>
            <a:ext cx="10515600" cy="1325563"/>
          </a:xfrm>
          <a:prstGeom prst="rect">
            <a:avLst/>
          </a:prstGeom>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F1A35A5B-9964-BA45-A1B5-FC54D9B083C3}" type="datetimeFigureOut">
              <a:rPr lang="en-US" smtClean="0"/>
              <a:t>11/19/2021</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7" name="Slide Number Placeholder 6"/>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314779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GB"/>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1A35A5B-9964-BA45-A1B5-FC54D9B083C3}" type="datetimeFigureOut">
              <a:rPr lang="en-US" smtClean="0"/>
              <a:t>11/19/2021</a:t>
            </a:fld>
            <a:endParaRPr lang="en-US" dirty="0"/>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9" name="Slide Number Placeholder 8"/>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3384646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8469" y="365127"/>
            <a:ext cx="10515600" cy="1325563"/>
          </a:xfrm>
          <a:prstGeom prst="rect">
            <a:avLst/>
          </a:prstGeo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F1A35A5B-9964-BA45-A1B5-FC54D9B083C3}" type="datetimeFigureOut">
              <a:rPr lang="en-US" smtClean="0"/>
              <a:t>11/19/2021</a:t>
            </a:fld>
            <a:endParaRPr lang="en-US" dirty="0"/>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5" name="Slide Number Placeholder 4"/>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525537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A35A5B-9964-BA45-A1B5-FC54D9B083C3}" type="datetimeFigureOut">
              <a:rPr lang="en-US" smtClean="0"/>
              <a:t>11/19/2021</a:t>
            </a:fld>
            <a:endParaRPr lang="en-US" dirty="0"/>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4" name="Slide Number Placeholder 3"/>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750167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F1A35A5B-9964-BA45-A1B5-FC54D9B083C3}" type="datetimeFigureOut">
              <a:rPr lang="en-US" smtClean="0"/>
              <a:t>11/19/2021</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7" name="Slide Number Placeholder 6"/>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298116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DF237-326B-4961-9A6C-1E1C06B08C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6F8D8A-A21D-4AD7-A088-E0CF9380AF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59F3EA-7FF8-46EC-B4D0-CCD4A3E4757A}"/>
              </a:ext>
            </a:extLst>
          </p:cNvPr>
          <p:cNvSpPr>
            <a:spLocks noGrp="1"/>
          </p:cNvSpPr>
          <p:nvPr>
            <p:ph type="dt" sz="half" idx="10"/>
          </p:nvPr>
        </p:nvSpPr>
        <p:spPr/>
        <p:txBody>
          <a:bodyPr/>
          <a:lstStyle/>
          <a:p>
            <a:fld id="{4B5F62AD-DD1C-4E1F-9090-826A9AB2505A}" type="datetimeFigureOut">
              <a:rPr lang="en-US" smtClean="0"/>
              <a:t>11/19/2021</a:t>
            </a:fld>
            <a:endParaRPr lang="en-US"/>
          </a:p>
        </p:txBody>
      </p:sp>
      <p:sp>
        <p:nvSpPr>
          <p:cNvPr id="5" name="Footer Placeholder 4">
            <a:extLst>
              <a:ext uri="{FF2B5EF4-FFF2-40B4-BE49-F238E27FC236}">
                <a16:creationId xmlns:a16="http://schemas.microsoft.com/office/drawing/2014/main" id="{97B9E793-AEF2-4778-926E-CA2DD591D6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02248A-C3FA-41AA-B180-0CB82AB6DE4B}"/>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2801817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F1A35A5B-9964-BA45-A1B5-FC54D9B083C3}" type="datetimeFigureOut">
              <a:rPr lang="en-US" smtClean="0"/>
              <a:t>11/19/2021</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7" name="Slide Number Placeholder 6"/>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22274792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8469" y="365127"/>
            <a:ext cx="10515600" cy="1325563"/>
          </a:xfrm>
          <a:prstGeom prst="rect">
            <a:avLst/>
          </a:prstGeo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1A35A5B-9964-BA45-A1B5-FC54D9B083C3}" type="datetimeFigureOut">
              <a:rPr lang="en-US" smtClean="0"/>
              <a:t>11/19/2021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6" name="Slide Number Placeholder 5"/>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11936462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1A35A5B-9964-BA45-A1B5-FC54D9B083C3}" type="datetimeFigureOut">
              <a:rPr lang="en-US" smtClean="0"/>
              <a:t>11/19/2021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6" name="Slide Number Placeholder 5"/>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22807080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Empty">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7272C5A-A11F-4DD3-BF54-F64C82B84D60}"/>
              </a:ext>
            </a:extLst>
          </p:cNvPr>
          <p:cNvSpPr>
            <a:spLocks noGrp="1"/>
          </p:cNvSpPr>
          <p:nvPr>
            <p:ph type="sldNum" sz="quarter" idx="14"/>
          </p:nvPr>
        </p:nvSpPr>
        <p:spPr/>
        <p:txBody>
          <a:bodyPr/>
          <a:lstStyle/>
          <a:p>
            <a:pPr>
              <a:defRPr/>
            </a:pPr>
            <a:fld id="{654BF1D4-C2E8-43FC-8EFA-04180D85A10F}" type="slidenum">
              <a:rPr lang="en-GB" smtClean="0"/>
              <a:pPr>
                <a:defRPr/>
              </a:pPr>
              <a:t>‹#›</a:t>
            </a:fld>
            <a:r>
              <a:rPr lang="en-GB" dirty="0"/>
              <a:t> ‒ </a:t>
            </a:r>
          </a:p>
        </p:txBody>
      </p:sp>
      <p:sp>
        <p:nvSpPr>
          <p:cNvPr id="3" name="TextBox 2">
            <a:extLst>
              <a:ext uri="{FF2B5EF4-FFF2-40B4-BE49-F238E27FC236}">
                <a16:creationId xmlns:a16="http://schemas.microsoft.com/office/drawing/2014/main" id="{511A8AE2-D196-41B2-8714-5C0A7DF99E53}"/>
              </a:ext>
            </a:extLst>
          </p:cNvPr>
          <p:cNvSpPr txBox="1"/>
          <p:nvPr userDrawn="1"/>
        </p:nvSpPr>
        <p:spPr>
          <a:xfrm>
            <a:off x="814093" y="6263296"/>
            <a:ext cx="9116291" cy="261610"/>
          </a:xfrm>
          <a:prstGeom prst="rect">
            <a:avLst/>
          </a:prstGeom>
          <a:noFill/>
        </p:spPr>
        <p:txBody>
          <a:bodyPr wrap="square" rtlCol="0">
            <a:spAutoFit/>
          </a:bodyPr>
          <a:lstStyle/>
          <a:p>
            <a:r>
              <a:rPr lang="en-US" sz="1100" i="1" dirty="0">
                <a:solidFill>
                  <a:schemeClr val="bg1"/>
                </a:solidFill>
                <a:latin typeface="GT America" panose="00000500000000000000" pitchFamily="50" charset="0"/>
              </a:rPr>
              <a:t>Ipsos /  Resolve to Save Lives : South Africa</a:t>
            </a:r>
          </a:p>
        </p:txBody>
      </p:sp>
    </p:spTree>
    <p:extLst>
      <p:ext uri="{BB962C8B-B14F-4D97-AF65-F5344CB8AC3E}">
        <p14:creationId xmlns:p14="http://schemas.microsoft.com/office/powerpoint/2010/main" val="1575427219"/>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over 1">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sp>
        <p:nvSpPr>
          <p:cNvPr id="39" name="Forme libre : forme 28">
            <a:extLst>
              <a:ext uri="{FF2B5EF4-FFF2-40B4-BE49-F238E27FC236}">
                <a16:creationId xmlns:a16="http://schemas.microsoft.com/office/drawing/2014/main" id="{25BCA439-CE40-3347-AF44-5EEAF143668B}"/>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T America" panose="00000500000000000000" pitchFamily="50" charset="0"/>
            </a:endParaRPr>
          </a:p>
        </p:txBody>
      </p:sp>
      <p:sp>
        <p:nvSpPr>
          <p:cNvPr id="40" name="Forme libre : forme 30">
            <a:extLst>
              <a:ext uri="{FF2B5EF4-FFF2-40B4-BE49-F238E27FC236}">
                <a16:creationId xmlns:a16="http://schemas.microsoft.com/office/drawing/2014/main" id="{AE8267D6-E138-8640-BC5D-12118FCF2DF3}"/>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T America" panose="00000500000000000000" pitchFamily="50" charset="0"/>
            </a:endParaRPr>
          </a:p>
        </p:txBody>
      </p:sp>
      <p:graphicFrame>
        <p:nvGraphicFramePr>
          <p:cNvPr id="5" name="Objet 4" hidden="1">
            <a:extLst>
              <a:ext uri="{FF2B5EF4-FFF2-40B4-BE49-F238E27FC236}">
                <a16:creationId xmlns:a16="http://schemas.microsoft.com/office/drawing/2014/main" id="{E03E893C-6741-453F-AB83-3BF7E47452D4}"/>
              </a:ext>
            </a:extLst>
          </p:cNvPr>
          <p:cNvGraphicFramePr>
            <a:graphicFrameLocks noChangeAspect="1"/>
          </p:cNvGraphicFramePr>
          <p:nvPr>
            <p:custDataLst>
              <p:tags r:id="rId2"/>
            </p:custDataLst>
            <p:extLst>
              <p:ext uri="{D42A27DB-BD31-4B8C-83A1-F6EECF244321}">
                <p14:modId xmlns:p14="http://schemas.microsoft.com/office/powerpoint/2010/main" val="22043757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84"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E03E893C-6741-453F-AB83-3BF7E47452D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607D74-F512-4FC3-A30B-919D76C6342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cxnSp>
        <p:nvCxnSpPr>
          <p:cNvPr id="17" name="Connecteur droit 16">
            <a:extLst>
              <a:ext uri="{FF2B5EF4-FFF2-40B4-BE49-F238E27FC236}">
                <a16:creationId xmlns:a16="http://schemas.microsoft.com/office/drawing/2014/main" id="{79935D5E-B7ED-4F9D-A894-6B0811A25EEF}"/>
              </a:ext>
            </a:extLst>
          </p:cNvPr>
          <p:cNvCxnSpPr>
            <a:cxnSpLocks/>
          </p:cNvCxnSpPr>
          <p:nvPr/>
        </p:nvCxnSpPr>
        <p:spPr>
          <a:xfrm>
            <a:off x="585787" y="3940302"/>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7200" y="533400"/>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GB"/>
              <a:t>TITLE OF THE SLIDE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7200" y="3008749"/>
            <a:ext cx="7551997" cy="461665"/>
          </a:xfrm>
          <a:prstGeom prst="rect">
            <a:avLst/>
          </a:prstGeo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of the presentation</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7200" y="4432445"/>
            <a:ext cx="2486308" cy="215444"/>
          </a:xfrm>
          <a:prstGeom prst="rect">
            <a:avLst/>
          </a:prstGeom>
        </p:spPr>
        <p:txBody>
          <a:bodyPr wrap="square" lIns="108000" tIns="0" rIns="180000" bIns="0">
            <a:spAutoFit/>
          </a:bodyPr>
          <a:lstStyle>
            <a:lvl1pPr>
              <a:defRPr sz="1400">
                <a:solidFill>
                  <a:schemeClr val="bg1"/>
                </a:solidFill>
                <a:latin typeface="GT America" panose="00000500000000000000" pitchFamily="50" charset="0"/>
              </a:defRPr>
            </a:lvl1pPr>
          </a:lstStyle>
          <a:p>
            <a:endParaRPr lang="en-US" dirty="0"/>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7200" y="4021761"/>
            <a:ext cx="2612304" cy="400110"/>
          </a:xfrm>
          <a:prstGeom prst="rect">
            <a:avLst/>
          </a:prstGeom>
        </p:spPr>
        <p:txBody>
          <a:bodyPr wrap="none" lIns="108000">
            <a:spAutoFit/>
          </a:bodyPr>
          <a:lstStyle>
            <a:lvl1pPr marL="0" indent="0">
              <a:buNone/>
              <a:defRPr sz="2000">
                <a:solidFill>
                  <a:schemeClr val="bg1"/>
                </a:solidFill>
                <a:latin typeface="GT America" panose="000005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grpSp>
        <p:nvGrpSpPr>
          <p:cNvPr id="18" name="Group 17">
            <a:extLst>
              <a:ext uri="{FF2B5EF4-FFF2-40B4-BE49-F238E27FC236}">
                <a16:creationId xmlns:a16="http://schemas.microsoft.com/office/drawing/2014/main" id="{65198BDE-F9BF-7A4A-AF8E-0DF77C0590E4}"/>
              </a:ext>
            </a:extLst>
          </p:cNvPr>
          <p:cNvGrpSpPr>
            <a:grpSpLocks noChangeAspect="1"/>
          </p:cNvGrpSpPr>
          <p:nvPr/>
        </p:nvGrpSpPr>
        <p:grpSpPr>
          <a:xfrm>
            <a:off x="10623167" y="5407578"/>
            <a:ext cx="909437" cy="829710"/>
            <a:chOff x="11309880" y="6178130"/>
            <a:chExt cx="490427" cy="447433"/>
          </a:xfrm>
        </p:grpSpPr>
        <p:sp>
          <p:nvSpPr>
            <p:cNvPr id="19" name="Freeform: Shape 6">
              <a:extLst>
                <a:ext uri="{FF2B5EF4-FFF2-40B4-BE49-F238E27FC236}">
                  <a16:creationId xmlns:a16="http://schemas.microsoft.com/office/drawing/2014/main" id="{C13F323B-F01E-D742-B50B-0E350E254AAF}"/>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dirty="0">
                <a:latin typeface="GT America" panose="00000500000000000000" pitchFamily="50" charset="0"/>
              </a:endParaRPr>
            </a:p>
          </p:txBody>
        </p:sp>
        <p:sp>
          <p:nvSpPr>
            <p:cNvPr id="20" name="Freeform: Shape 8">
              <a:extLst>
                <a:ext uri="{FF2B5EF4-FFF2-40B4-BE49-F238E27FC236}">
                  <a16:creationId xmlns:a16="http://schemas.microsoft.com/office/drawing/2014/main" id="{BB45B698-4213-0C44-B23D-F87540138A50}"/>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1" name="Freeform: Shape 11">
              <a:extLst>
                <a:ext uri="{FF2B5EF4-FFF2-40B4-BE49-F238E27FC236}">
                  <a16:creationId xmlns:a16="http://schemas.microsoft.com/office/drawing/2014/main" id="{6C55194B-0C30-4549-8D0E-8FD3ED41A112}"/>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2" name="Freeform: Shape 12">
              <a:extLst>
                <a:ext uri="{FF2B5EF4-FFF2-40B4-BE49-F238E27FC236}">
                  <a16:creationId xmlns:a16="http://schemas.microsoft.com/office/drawing/2014/main" id="{84EC1030-97DF-9348-9CFF-7201B32748D2}"/>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5" name="Freeform: Shape 13">
              <a:extLst>
                <a:ext uri="{FF2B5EF4-FFF2-40B4-BE49-F238E27FC236}">
                  <a16:creationId xmlns:a16="http://schemas.microsoft.com/office/drawing/2014/main" id="{45902CED-772B-194B-B3DA-948B14AAF7CE}"/>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6" name="Freeform: Shape 14">
              <a:extLst>
                <a:ext uri="{FF2B5EF4-FFF2-40B4-BE49-F238E27FC236}">
                  <a16:creationId xmlns:a16="http://schemas.microsoft.com/office/drawing/2014/main" id="{2CC77B1B-65EF-D740-884D-93ADA4D92AAE}"/>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7" name="Freeform: Shape 15">
              <a:extLst>
                <a:ext uri="{FF2B5EF4-FFF2-40B4-BE49-F238E27FC236}">
                  <a16:creationId xmlns:a16="http://schemas.microsoft.com/office/drawing/2014/main" id="{EBC1DFE1-9EED-7C45-833D-D02E1220ACA3}"/>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8" name="Freeform: Shape 16">
              <a:extLst>
                <a:ext uri="{FF2B5EF4-FFF2-40B4-BE49-F238E27FC236}">
                  <a16:creationId xmlns:a16="http://schemas.microsoft.com/office/drawing/2014/main" id="{C72CD79B-DE52-2E4E-A497-C01A06B3F1BC}"/>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30" name="Freeform: Shape 17">
              <a:extLst>
                <a:ext uri="{FF2B5EF4-FFF2-40B4-BE49-F238E27FC236}">
                  <a16:creationId xmlns:a16="http://schemas.microsoft.com/office/drawing/2014/main" id="{EA269D8F-9FCB-A34F-9EB2-63EF53357ECE}"/>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32" name="Freeform: Shape 18">
              <a:extLst>
                <a:ext uri="{FF2B5EF4-FFF2-40B4-BE49-F238E27FC236}">
                  <a16:creationId xmlns:a16="http://schemas.microsoft.com/office/drawing/2014/main" id="{A3D6FDE5-AC3C-904E-BAB9-24524076B310}"/>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34" name="Freeform: Shape 19">
              <a:extLst>
                <a:ext uri="{FF2B5EF4-FFF2-40B4-BE49-F238E27FC236}">
                  <a16:creationId xmlns:a16="http://schemas.microsoft.com/office/drawing/2014/main" id="{75A42F3E-7B79-6843-9E99-7B1F82D3E590}"/>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35" name="Freeform: Shape 20">
              <a:extLst>
                <a:ext uri="{FF2B5EF4-FFF2-40B4-BE49-F238E27FC236}">
                  <a16:creationId xmlns:a16="http://schemas.microsoft.com/office/drawing/2014/main" id="{5D623381-3A8F-CE45-A9DF-9D1AC3C917AF}"/>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36" name="Freeform: Shape 21">
              <a:extLst>
                <a:ext uri="{FF2B5EF4-FFF2-40B4-BE49-F238E27FC236}">
                  <a16:creationId xmlns:a16="http://schemas.microsoft.com/office/drawing/2014/main" id="{6F67F198-20E9-7C4C-9C5C-53E7DBE59938}"/>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37" name="Freeform: Shape 22">
              <a:extLst>
                <a:ext uri="{FF2B5EF4-FFF2-40B4-BE49-F238E27FC236}">
                  <a16:creationId xmlns:a16="http://schemas.microsoft.com/office/drawing/2014/main" id="{0C92B55B-3E3E-4F4E-ADAE-49959C6D7019}"/>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38" name="Freeform: Shape 23">
              <a:extLst>
                <a:ext uri="{FF2B5EF4-FFF2-40B4-BE49-F238E27FC236}">
                  <a16:creationId xmlns:a16="http://schemas.microsoft.com/office/drawing/2014/main" id="{A9FD1CD0-0B96-7843-B86E-62D6A2E37E5D}"/>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grpSp>
      <p:sp>
        <p:nvSpPr>
          <p:cNvPr id="4" name="Picture Placeholder 3">
            <a:extLst>
              <a:ext uri="{FF2B5EF4-FFF2-40B4-BE49-F238E27FC236}">
                <a16:creationId xmlns:a16="http://schemas.microsoft.com/office/drawing/2014/main" id="{41EC0559-5D20-E84C-ABC1-12D8CE443609}"/>
              </a:ext>
            </a:extLst>
          </p:cNvPr>
          <p:cNvSpPr>
            <a:spLocks noGrp="1"/>
          </p:cNvSpPr>
          <p:nvPr>
            <p:ph type="pic" sz="quarter" idx="13" hasCustomPrompt="1"/>
          </p:nvPr>
        </p:nvSpPr>
        <p:spPr>
          <a:xfrm>
            <a:off x="9098280" y="5410198"/>
            <a:ext cx="1285875" cy="832104"/>
          </a:xfrm>
          <a:prstGeom prst="rect">
            <a:avLst/>
          </a:prstGeom>
          <a:solidFill>
            <a:schemeClr val="bg1">
              <a:alpha val="10000"/>
            </a:schemeClr>
          </a:solidFill>
        </p:spPr>
        <p:txBody>
          <a:bodyPr tIns="45720" bIns="0"/>
          <a:lstStyle>
            <a:lvl1pPr marL="4763" indent="-4763" algn="l">
              <a:tabLst/>
              <a:defRPr>
                <a:solidFill>
                  <a:schemeClr val="bg1">
                    <a:lumMod val="85000"/>
                  </a:schemeClr>
                </a:solidFill>
                <a:latin typeface="GT America" panose="00000500000000000000" pitchFamily="50" charset="0"/>
              </a:defRPr>
            </a:lvl1pPr>
          </a:lstStyle>
          <a:p>
            <a:r>
              <a:rPr lang="en-US" dirty="0"/>
              <a:t>Client Logo</a:t>
            </a:r>
          </a:p>
        </p:txBody>
      </p:sp>
    </p:spTree>
    <p:extLst>
      <p:ext uri="{BB962C8B-B14F-4D97-AF65-F5344CB8AC3E}">
        <p14:creationId xmlns:p14="http://schemas.microsoft.com/office/powerpoint/2010/main" val="3120386346"/>
      </p:ext>
    </p:extLst>
  </p:cSld>
  <p:clrMapOvr>
    <a:masterClrMapping/>
  </p:clrMapOvr>
  <p:extLst>
    <p:ext uri="{DCECCB84-F9BA-43D5-87BE-67443E8EF086}">
      <p15:sldGuideLst xmlns:p15="http://schemas.microsoft.com/office/powerpoint/2012/main">
        <p15:guide id="1" orient="horz" pos="336">
          <p15:clr>
            <a:srgbClr val="F26B43"/>
          </p15:clr>
        </p15:guide>
        <p15:guide id="2" orient="horz" pos="1896">
          <p15:clr>
            <a:srgbClr val="F26B43"/>
          </p15:clr>
        </p15:guide>
        <p15:guide id="4" orient="horz" pos="3408">
          <p15:clr>
            <a:srgbClr val="F26B43"/>
          </p15:clr>
        </p15:guide>
        <p15:guide id="5" orient="horz" pos="3929">
          <p15:clr>
            <a:srgbClr val="F26B43"/>
          </p15:clr>
        </p15:guide>
        <p15:guide id="6" pos="288">
          <p15:clr>
            <a:srgbClr val="F26B43"/>
          </p15:clr>
        </p15:guide>
        <p15:guide id="7" orient="horz" pos="2736">
          <p15:clr>
            <a:srgbClr val="F26B43"/>
          </p15:clr>
        </p15:guide>
        <p15:guide id="8" pos="7392">
          <p15:clr>
            <a:srgbClr val="F26B43"/>
          </p15:clr>
        </p15:guide>
        <p15:guide id="9" pos="7248">
          <p15:clr>
            <a:srgbClr val="F26B43"/>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hapter 4">
    <p:bg>
      <p:bgPr>
        <a:gradFill>
          <a:gsLst>
            <a:gs pos="0">
              <a:schemeClr val="accent1"/>
            </a:gs>
            <a:gs pos="100000">
              <a:schemeClr val="accent6">
                <a:lumMod val="10000"/>
              </a:schemeClr>
            </a:gs>
          </a:gsLst>
          <a:lin ang="2700000" scaled="0"/>
        </a:gra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p:custDataLst>
              <p:tags r:id="rId2"/>
            </p:custDataLst>
            <p:extLst>
              <p:ext uri="{D42A27DB-BD31-4B8C-83A1-F6EECF244321}">
                <p14:modId xmlns:p14="http://schemas.microsoft.com/office/powerpoint/2010/main" val="74557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08"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latin typeface="GT America" panose="00000500000000000000" pitchFamily="50" charset="0"/>
            </a:endParaRPr>
          </a:p>
        </p:txBody>
      </p:sp>
      <p:sp>
        <p:nvSpPr>
          <p:cNvPr id="14" name="Forme libre : forme 13">
            <a:extLst>
              <a:ext uri="{FF2B5EF4-FFF2-40B4-BE49-F238E27FC236}">
                <a16:creationId xmlns:a16="http://schemas.microsoft.com/office/drawing/2014/main" id="{D42A29F8-8B81-4FB1-8852-D3129D82F2F7}"/>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latin typeface="GT America" panose="00000500000000000000" pitchFamily="50" charset="0"/>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352983" y="3287"/>
            <a:ext cx="2624436" cy="4508927"/>
          </a:xfrm>
          <a:prstGeom prst="rect">
            <a:avLst/>
          </a:prstGeom>
        </p:spPr>
        <p:txBody>
          <a:bodyPr wrap="none">
            <a:spAutoFit/>
          </a:bodyPr>
          <a:lstStyle>
            <a:lvl1pPr marL="0" indent="0" algn="r">
              <a:buNone/>
              <a:defRPr sz="28700" b="1">
                <a:solidFill>
                  <a:schemeClr val="bg1"/>
                </a:solidFill>
                <a:latin typeface="GT America" panose="00000500000000000000" pitchFamily="50" charset="0"/>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a:prstGeom prst="rect">
            <a:avLst/>
          </a:prstGeom>
        </p:spPr>
        <p:txBody>
          <a:bodyPr lIns="108000" rIns="180000">
            <a:spAutoFit/>
          </a:bodyPr>
          <a:lstStyle>
            <a:lvl1pPr marL="0" indent="0">
              <a:buNone/>
              <a:defRPr sz="2400" b="1">
                <a:solidFill>
                  <a:schemeClr val="bg1"/>
                </a:solidFill>
                <a:latin typeface="GT America"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spTree>
    <p:extLst>
      <p:ext uri="{BB962C8B-B14F-4D97-AF65-F5344CB8AC3E}">
        <p14:creationId xmlns:p14="http://schemas.microsoft.com/office/powerpoint/2010/main" val="3633185293"/>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hapter 5">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p:custDataLst>
              <p:tags r:id="rId2"/>
            </p:custDataLst>
            <p:extLst>
              <p:ext uri="{D42A27DB-BD31-4B8C-83A1-F6EECF244321}">
                <p14:modId xmlns:p14="http://schemas.microsoft.com/office/powerpoint/2010/main" val="3535951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32"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latin typeface="GT America" panose="00000500000000000000" pitchFamily="50" charset="0"/>
            </a:endParaRPr>
          </a:p>
        </p:txBody>
      </p:sp>
      <p:sp>
        <p:nvSpPr>
          <p:cNvPr id="14" name="Forme libre : forme 13">
            <a:extLst>
              <a:ext uri="{FF2B5EF4-FFF2-40B4-BE49-F238E27FC236}">
                <a16:creationId xmlns:a16="http://schemas.microsoft.com/office/drawing/2014/main" id="{D42A29F8-8B81-4FB1-8852-D3129D82F2F7}"/>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latin typeface="GT America" panose="00000500000000000000" pitchFamily="50" charset="0"/>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352983" y="3287"/>
            <a:ext cx="2624436" cy="4508927"/>
          </a:xfrm>
          <a:prstGeom prst="rect">
            <a:avLst/>
          </a:prstGeom>
        </p:spPr>
        <p:txBody>
          <a:bodyPr wrap="none">
            <a:spAutoFit/>
          </a:bodyPr>
          <a:lstStyle>
            <a:lvl1pPr marL="0" indent="0" algn="r">
              <a:buNone/>
              <a:defRPr sz="28700" b="1">
                <a:solidFill>
                  <a:schemeClr val="bg1"/>
                </a:solidFill>
                <a:latin typeface="GT America" panose="00000500000000000000" pitchFamily="50" charset="0"/>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188915"/>
          </a:xfrm>
        </p:spPr>
        <p:txBody>
          <a:bodyPr lIns="72000" anchor="t">
            <a:spAutoFit/>
          </a:bodyPr>
          <a:lstStyle>
            <a:lvl1pPr>
              <a:lnSpc>
                <a:spcPct val="80000"/>
              </a:lnSpc>
              <a:defRPr sz="4400">
                <a:solidFill>
                  <a:schemeClr val="bg1"/>
                </a:solidFill>
                <a:latin typeface="+mj-lt"/>
              </a:defRPr>
            </a:lvl1pPr>
          </a:lstStyle>
          <a:p>
            <a:r>
              <a:rPr lang="en-GB"/>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369332"/>
          </a:xfrm>
          <a:prstGeom prst="rect">
            <a:avLst/>
          </a:prstGeom>
        </p:spPr>
        <p:txBody>
          <a:bodyPr lIns="108000" rIns="180000">
            <a:spAutoFit/>
          </a:bodyPr>
          <a:lstStyle>
            <a:lvl1pPr marL="0" indent="0">
              <a:buNone/>
              <a:defRPr sz="1800" b="1">
                <a:solidFill>
                  <a:schemeClr val="bg1"/>
                </a:solidFill>
                <a:latin typeface="GT America"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sp>
        <p:nvSpPr>
          <p:cNvPr id="21" name="Espace réservé du numéro de diapositive 2">
            <a:extLst>
              <a:ext uri="{FF2B5EF4-FFF2-40B4-BE49-F238E27FC236}">
                <a16:creationId xmlns:a16="http://schemas.microsoft.com/office/drawing/2014/main" id="{97928A40-4AA3-49EF-9556-BDB555D654B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F73BA400-75BE-45F2-9E46-345C1733B6B3}" type="slidenum">
              <a:rPr lang="en-US" smtClean="0"/>
              <a:t>‹#›</a:t>
            </a:fld>
            <a:endParaRPr lang="en-US" dirty="0"/>
          </a:p>
        </p:txBody>
      </p:sp>
    </p:spTree>
    <p:extLst>
      <p:ext uri="{BB962C8B-B14F-4D97-AF65-F5344CB8AC3E}">
        <p14:creationId xmlns:p14="http://schemas.microsoft.com/office/powerpoint/2010/main" val="4034255406"/>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Verbatim blu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p:custDataLst>
              <p:tags r:id="rId2"/>
            </p:custDataLst>
            <p:extLst>
              <p:ext uri="{D42A27DB-BD31-4B8C-83A1-F6EECF244321}">
                <p14:modId xmlns:p14="http://schemas.microsoft.com/office/powerpoint/2010/main" val="3751737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56"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pPr>
              <a:defRPr/>
            </a:pPr>
            <a:fld id="{B6792039-0C1A-4BCB-8653-7596575E33E5}" type="slidenum">
              <a:rPr lang="en-GB" smtClean="0"/>
              <a:pPr>
                <a:defRPr/>
              </a:pPr>
              <a:t>‹#›</a:t>
            </a:fld>
            <a:r>
              <a:rPr lang="en-GB" dirty="0"/>
              <a:t> ‒ </a:t>
            </a: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8238744" cy="2636591"/>
          </a:xfrm>
          <a:prstGeom prst="rect">
            <a:avLst/>
          </a:prstGeom>
        </p:spPr>
        <p:txBody>
          <a:bodyPr anchor="b">
            <a:normAutofit/>
          </a:bodyPr>
          <a:lstStyle>
            <a:lvl1pPr marL="0" indent="0">
              <a:buNone/>
              <a:defRPr sz="2800">
                <a:solidFill>
                  <a:schemeClr val="bg2"/>
                </a:solidFill>
                <a:latin typeface="GT America" panose="00000500000000000000" pitchFamily="50" charset="0"/>
              </a:defRPr>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36285"/>
            <a:ext cx="8238744" cy="338554"/>
          </a:xfrm>
          <a:prstGeom prst="rect">
            <a:avLst/>
          </a:prstGeom>
        </p:spPr>
        <p:txBody>
          <a:bodyPr anchor="b">
            <a:spAutoFit/>
          </a:bodyPr>
          <a:lstStyle>
            <a:lvl1pPr marL="0" indent="0" algn="r">
              <a:buNone/>
              <a:defRPr sz="1600" b="1">
                <a:solidFill>
                  <a:schemeClr val="bg2"/>
                </a:solidFill>
                <a:latin typeface="GT America" panose="00000500000000000000" pitchFamily="50" charset="0"/>
              </a:defRPr>
            </a:lvl1pPr>
          </a:lstStyle>
          <a:p>
            <a:pPr lvl="0"/>
            <a:r>
              <a:rPr lang="en-GB" dirty="0"/>
              <a:t>Name, Position</a:t>
            </a:r>
          </a:p>
        </p:txBody>
      </p:sp>
      <p:grpSp>
        <p:nvGrpSpPr>
          <p:cNvPr id="13" name="Group 10">
            <a:extLst>
              <a:ext uri="{FF2B5EF4-FFF2-40B4-BE49-F238E27FC236}">
                <a16:creationId xmlns:a16="http://schemas.microsoft.com/office/drawing/2014/main" id="{4A038897-2792-4479-8EAB-9A8ABDE74F32}"/>
              </a:ext>
            </a:extLst>
          </p:cNvPr>
          <p:cNvGrpSpPr>
            <a:grpSpLocks/>
          </p:cNvGrpSpPr>
          <p:nvPr/>
        </p:nvGrpSpPr>
        <p:grpSpPr bwMode="auto">
          <a:xfrm rot="10800000" flipH="1">
            <a:off x="701006" y="1494906"/>
            <a:ext cx="1299066" cy="1063368"/>
            <a:chOff x="1033" y="1117"/>
            <a:chExt cx="1907" cy="1561"/>
          </a:xfrm>
          <a:solidFill>
            <a:schemeClr val="bg2"/>
          </a:solidFill>
        </p:grpSpPr>
        <p:sp>
          <p:nvSpPr>
            <p:cNvPr id="14" name="Freeform 11">
              <a:extLst>
                <a:ext uri="{FF2B5EF4-FFF2-40B4-BE49-F238E27FC236}">
                  <a16:creationId xmlns:a16="http://schemas.microsoft.com/office/drawing/2014/main" id="{BECFD5B3-64F4-4C51-A672-EBE7467808F1}"/>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GT America" panose="00000500000000000000" pitchFamily="50" charset="0"/>
              </a:endParaRPr>
            </a:p>
          </p:txBody>
        </p:sp>
        <p:sp>
          <p:nvSpPr>
            <p:cNvPr id="15" name="Freeform 12">
              <a:extLst>
                <a:ext uri="{FF2B5EF4-FFF2-40B4-BE49-F238E27FC236}">
                  <a16:creationId xmlns:a16="http://schemas.microsoft.com/office/drawing/2014/main" id="{099295A6-576A-454D-9A3A-871777688331}"/>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GT America" panose="00000500000000000000" pitchFamily="50" charset="0"/>
              </a:endParaRPr>
            </a:p>
          </p:txBody>
        </p:sp>
      </p:grpSp>
      <p:sp>
        <p:nvSpPr>
          <p:cNvPr id="4" name="Titre 3">
            <a:extLst>
              <a:ext uri="{FF2B5EF4-FFF2-40B4-BE49-F238E27FC236}">
                <a16:creationId xmlns:a16="http://schemas.microsoft.com/office/drawing/2014/main" id="{9F4AF75B-C07F-40D0-9789-3B7669A97432}"/>
              </a:ext>
            </a:extLst>
          </p:cNvPr>
          <p:cNvSpPr>
            <a:spLocks noGrp="1"/>
          </p:cNvSpPr>
          <p:nvPr>
            <p:ph type="title" hasCustomPrompt="1"/>
          </p:nvPr>
        </p:nvSpPr>
        <p:spPr/>
        <p:txBody>
          <a:bodyPr/>
          <a:lstStyle>
            <a:lvl1pPr>
              <a:defRPr>
                <a:solidFill>
                  <a:schemeClr val="bg2"/>
                </a:solidFill>
              </a:defRPr>
            </a:lvl1pPr>
          </a:lstStyle>
          <a:p>
            <a:r>
              <a:rPr lang="fr-FR" err="1"/>
              <a:t>Title</a:t>
            </a:r>
            <a:r>
              <a:rPr lang="fr-FR"/>
              <a:t> of the slide</a:t>
            </a:r>
          </a:p>
        </p:txBody>
      </p:sp>
      <p:sp>
        <p:nvSpPr>
          <p:cNvPr id="5" name="Footer Placeholder 4">
            <a:extLst>
              <a:ext uri="{FF2B5EF4-FFF2-40B4-BE49-F238E27FC236}">
                <a16:creationId xmlns:a16="http://schemas.microsoft.com/office/drawing/2014/main" id="{D426D0B4-50B0-974E-9562-0BB5F2BE5CA9}"/>
              </a:ext>
            </a:extLst>
          </p:cNvPr>
          <p:cNvSpPr>
            <a:spLocks noGrp="1"/>
          </p:cNvSpPr>
          <p:nvPr>
            <p:ph type="ftr" sz="quarter" idx="17"/>
          </p:nvPr>
        </p:nvSpPr>
        <p:spPr>
          <a:xfrm>
            <a:off x="402336" y="5916168"/>
            <a:ext cx="11384280" cy="219456"/>
          </a:xfrm>
          <a:prstGeom prst="rect">
            <a:avLst/>
          </a:prstGeom>
        </p:spPr>
        <p:txBody>
          <a:bodyPr/>
          <a:lstStyle>
            <a:lvl1pPr>
              <a:defRPr>
                <a:latin typeface="GT America" panose="00000500000000000000" pitchFamily="50" charset="0"/>
              </a:defRPr>
            </a:lvl1pPr>
          </a:lstStyle>
          <a:p>
            <a:endParaRPr lang="en-US" dirty="0"/>
          </a:p>
        </p:txBody>
      </p:sp>
    </p:spTree>
    <p:extLst>
      <p:ext uri="{BB962C8B-B14F-4D97-AF65-F5344CB8AC3E}">
        <p14:creationId xmlns:p14="http://schemas.microsoft.com/office/powerpoint/2010/main" val="355601146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7272C5A-A11F-4DD3-BF54-F64C82B84D60}"/>
              </a:ext>
            </a:extLst>
          </p:cNvPr>
          <p:cNvSpPr>
            <a:spLocks noGrp="1"/>
          </p:cNvSpPr>
          <p:nvPr>
            <p:ph type="sldNum" sz="quarter" idx="14"/>
          </p:nvPr>
        </p:nvSpPr>
        <p:spPr/>
        <p:txBody>
          <a:bodyPr/>
          <a:lstStyle/>
          <a:p>
            <a:pPr>
              <a:defRPr/>
            </a:pPr>
            <a:fld id="{654BF1D4-C2E8-43FC-8EFA-04180D85A10F}" type="slidenum">
              <a:rPr lang="en-GB" smtClean="0"/>
              <a:pPr>
                <a:defRPr/>
              </a:pPr>
              <a:t>‹#›</a:t>
            </a:fld>
            <a:r>
              <a:rPr lang="en-GB" dirty="0"/>
              <a:t> ‒ </a:t>
            </a:r>
          </a:p>
        </p:txBody>
      </p:sp>
      <p:sp>
        <p:nvSpPr>
          <p:cNvPr id="3" name="TextBox 2">
            <a:extLst>
              <a:ext uri="{FF2B5EF4-FFF2-40B4-BE49-F238E27FC236}">
                <a16:creationId xmlns:a16="http://schemas.microsoft.com/office/drawing/2014/main" id="{511A8AE2-D196-41B2-8714-5C0A7DF99E53}"/>
              </a:ext>
            </a:extLst>
          </p:cNvPr>
          <p:cNvSpPr txBox="1"/>
          <p:nvPr userDrawn="1"/>
        </p:nvSpPr>
        <p:spPr>
          <a:xfrm>
            <a:off x="814093" y="6263296"/>
            <a:ext cx="9116291" cy="261610"/>
          </a:xfrm>
          <a:prstGeom prst="rect">
            <a:avLst/>
          </a:prstGeom>
          <a:noFill/>
        </p:spPr>
        <p:txBody>
          <a:bodyPr wrap="square" rtlCol="0">
            <a:spAutoFit/>
          </a:bodyPr>
          <a:lstStyle/>
          <a:p>
            <a:r>
              <a:rPr lang="en-US" sz="1100" i="1" dirty="0">
                <a:solidFill>
                  <a:schemeClr val="bg1"/>
                </a:solidFill>
                <a:latin typeface="GT America" panose="00000500000000000000" pitchFamily="50" charset="0"/>
              </a:rPr>
              <a:t>Ipsos /  Resolve to Save Lives : South Africa</a:t>
            </a:r>
          </a:p>
        </p:txBody>
      </p:sp>
    </p:spTree>
    <p:extLst>
      <p:ext uri="{BB962C8B-B14F-4D97-AF65-F5344CB8AC3E}">
        <p14:creationId xmlns:p14="http://schemas.microsoft.com/office/powerpoint/2010/main" val="2850760730"/>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Visual on the right">
    <p:spTree>
      <p:nvGrpSpPr>
        <p:cNvPr id="1" name=""/>
        <p:cNvGrpSpPr/>
        <p:nvPr/>
      </p:nvGrpSpPr>
      <p:grpSpPr>
        <a:xfrm>
          <a:off x="0" y="0"/>
          <a:ext cx="0" cy="0"/>
          <a:chOff x="0" y="0"/>
          <a:chExt cx="0" cy="0"/>
        </a:xfrm>
      </p:grpSpPr>
      <p:sp>
        <p:nvSpPr>
          <p:cNvPr id="15" name="Espace réservé pour une image  14">
            <a:extLst>
              <a:ext uri="{FF2B5EF4-FFF2-40B4-BE49-F238E27FC236}">
                <a16:creationId xmlns:a16="http://schemas.microsoft.com/office/drawing/2014/main" id="{849086DD-2C7D-4896-95DA-63FF2B90DC0D}"/>
              </a:ext>
            </a:extLst>
          </p:cNvPr>
          <p:cNvSpPr>
            <a:spLocks noGrp="1"/>
          </p:cNvSpPr>
          <p:nvPr>
            <p:ph type="pic" sz="quarter" idx="13" hasCustomPrompt="1"/>
          </p:nvPr>
        </p:nvSpPr>
        <p:spPr>
          <a:xfrm>
            <a:off x="5123892" y="0"/>
            <a:ext cx="7068108" cy="6858000"/>
          </a:xfrm>
          <a:prstGeom prst="rect">
            <a:avLst/>
          </a:prstGeom>
          <a:pattFill prst="wdUpDiag">
            <a:fgClr>
              <a:schemeClr val="bg1">
                <a:lumMod val="75000"/>
              </a:schemeClr>
            </a:fgClr>
            <a:bgClr>
              <a:schemeClr val="bg1">
                <a:lumMod val="85000"/>
              </a:schemeClr>
            </a:bgClr>
          </a:pattFill>
        </p:spPr>
        <p:txBody>
          <a:bodyPr wrap="square">
            <a:noAutofit/>
          </a:bodyPr>
          <a:lstStyle>
            <a:lvl1pPr>
              <a:defRPr>
                <a:latin typeface="GT America" panose="00000500000000000000" pitchFamily="50" charset="0"/>
              </a:defRPr>
            </a:lvl1pPr>
          </a:lstStyle>
          <a:p>
            <a:r>
              <a:rPr lang="en-GB" dirty="0"/>
              <a:t> </a:t>
            </a:r>
          </a:p>
        </p:txBody>
      </p:sp>
      <p:sp>
        <p:nvSpPr>
          <p:cNvPr id="2" name="Espace réservé du numéro de diapositive 1">
            <a:extLst>
              <a:ext uri="{FF2B5EF4-FFF2-40B4-BE49-F238E27FC236}">
                <a16:creationId xmlns:a16="http://schemas.microsoft.com/office/drawing/2014/main" id="{B52F0521-4D9F-4207-B1DF-7BCF176045CE}"/>
              </a:ext>
            </a:extLst>
          </p:cNvPr>
          <p:cNvSpPr>
            <a:spLocks noGrp="1"/>
          </p:cNvSpPr>
          <p:nvPr>
            <p:ph type="sldNum" sz="quarter" idx="18"/>
          </p:nvPr>
        </p:nvSpPr>
        <p:spPr/>
        <p:txBody>
          <a:bodyPr/>
          <a:lstStyle/>
          <a:p>
            <a:fld id="{F73BA400-75BE-45F2-9E46-345C1733B6B3}" type="slidenum">
              <a:rPr lang="en-US" smtClean="0"/>
              <a:t>‹#›</a:t>
            </a:fld>
            <a:endParaRPr lang="en-US" dirty="0"/>
          </a:p>
        </p:txBody>
      </p:sp>
      <p:grpSp>
        <p:nvGrpSpPr>
          <p:cNvPr id="6" name="Group 5">
            <a:extLst>
              <a:ext uri="{FF2B5EF4-FFF2-40B4-BE49-F238E27FC236}">
                <a16:creationId xmlns:a16="http://schemas.microsoft.com/office/drawing/2014/main" id="{C7DBD5DA-1426-A94B-B1A9-447D4151078A}"/>
              </a:ext>
            </a:extLst>
          </p:cNvPr>
          <p:cNvGrpSpPr/>
          <p:nvPr/>
        </p:nvGrpSpPr>
        <p:grpSpPr>
          <a:xfrm>
            <a:off x="11364899" y="6200776"/>
            <a:ext cx="432372" cy="394468"/>
            <a:chOff x="11309880" y="6178130"/>
            <a:chExt cx="490427" cy="447433"/>
          </a:xfrm>
        </p:grpSpPr>
        <p:sp>
          <p:nvSpPr>
            <p:cNvPr id="7" name="Freeform: Shape 6">
              <a:extLst>
                <a:ext uri="{FF2B5EF4-FFF2-40B4-BE49-F238E27FC236}">
                  <a16:creationId xmlns:a16="http://schemas.microsoft.com/office/drawing/2014/main" id="{97F007C1-4380-CC40-8B92-36856BCBFF23}"/>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dirty="0">
                <a:latin typeface="GT America" panose="00000500000000000000" pitchFamily="50" charset="0"/>
              </a:endParaRPr>
            </a:p>
          </p:txBody>
        </p:sp>
        <p:sp>
          <p:nvSpPr>
            <p:cNvPr id="8" name="Freeform: Shape 8">
              <a:extLst>
                <a:ext uri="{FF2B5EF4-FFF2-40B4-BE49-F238E27FC236}">
                  <a16:creationId xmlns:a16="http://schemas.microsoft.com/office/drawing/2014/main" id="{D5DC936F-68E6-2649-ADB3-D6747E252FC3}"/>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9" name="Freeform: Shape 11">
              <a:extLst>
                <a:ext uri="{FF2B5EF4-FFF2-40B4-BE49-F238E27FC236}">
                  <a16:creationId xmlns:a16="http://schemas.microsoft.com/office/drawing/2014/main" id="{2248EA13-796E-634F-B570-551E183589C5}"/>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0" name="Freeform: Shape 12">
              <a:extLst>
                <a:ext uri="{FF2B5EF4-FFF2-40B4-BE49-F238E27FC236}">
                  <a16:creationId xmlns:a16="http://schemas.microsoft.com/office/drawing/2014/main" id="{42DEA270-F022-ED40-948F-3DB29A2A152F}"/>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1" name="Freeform: Shape 13">
              <a:extLst>
                <a:ext uri="{FF2B5EF4-FFF2-40B4-BE49-F238E27FC236}">
                  <a16:creationId xmlns:a16="http://schemas.microsoft.com/office/drawing/2014/main" id="{AC9DB490-C29E-3E43-9A26-4410D9993A01}"/>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2" name="Freeform: Shape 14">
              <a:extLst>
                <a:ext uri="{FF2B5EF4-FFF2-40B4-BE49-F238E27FC236}">
                  <a16:creationId xmlns:a16="http://schemas.microsoft.com/office/drawing/2014/main" id="{A227A5CC-0CB7-1647-BFDB-F93FC7957BB5}"/>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3" name="Freeform: Shape 15">
              <a:extLst>
                <a:ext uri="{FF2B5EF4-FFF2-40B4-BE49-F238E27FC236}">
                  <a16:creationId xmlns:a16="http://schemas.microsoft.com/office/drawing/2014/main" id="{143B107B-136F-BA4C-A4F4-4E72652B02F5}"/>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4" name="Freeform: Shape 16">
              <a:extLst>
                <a:ext uri="{FF2B5EF4-FFF2-40B4-BE49-F238E27FC236}">
                  <a16:creationId xmlns:a16="http://schemas.microsoft.com/office/drawing/2014/main" id="{C426CDE8-5690-C747-8C44-317B7DEDA6B3}"/>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6" name="Freeform: Shape 17">
              <a:extLst>
                <a:ext uri="{FF2B5EF4-FFF2-40B4-BE49-F238E27FC236}">
                  <a16:creationId xmlns:a16="http://schemas.microsoft.com/office/drawing/2014/main" id="{31A18962-1E71-E24F-9684-3579141804FF}"/>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7" name="Freeform: Shape 18">
              <a:extLst>
                <a:ext uri="{FF2B5EF4-FFF2-40B4-BE49-F238E27FC236}">
                  <a16:creationId xmlns:a16="http://schemas.microsoft.com/office/drawing/2014/main" id="{EB5C7D34-706A-9547-B644-91AF9D5CAF23}"/>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8" name="Freeform: Shape 19">
              <a:extLst>
                <a:ext uri="{FF2B5EF4-FFF2-40B4-BE49-F238E27FC236}">
                  <a16:creationId xmlns:a16="http://schemas.microsoft.com/office/drawing/2014/main" id="{D8744F50-24A8-994D-83DE-DAC97D97D844}"/>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19" name="Freeform: Shape 20">
              <a:extLst>
                <a:ext uri="{FF2B5EF4-FFF2-40B4-BE49-F238E27FC236}">
                  <a16:creationId xmlns:a16="http://schemas.microsoft.com/office/drawing/2014/main" id="{70431C4B-C136-2548-B933-1A973617C664}"/>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0" name="Freeform: Shape 21">
              <a:extLst>
                <a:ext uri="{FF2B5EF4-FFF2-40B4-BE49-F238E27FC236}">
                  <a16:creationId xmlns:a16="http://schemas.microsoft.com/office/drawing/2014/main" id="{26C33B79-1A97-B647-BA62-5C7AA669DCC0}"/>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1" name="Freeform: Shape 22">
              <a:extLst>
                <a:ext uri="{FF2B5EF4-FFF2-40B4-BE49-F238E27FC236}">
                  <a16:creationId xmlns:a16="http://schemas.microsoft.com/office/drawing/2014/main" id="{9DE1C625-0D34-674D-A845-F677DA824017}"/>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2" name="Freeform: Shape 23">
              <a:extLst>
                <a:ext uri="{FF2B5EF4-FFF2-40B4-BE49-F238E27FC236}">
                  <a16:creationId xmlns:a16="http://schemas.microsoft.com/office/drawing/2014/main" id="{D476391B-9C48-4D49-BED1-74E659654546}"/>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grpSp>
    </p:spTree>
    <p:extLst>
      <p:ext uri="{BB962C8B-B14F-4D97-AF65-F5344CB8AC3E}">
        <p14:creationId xmlns:p14="http://schemas.microsoft.com/office/powerpoint/2010/main" val="1587562311"/>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EB629-744B-4E95-8B82-7C14567E67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C824FB-E17B-4410-8C31-A5983E037D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AF488D-0016-454E-8138-BC06A78A1B70}"/>
              </a:ext>
            </a:extLst>
          </p:cNvPr>
          <p:cNvSpPr>
            <a:spLocks noGrp="1"/>
          </p:cNvSpPr>
          <p:nvPr>
            <p:ph type="dt" sz="half" idx="10"/>
          </p:nvPr>
        </p:nvSpPr>
        <p:spPr/>
        <p:txBody>
          <a:bodyPr/>
          <a:lstStyle/>
          <a:p>
            <a:fld id="{4B5F62AD-DD1C-4E1F-9090-826A9AB2505A}" type="datetimeFigureOut">
              <a:rPr lang="en-US" smtClean="0"/>
              <a:t>11/19/2021</a:t>
            </a:fld>
            <a:endParaRPr lang="en-US"/>
          </a:p>
        </p:txBody>
      </p:sp>
      <p:sp>
        <p:nvSpPr>
          <p:cNvPr id="5" name="Footer Placeholder 4">
            <a:extLst>
              <a:ext uri="{FF2B5EF4-FFF2-40B4-BE49-F238E27FC236}">
                <a16:creationId xmlns:a16="http://schemas.microsoft.com/office/drawing/2014/main" id="{FBF9F211-51A2-49EA-9C95-BEC82C1934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19EAF9-C855-47D0-BD94-1302CB4C771F}"/>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17886542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Visual on the right">
    <p:bg>
      <p:bgPr>
        <a:solidFill>
          <a:schemeClr val="bg1">
            <a:lumMod val="95000"/>
          </a:schemeClr>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AC36EE0-D1D8-4F63-8245-189C2DEA398B}"/>
              </a:ext>
            </a:extLst>
          </p:cNvPr>
          <p:cNvSpPr/>
          <p:nvPr userDrawn="1"/>
        </p:nvSpPr>
        <p:spPr>
          <a:xfrm>
            <a:off x="0" y="0"/>
            <a:ext cx="3990109" cy="6858000"/>
          </a:xfrm>
          <a:prstGeom prst="rect">
            <a:avLst/>
          </a:prstGeom>
          <a:gradFill>
            <a:gsLst>
              <a:gs pos="0">
                <a:schemeClr val="bg2"/>
              </a:gs>
              <a:gs pos="100000">
                <a:schemeClr val="accent6">
                  <a:lumMod val="1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50" charset="0"/>
            </a:endParaRPr>
          </a:p>
        </p:txBody>
      </p:sp>
      <p:sp>
        <p:nvSpPr>
          <p:cNvPr id="2" name="Espace réservé du numéro de diapositive 1">
            <a:extLst>
              <a:ext uri="{FF2B5EF4-FFF2-40B4-BE49-F238E27FC236}">
                <a16:creationId xmlns:a16="http://schemas.microsoft.com/office/drawing/2014/main" id="{B52F0521-4D9F-4207-B1DF-7BCF176045CE}"/>
              </a:ext>
            </a:extLst>
          </p:cNvPr>
          <p:cNvSpPr>
            <a:spLocks noGrp="1"/>
          </p:cNvSpPr>
          <p:nvPr>
            <p:ph type="sldNum" sz="quarter" idx="18"/>
          </p:nvPr>
        </p:nvSpPr>
        <p:spPr/>
        <p:txBody>
          <a:bodyPr/>
          <a:lstStyle>
            <a:lvl1pPr>
              <a:defRPr>
                <a:solidFill>
                  <a:schemeClr val="bg1"/>
                </a:solidFill>
              </a:defRPr>
            </a:lvl1pPr>
          </a:lstStyle>
          <a:p>
            <a:fld id="{F73BA400-75BE-45F2-9E46-345C1733B6B3}" type="slidenum">
              <a:rPr lang="en-US" smtClean="0"/>
              <a:pPr/>
              <a:t>‹#›</a:t>
            </a:fld>
            <a:endParaRPr lang="en-US" dirty="0"/>
          </a:p>
        </p:txBody>
      </p:sp>
      <p:grpSp>
        <p:nvGrpSpPr>
          <p:cNvPr id="6" name="Group 5">
            <a:extLst>
              <a:ext uri="{FF2B5EF4-FFF2-40B4-BE49-F238E27FC236}">
                <a16:creationId xmlns:a16="http://schemas.microsoft.com/office/drawing/2014/main" id="{C7DBD5DA-1426-A94B-B1A9-447D4151078A}"/>
              </a:ext>
            </a:extLst>
          </p:cNvPr>
          <p:cNvGrpSpPr/>
          <p:nvPr/>
        </p:nvGrpSpPr>
        <p:grpSpPr>
          <a:xfrm>
            <a:off x="11364899" y="6200776"/>
            <a:ext cx="432372" cy="394468"/>
            <a:chOff x="11309880" y="6178130"/>
            <a:chExt cx="490427" cy="447433"/>
          </a:xfrm>
        </p:grpSpPr>
        <p:sp>
          <p:nvSpPr>
            <p:cNvPr id="7" name="Freeform: Shape 6">
              <a:extLst>
                <a:ext uri="{FF2B5EF4-FFF2-40B4-BE49-F238E27FC236}">
                  <a16:creationId xmlns:a16="http://schemas.microsoft.com/office/drawing/2014/main" id="{97F007C1-4380-CC40-8B92-36856BCBFF23}"/>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dirty="0">
                <a:latin typeface="GT America" panose="00000500000000000000" pitchFamily="50" charset="0"/>
              </a:endParaRPr>
            </a:p>
          </p:txBody>
        </p:sp>
        <p:sp>
          <p:nvSpPr>
            <p:cNvPr id="8" name="Freeform: Shape 8">
              <a:extLst>
                <a:ext uri="{FF2B5EF4-FFF2-40B4-BE49-F238E27FC236}">
                  <a16:creationId xmlns:a16="http://schemas.microsoft.com/office/drawing/2014/main" id="{D5DC936F-68E6-2649-ADB3-D6747E252FC3}"/>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9" name="Freeform: Shape 11">
              <a:extLst>
                <a:ext uri="{FF2B5EF4-FFF2-40B4-BE49-F238E27FC236}">
                  <a16:creationId xmlns:a16="http://schemas.microsoft.com/office/drawing/2014/main" id="{2248EA13-796E-634F-B570-551E183589C5}"/>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0" name="Freeform: Shape 12">
              <a:extLst>
                <a:ext uri="{FF2B5EF4-FFF2-40B4-BE49-F238E27FC236}">
                  <a16:creationId xmlns:a16="http://schemas.microsoft.com/office/drawing/2014/main" id="{42DEA270-F022-ED40-948F-3DB29A2A152F}"/>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1" name="Freeform: Shape 13">
              <a:extLst>
                <a:ext uri="{FF2B5EF4-FFF2-40B4-BE49-F238E27FC236}">
                  <a16:creationId xmlns:a16="http://schemas.microsoft.com/office/drawing/2014/main" id="{AC9DB490-C29E-3E43-9A26-4410D9993A01}"/>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2" name="Freeform: Shape 14">
              <a:extLst>
                <a:ext uri="{FF2B5EF4-FFF2-40B4-BE49-F238E27FC236}">
                  <a16:creationId xmlns:a16="http://schemas.microsoft.com/office/drawing/2014/main" id="{A227A5CC-0CB7-1647-BFDB-F93FC7957BB5}"/>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3" name="Freeform: Shape 15">
              <a:extLst>
                <a:ext uri="{FF2B5EF4-FFF2-40B4-BE49-F238E27FC236}">
                  <a16:creationId xmlns:a16="http://schemas.microsoft.com/office/drawing/2014/main" id="{143B107B-136F-BA4C-A4F4-4E72652B02F5}"/>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4" name="Freeform: Shape 16">
              <a:extLst>
                <a:ext uri="{FF2B5EF4-FFF2-40B4-BE49-F238E27FC236}">
                  <a16:creationId xmlns:a16="http://schemas.microsoft.com/office/drawing/2014/main" id="{C426CDE8-5690-C747-8C44-317B7DEDA6B3}"/>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6" name="Freeform: Shape 17">
              <a:extLst>
                <a:ext uri="{FF2B5EF4-FFF2-40B4-BE49-F238E27FC236}">
                  <a16:creationId xmlns:a16="http://schemas.microsoft.com/office/drawing/2014/main" id="{31A18962-1E71-E24F-9684-3579141804FF}"/>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7" name="Freeform: Shape 18">
              <a:extLst>
                <a:ext uri="{FF2B5EF4-FFF2-40B4-BE49-F238E27FC236}">
                  <a16:creationId xmlns:a16="http://schemas.microsoft.com/office/drawing/2014/main" id="{EB5C7D34-706A-9547-B644-91AF9D5CAF23}"/>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8" name="Freeform: Shape 19">
              <a:extLst>
                <a:ext uri="{FF2B5EF4-FFF2-40B4-BE49-F238E27FC236}">
                  <a16:creationId xmlns:a16="http://schemas.microsoft.com/office/drawing/2014/main" id="{D8744F50-24A8-994D-83DE-DAC97D97D844}"/>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19" name="Freeform: Shape 20">
              <a:extLst>
                <a:ext uri="{FF2B5EF4-FFF2-40B4-BE49-F238E27FC236}">
                  <a16:creationId xmlns:a16="http://schemas.microsoft.com/office/drawing/2014/main" id="{70431C4B-C136-2548-B933-1A973617C664}"/>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0" name="Freeform: Shape 21">
              <a:extLst>
                <a:ext uri="{FF2B5EF4-FFF2-40B4-BE49-F238E27FC236}">
                  <a16:creationId xmlns:a16="http://schemas.microsoft.com/office/drawing/2014/main" id="{26C33B79-1A97-B647-BA62-5C7AA669DCC0}"/>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1" name="Freeform: Shape 22">
              <a:extLst>
                <a:ext uri="{FF2B5EF4-FFF2-40B4-BE49-F238E27FC236}">
                  <a16:creationId xmlns:a16="http://schemas.microsoft.com/office/drawing/2014/main" id="{9DE1C625-0D34-674D-A845-F677DA824017}"/>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2" name="Freeform: Shape 23">
              <a:extLst>
                <a:ext uri="{FF2B5EF4-FFF2-40B4-BE49-F238E27FC236}">
                  <a16:creationId xmlns:a16="http://schemas.microsoft.com/office/drawing/2014/main" id="{D476391B-9C48-4D49-BED1-74E659654546}"/>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grpSp>
    </p:spTree>
    <p:extLst>
      <p:ext uri="{BB962C8B-B14F-4D97-AF65-F5344CB8AC3E}">
        <p14:creationId xmlns:p14="http://schemas.microsoft.com/office/powerpoint/2010/main" val="2038634437"/>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Visual on the right">
    <p:bg>
      <p:bgPr>
        <a:solidFill>
          <a:schemeClr val="bg1">
            <a:lumMod val="95000"/>
          </a:schemeClr>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AC36EE0-D1D8-4F63-8245-189C2DEA398B}"/>
              </a:ext>
            </a:extLst>
          </p:cNvPr>
          <p:cNvSpPr/>
          <p:nvPr userDrawn="1"/>
        </p:nvSpPr>
        <p:spPr>
          <a:xfrm>
            <a:off x="0" y="0"/>
            <a:ext cx="3990109" cy="6858000"/>
          </a:xfrm>
          <a:prstGeom prst="rect">
            <a:avLst/>
          </a:prstGeom>
          <a:gradFill>
            <a:gsLst>
              <a:gs pos="0">
                <a:schemeClr val="tx2"/>
              </a:gs>
              <a:gs pos="100000">
                <a:schemeClr val="accent6">
                  <a:lumMod val="1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50" charset="0"/>
            </a:endParaRPr>
          </a:p>
        </p:txBody>
      </p:sp>
      <p:sp>
        <p:nvSpPr>
          <p:cNvPr id="2" name="Espace réservé du numéro de diapositive 1">
            <a:extLst>
              <a:ext uri="{FF2B5EF4-FFF2-40B4-BE49-F238E27FC236}">
                <a16:creationId xmlns:a16="http://schemas.microsoft.com/office/drawing/2014/main" id="{B52F0521-4D9F-4207-B1DF-7BCF176045CE}"/>
              </a:ext>
            </a:extLst>
          </p:cNvPr>
          <p:cNvSpPr>
            <a:spLocks noGrp="1"/>
          </p:cNvSpPr>
          <p:nvPr>
            <p:ph type="sldNum" sz="quarter" idx="18"/>
          </p:nvPr>
        </p:nvSpPr>
        <p:spPr/>
        <p:txBody>
          <a:bodyPr/>
          <a:lstStyle>
            <a:lvl1pPr>
              <a:defRPr>
                <a:solidFill>
                  <a:schemeClr val="bg1"/>
                </a:solidFill>
              </a:defRPr>
            </a:lvl1pPr>
          </a:lstStyle>
          <a:p>
            <a:fld id="{F73BA400-75BE-45F2-9E46-345C1733B6B3}" type="slidenum">
              <a:rPr lang="en-US" smtClean="0"/>
              <a:pPr/>
              <a:t>‹#›</a:t>
            </a:fld>
            <a:endParaRPr lang="en-US" dirty="0"/>
          </a:p>
        </p:txBody>
      </p:sp>
      <p:grpSp>
        <p:nvGrpSpPr>
          <p:cNvPr id="6" name="Group 5">
            <a:extLst>
              <a:ext uri="{FF2B5EF4-FFF2-40B4-BE49-F238E27FC236}">
                <a16:creationId xmlns:a16="http://schemas.microsoft.com/office/drawing/2014/main" id="{C7DBD5DA-1426-A94B-B1A9-447D4151078A}"/>
              </a:ext>
            </a:extLst>
          </p:cNvPr>
          <p:cNvGrpSpPr/>
          <p:nvPr/>
        </p:nvGrpSpPr>
        <p:grpSpPr>
          <a:xfrm>
            <a:off x="11364899" y="6200776"/>
            <a:ext cx="432372" cy="394468"/>
            <a:chOff x="11309880" y="6178130"/>
            <a:chExt cx="490427" cy="447433"/>
          </a:xfrm>
        </p:grpSpPr>
        <p:sp>
          <p:nvSpPr>
            <p:cNvPr id="7" name="Freeform: Shape 6">
              <a:extLst>
                <a:ext uri="{FF2B5EF4-FFF2-40B4-BE49-F238E27FC236}">
                  <a16:creationId xmlns:a16="http://schemas.microsoft.com/office/drawing/2014/main" id="{97F007C1-4380-CC40-8B92-36856BCBFF23}"/>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dirty="0">
                <a:latin typeface="GT America" panose="00000500000000000000" pitchFamily="50" charset="0"/>
              </a:endParaRPr>
            </a:p>
          </p:txBody>
        </p:sp>
        <p:sp>
          <p:nvSpPr>
            <p:cNvPr id="8" name="Freeform: Shape 8">
              <a:extLst>
                <a:ext uri="{FF2B5EF4-FFF2-40B4-BE49-F238E27FC236}">
                  <a16:creationId xmlns:a16="http://schemas.microsoft.com/office/drawing/2014/main" id="{D5DC936F-68E6-2649-ADB3-D6747E252FC3}"/>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9" name="Freeform: Shape 11">
              <a:extLst>
                <a:ext uri="{FF2B5EF4-FFF2-40B4-BE49-F238E27FC236}">
                  <a16:creationId xmlns:a16="http://schemas.microsoft.com/office/drawing/2014/main" id="{2248EA13-796E-634F-B570-551E183589C5}"/>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0" name="Freeform: Shape 12">
              <a:extLst>
                <a:ext uri="{FF2B5EF4-FFF2-40B4-BE49-F238E27FC236}">
                  <a16:creationId xmlns:a16="http://schemas.microsoft.com/office/drawing/2014/main" id="{42DEA270-F022-ED40-948F-3DB29A2A152F}"/>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1" name="Freeform: Shape 13">
              <a:extLst>
                <a:ext uri="{FF2B5EF4-FFF2-40B4-BE49-F238E27FC236}">
                  <a16:creationId xmlns:a16="http://schemas.microsoft.com/office/drawing/2014/main" id="{AC9DB490-C29E-3E43-9A26-4410D9993A01}"/>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2" name="Freeform: Shape 14">
              <a:extLst>
                <a:ext uri="{FF2B5EF4-FFF2-40B4-BE49-F238E27FC236}">
                  <a16:creationId xmlns:a16="http://schemas.microsoft.com/office/drawing/2014/main" id="{A227A5CC-0CB7-1647-BFDB-F93FC7957BB5}"/>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3" name="Freeform: Shape 15">
              <a:extLst>
                <a:ext uri="{FF2B5EF4-FFF2-40B4-BE49-F238E27FC236}">
                  <a16:creationId xmlns:a16="http://schemas.microsoft.com/office/drawing/2014/main" id="{143B107B-136F-BA4C-A4F4-4E72652B02F5}"/>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4" name="Freeform: Shape 16">
              <a:extLst>
                <a:ext uri="{FF2B5EF4-FFF2-40B4-BE49-F238E27FC236}">
                  <a16:creationId xmlns:a16="http://schemas.microsoft.com/office/drawing/2014/main" id="{C426CDE8-5690-C747-8C44-317B7DEDA6B3}"/>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6" name="Freeform: Shape 17">
              <a:extLst>
                <a:ext uri="{FF2B5EF4-FFF2-40B4-BE49-F238E27FC236}">
                  <a16:creationId xmlns:a16="http://schemas.microsoft.com/office/drawing/2014/main" id="{31A18962-1E71-E24F-9684-3579141804FF}"/>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7" name="Freeform: Shape 18">
              <a:extLst>
                <a:ext uri="{FF2B5EF4-FFF2-40B4-BE49-F238E27FC236}">
                  <a16:creationId xmlns:a16="http://schemas.microsoft.com/office/drawing/2014/main" id="{EB5C7D34-706A-9547-B644-91AF9D5CAF23}"/>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8" name="Freeform: Shape 19">
              <a:extLst>
                <a:ext uri="{FF2B5EF4-FFF2-40B4-BE49-F238E27FC236}">
                  <a16:creationId xmlns:a16="http://schemas.microsoft.com/office/drawing/2014/main" id="{D8744F50-24A8-994D-83DE-DAC97D97D844}"/>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19" name="Freeform: Shape 20">
              <a:extLst>
                <a:ext uri="{FF2B5EF4-FFF2-40B4-BE49-F238E27FC236}">
                  <a16:creationId xmlns:a16="http://schemas.microsoft.com/office/drawing/2014/main" id="{70431C4B-C136-2548-B933-1A973617C664}"/>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0" name="Freeform: Shape 21">
              <a:extLst>
                <a:ext uri="{FF2B5EF4-FFF2-40B4-BE49-F238E27FC236}">
                  <a16:creationId xmlns:a16="http://schemas.microsoft.com/office/drawing/2014/main" id="{26C33B79-1A97-B647-BA62-5C7AA669DCC0}"/>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1" name="Freeform: Shape 22">
              <a:extLst>
                <a:ext uri="{FF2B5EF4-FFF2-40B4-BE49-F238E27FC236}">
                  <a16:creationId xmlns:a16="http://schemas.microsoft.com/office/drawing/2014/main" id="{9DE1C625-0D34-674D-A845-F677DA824017}"/>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2" name="Freeform: Shape 23">
              <a:extLst>
                <a:ext uri="{FF2B5EF4-FFF2-40B4-BE49-F238E27FC236}">
                  <a16:creationId xmlns:a16="http://schemas.microsoft.com/office/drawing/2014/main" id="{D476391B-9C48-4D49-BED1-74E659654546}"/>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grpSp>
    </p:spTree>
    <p:extLst>
      <p:ext uri="{BB962C8B-B14F-4D97-AF65-F5344CB8AC3E}">
        <p14:creationId xmlns:p14="http://schemas.microsoft.com/office/powerpoint/2010/main" val="1995963329"/>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_Empty_Dark Blue Bg">
    <p:bg>
      <p:bgPr>
        <a:gradFill>
          <a:gsLst>
            <a:gs pos="0">
              <a:schemeClr val="bg2"/>
            </a:gs>
            <a:gs pos="100000">
              <a:schemeClr val="accent6">
                <a:lumMod val="10000"/>
              </a:schemeClr>
            </a:gs>
          </a:gsLst>
          <a:lin ang="2700000" scaled="0"/>
        </a:gra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18580246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80"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5" name="Espace réservé du numéro de diapositive 2">
            <a:extLst>
              <a:ext uri="{FF2B5EF4-FFF2-40B4-BE49-F238E27FC236}">
                <a16:creationId xmlns:a16="http://schemas.microsoft.com/office/drawing/2014/main" id="{3E5B363C-4834-4022-B3EF-4F0B2F86B47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F73BA400-75BE-45F2-9E46-345C1733B6B3}" type="slidenum">
              <a:rPr lang="en-US" smtClean="0"/>
              <a:t>‹#›</a:t>
            </a:fld>
            <a:endParaRPr lang="en-US" dirty="0"/>
          </a:p>
        </p:txBody>
      </p:sp>
      <p:sp>
        <p:nvSpPr>
          <p:cNvPr id="17" name="Espace réservé du pied de page 4">
            <a:extLst>
              <a:ext uri="{FF2B5EF4-FFF2-40B4-BE49-F238E27FC236}">
                <a16:creationId xmlns:a16="http://schemas.microsoft.com/office/drawing/2014/main" id="{536A3F82-5F59-45E4-A8C9-83EAACE14FE8}"/>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latin typeface="GT America" panose="00000500000000000000" pitchFamily="50" charset="0"/>
              </a:rPr>
              <a:t>© Ipsos</a:t>
            </a:r>
          </a:p>
        </p:txBody>
      </p:sp>
      <p:sp>
        <p:nvSpPr>
          <p:cNvPr id="5" name="Titre 4">
            <a:extLst>
              <a:ext uri="{FF2B5EF4-FFF2-40B4-BE49-F238E27FC236}">
                <a16:creationId xmlns:a16="http://schemas.microsoft.com/office/drawing/2014/main" id="{DC39ED46-ACD4-4140-8AE3-6EA8A681DA9A}"/>
              </a:ext>
            </a:extLst>
          </p:cNvPr>
          <p:cNvSpPr>
            <a:spLocks noGrp="1"/>
          </p:cNvSpPr>
          <p:nvPr>
            <p:ph type="title" hasCustomPrompt="1"/>
          </p:nvPr>
        </p:nvSpPr>
        <p:spPr/>
        <p:txBody>
          <a:bodyPr/>
          <a:lstStyle>
            <a:lvl1pPr>
              <a:defRPr>
                <a:solidFill>
                  <a:schemeClr val="bg1"/>
                </a:solidFill>
              </a:defRPr>
            </a:lvl1pPr>
          </a:lstStyle>
          <a:p>
            <a:r>
              <a:rPr lang="fr-FR" err="1"/>
              <a:t>Title</a:t>
            </a:r>
            <a:r>
              <a:rPr lang="fr-FR"/>
              <a:t> of the slide</a:t>
            </a:r>
          </a:p>
        </p:txBody>
      </p:sp>
      <p:sp>
        <p:nvSpPr>
          <p:cNvPr id="3" name="Footer Placeholder 2">
            <a:extLst>
              <a:ext uri="{FF2B5EF4-FFF2-40B4-BE49-F238E27FC236}">
                <a16:creationId xmlns:a16="http://schemas.microsoft.com/office/drawing/2014/main" id="{B301C75E-982D-1F41-8CA4-959C932A2864}"/>
              </a:ext>
            </a:extLst>
          </p:cNvPr>
          <p:cNvSpPr>
            <a:spLocks noGrp="1"/>
          </p:cNvSpPr>
          <p:nvPr>
            <p:ph type="ftr" sz="quarter" idx="15"/>
          </p:nvPr>
        </p:nvSpPr>
        <p:spPr>
          <a:xfrm>
            <a:off x="402336" y="5916168"/>
            <a:ext cx="11384280" cy="219456"/>
          </a:xfrm>
          <a:prstGeom prst="rect">
            <a:avLst/>
          </a:prstGeom>
        </p:spPr>
        <p:txBody>
          <a:bodyPr/>
          <a:lstStyle>
            <a:lvl1pPr>
              <a:defRPr>
                <a:solidFill>
                  <a:schemeClr val="bg1"/>
                </a:solidFill>
                <a:latin typeface="GT America" panose="00000500000000000000" pitchFamily="50" charset="0"/>
              </a:defRPr>
            </a:lvl1pPr>
          </a:lstStyle>
          <a:p>
            <a:endParaRPr lang="en-US" dirty="0"/>
          </a:p>
        </p:txBody>
      </p:sp>
    </p:spTree>
    <p:extLst>
      <p:ext uri="{BB962C8B-B14F-4D97-AF65-F5344CB8AC3E}">
        <p14:creationId xmlns:p14="http://schemas.microsoft.com/office/powerpoint/2010/main" val="1541966143"/>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_Empty_Dark Blue Bg">
    <p:bg>
      <p:bgPr>
        <a:solidFill>
          <a:schemeClr val="bg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32885003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04"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5" name="Espace réservé du numéro de diapositive 2">
            <a:extLst>
              <a:ext uri="{FF2B5EF4-FFF2-40B4-BE49-F238E27FC236}">
                <a16:creationId xmlns:a16="http://schemas.microsoft.com/office/drawing/2014/main" id="{3E5B363C-4834-4022-B3EF-4F0B2F86B47B}"/>
              </a:ext>
            </a:extLst>
          </p:cNvPr>
          <p:cNvSpPr>
            <a:spLocks noGrp="1"/>
          </p:cNvSpPr>
          <p:nvPr>
            <p:ph type="sldNum" sz="quarter" idx="14"/>
          </p:nvPr>
        </p:nvSpPr>
        <p:spPr>
          <a:xfrm>
            <a:off x="382932" y="6219234"/>
            <a:ext cx="360037" cy="365125"/>
          </a:xfrm>
        </p:spPr>
        <p:txBody>
          <a:bodyPr/>
          <a:lstStyle>
            <a:lvl1pPr>
              <a:defRPr>
                <a:solidFill>
                  <a:srgbClr val="405A9C"/>
                </a:solidFill>
              </a:defRPr>
            </a:lvl1pPr>
          </a:lstStyle>
          <a:p>
            <a:fld id="{F73BA400-75BE-45F2-9E46-345C1733B6B3}" type="slidenum">
              <a:rPr lang="en-US" smtClean="0"/>
              <a:t>‹#›</a:t>
            </a:fld>
            <a:endParaRPr lang="en-US" dirty="0"/>
          </a:p>
        </p:txBody>
      </p:sp>
      <p:sp>
        <p:nvSpPr>
          <p:cNvPr id="5" name="Titre 4">
            <a:extLst>
              <a:ext uri="{FF2B5EF4-FFF2-40B4-BE49-F238E27FC236}">
                <a16:creationId xmlns:a16="http://schemas.microsoft.com/office/drawing/2014/main" id="{DC39ED46-ACD4-4140-8AE3-6EA8A681DA9A}"/>
              </a:ext>
            </a:extLst>
          </p:cNvPr>
          <p:cNvSpPr>
            <a:spLocks noGrp="1"/>
          </p:cNvSpPr>
          <p:nvPr>
            <p:ph type="title" hasCustomPrompt="1"/>
          </p:nvPr>
        </p:nvSpPr>
        <p:spPr/>
        <p:txBody>
          <a:bodyPr/>
          <a:lstStyle>
            <a:lvl1pPr>
              <a:defRPr>
                <a:solidFill>
                  <a:schemeClr val="bg2"/>
                </a:solidFill>
              </a:defRPr>
            </a:lvl1pPr>
          </a:lstStyle>
          <a:p>
            <a:r>
              <a:rPr lang="fr-FR" err="1"/>
              <a:t>Title</a:t>
            </a:r>
            <a:r>
              <a:rPr lang="fr-FR"/>
              <a:t> of the slide</a:t>
            </a:r>
          </a:p>
        </p:txBody>
      </p:sp>
    </p:spTree>
    <p:extLst>
      <p:ext uri="{BB962C8B-B14F-4D97-AF65-F5344CB8AC3E}">
        <p14:creationId xmlns:p14="http://schemas.microsoft.com/office/powerpoint/2010/main" val="2806967878"/>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Verbatim blue">
    <p:spTree>
      <p:nvGrpSpPr>
        <p:cNvPr id="1" name=""/>
        <p:cNvGrpSpPr/>
        <p:nvPr/>
      </p:nvGrpSpPr>
      <p:grpSpPr>
        <a:xfrm>
          <a:off x="0" y="0"/>
          <a:ext cx="0" cy="0"/>
          <a:chOff x="0" y="0"/>
          <a:chExt cx="0" cy="0"/>
        </a:xfrm>
      </p:grpSpPr>
      <p:graphicFrame>
        <p:nvGraphicFramePr>
          <p:cNvPr id="5" name="Objet 2" hidden="1">
            <a:extLst>
              <a:ext uri="{FF2B5EF4-FFF2-40B4-BE49-F238E27FC236}">
                <a16:creationId xmlns:a16="http://schemas.microsoft.com/office/drawing/2014/main" id="{2DC513A4-F2E7-4086-B108-AEA3E0C9E31C}"/>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28" name="Diapositive think-cell" r:id="rId5" imgW="360" imgH="360" progId="TCLayout.ActiveDocument.1">
                  <p:embed/>
                </p:oleObj>
              </mc:Choice>
              <mc:Fallback>
                <p:oleObj name="Diapositive think-cell" r:id="rId5" imgW="360" imgH="360" progId="TCLayout.ActiveDocument.1">
                  <p:embed/>
                  <p:pic>
                    <p:nvPicPr>
                      <p:cNvPr id="5" name="Objet 2" hidden="1">
                        <a:extLst>
                          <a:ext uri="{FF2B5EF4-FFF2-40B4-BE49-F238E27FC236}">
                            <a16:creationId xmlns:a16="http://schemas.microsoft.com/office/drawing/2014/main" id="{2DC513A4-F2E7-4086-B108-AEA3E0C9E3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hidden="1">
            <a:extLst>
              <a:ext uri="{FF2B5EF4-FFF2-40B4-BE49-F238E27FC236}">
                <a16:creationId xmlns:a16="http://schemas.microsoft.com/office/drawing/2014/main" id="{D7F108B5-26C8-4731-9E65-7EDFF8135A2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ts val="0"/>
              </a:spcBef>
              <a:spcAft>
                <a:spcPts val="0"/>
              </a:spcAft>
              <a:defRPr/>
            </a:pPr>
            <a:endParaRPr lang="en-GB" sz="2800" b="1" dirty="0">
              <a:latin typeface="Arial Black" panose="020B0A04020102020204" pitchFamily="34" charset="0"/>
              <a:ea typeface="+mj-ea"/>
              <a:cs typeface="+mj-cs"/>
              <a:sym typeface="Arial Black" panose="020B0A04020102020204" pitchFamily="34" charset="0"/>
            </a:endParaRPr>
          </a:p>
        </p:txBody>
      </p:sp>
      <p:grpSp>
        <p:nvGrpSpPr>
          <p:cNvPr id="7" name="Group 10">
            <a:extLst>
              <a:ext uri="{FF2B5EF4-FFF2-40B4-BE49-F238E27FC236}">
                <a16:creationId xmlns:a16="http://schemas.microsoft.com/office/drawing/2014/main" id="{E2B7E502-19EA-4871-95AC-272A3D54EB0E}"/>
              </a:ext>
            </a:extLst>
          </p:cNvPr>
          <p:cNvGrpSpPr>
            <a:grpSpLocks/>
          </p:cNvGrpSpPr>
          <p:nvPr/>
        </p:nvGrpSpPr>
        <p:grpSpPr bwMode="auto">
          <a:xfrm rot="10800000" flipH="1">
            <a:off x="701006" y="1494906"/>
            <a:ext cx="1299066" cy="1063368"/>
            <a:chOff x="1033" y="1117"/>
            <a:chExt cx="1907" cy="1561"/>
          </a:xfrm>
          <a:solidFill>
            <a:schemeClr val="bg2"/>
          </a:solidFill>
        </p:grpSpPr>
        <p:sp>
          <p:nvSpPr>
            <p:cNvPr id="8" name="Freeform 11">
              <a:extLst>
                <a:ext uri="{FF2B5EF4-FFF2-40B4-BE49-F238E27FC236}">
                  <a16:creationId xmlns:a16="http://schemas.microsoft.com/office/drawing/2014/main" id="{FDF8EFED-0851-4237-9CC3-337A3D5E3252}"/>
                </a:ext>
              </a:extLst>
            </p:cNvPr>
            <p:cNvSpPr>
              <a:spLocks/>
            </p:cNvSpPr>
            <p:nvPr/>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fr-FR" dirty="0">
                <a:latin typeface="GT America" panose="00000500000000000000" pitchFamily="50" charset="0"/>
              </a:endParaRPr>
            </a:p>
          </p:txBody>
        </p:sp>
        <p:sp>
          <p:nvSpPr>
            <p:cNvPr id="9" name="Freeform 12">
              <a:extLst>
                <a:ext uri="{FF2B5EF4-FFF2-40B4-BE49-F238E27FC236}">
                  <a16:creationId xmlns:a16="http://schemas.microsoft.com/office/drawing/2014/main" id="{5802DF49-E6B2-432E-BEEC-7C161273885B}"/>
                </a:ext>
              </a:extLst>
            </p:cNvPr>
            <p:cNvSpPr>
              <a:spLocks/>
            </p:cNvSpPr>
            <p:nvPr/>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fr-FR" dirty="0">
                <a:latin typeface="GT America" panose="00000500000000000000" pitchFamily="50" charset="0"/>
              </a:endParaRPr>
            </a:p>
          </p:txBody>
        </p:sp>
      </p:gr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p:nvPr>
        </p:nvSpPr>
        <p:spPr>
          <a:xfrm>
            <a:off x="2351088" y="1494906"/>
            <a:ext cx="9436100" cy="2636591"/>
          </a:xfrm>
          <a:prstGeom prst="rect">
            <a:avLst/>
          </a:prstGeom>
        </p:spPr>
        <p:txBody>
          <a:bodyPr anchor="b">
            <a:normAutofit/>
          </a:bodyPr>
          <a:lstStyle>
            <a:lvl1pPr marL="0" indent="0">
              <a:buNone/>
              <a:defRPr sz="2800">
                <a:solidFill>
                  <a:schemeClr val="bg2"/>
                </a:solidFill>
                <a:latin typeface="GT America" panose="00000500000000000000" pitchFamily="50" charset="0"/>
              </a:defRPr>
            </a:lvl1pPr>
          </a:lstStyle>
          <a:p>
            <a:pPr lvl="0"/>
            <a:r>
              <a:rPr lang="en-US" dirty="0"/>
              <a:t>Click to edit Master text styles</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p:nvPr>
        </p:nvSpPr>
        <p:spPr>
          <a:xfrm>
            <a:off x="2351088" y="4236285"/>
            <a:ext cx="9436100" cy="338554"/>
          </a:xfrm>
          <a:prstGeom prst="rect">
            <a:avLst/>
          </a:prstGeom>
        </p:spPr>
        <p:txBody>
          <a:bodyPr anchor="b">
            <a:spAutoFit/>
          </a:bodyPr>
          <a:lstStyle>
            <a:lvl1pPr marL="0" indent="0" algn="r">
              <a:buNone/>
              <a:defRPr sz="1600" b="1">
                <a:solidFill>
                  <a:schemeClr val="tx1"/>
                </a:solidFill>
                <a:latin typeface="GT America" panose="00000500000000000000" pitchFamily="50" charset="0"/>
              </a:defRPr>
            </a:lvl1pPr>
          </a:lstStyle>
          <a:p>
            <a:pPr lvl="0"/>
            <a:r>
              <a:rPr lang="en-US" dirty="0"/>
              <a:t>Click to edit Master text styles</a:t>
            </a:r>
          </a:p>
        </p:txBody>
      </p:sp>
      <p:sp>
        <p:nvSpPr>
          <p:cNvPr id="4" name="Titre 3">
            <a:extLst>
              <a:ext uri="{FF2B5EF4-FFF2-40B4-BE49-F238E27FC236}">
                <a16:creationId xmlns:a16="http://schemas.microsoft.com/office/drawing/2014/main" id="{9F4AF75B-C07F-40D0-9789-3B7669A97432}"/>
              </a:ext>
            </a:extLst>
          </p:cNvPr>
          <p:cNvSpPr>
            <a:spLocks noGrp="1"/>
          </p:cNvSpPr>
          <p:nvPr>
            <p:ph type="title"/>
          </p:nvPr>
        </p:nvSpPr>
        <p:spPr/>
        <p:txBody>
          <a:bodyPr/>
          <a:lstStyle>
            <a:lvl1pPr>
              <a:defRPr/>
            </a:lvl1pPr>
          </a:lstStyle>
          <a:p>
            <a:r>
              <a:rPr lang="en-US"/>
              <a:t>Click to edit Master title style</a:t>
            </a:r>
            <a:endParaRPr lang="fr-FR"/>
          </a:p>
        </p:txBody>
      </p:sp>
      <p:sp>
        <p:nvSpPr>
          <p:cNvPr id="11" name="Espace réservé du numéro de diapositive 8">
            <a:extLst>
              <a:ext uri="{FF2B5EF4-FFF2-40B4-BE49-F238E27FC236}">
                <a16:creationId xmlns:a16="http://schemas.microsoft.com/office/drawing/2014/main" id="{E4C4B00B-5367-4FFF-8FBB-E72BAB35EA09}"/>
              </a:ext>
            </a:extLst>
          </p:cNvPr>
          <p:cNvSpPr>
            <a:spLocks noGrp="1"/>
          </p:cNvSpPr>
          <p:nvPr>
            <p:ph type="sldNum" sz="quarter" idx="17"/>
          </p:nvPr>
        </p:nvSpPr>
        <p:spPr/>
        <p:txBody>
          <a:bodyPr/>
          <a:lstStyle>
            <a:lvl1pPr>
              <a:defRPr/>
            </a:lvl1pPr>
          </a:lstStyle>
          <a:p>
            <a:pPr>
              <a:defRPr/>
            </a:pPr>
            <a:fld id="{B6792039-0C1A-4BCB-8653-7596575E33E5}" type="slidenum">
              <a:rPr lang="en-GB"/>
              <a:pPr>
                <a:defRPr/>
              </a:pPr>
              <a:t>‹#›</a:t>
            </a:fld>
            <a:r>
              <a:rPr lang="en-GB" dirty="0"/>
              <a:t> ‒ </a:t>
            </a:r>
          </a:p>
        </p:txBody>
      </p:sp>
    </p:spTree>
    <p:extLst>
      <p:ext uri="{BB962C8B-B14F-4D97-AF65-F5344CB8AC3E}">
        <p14:creationId xmlns:p14="http://schemas.microsoft.com/office/powerpoint/2010/main" val="12018490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D2E33-5E9D-4E40-9505-700C504888E5}"/>
              </a:ext>
            </a:extLst>
          </p:cNvPr>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BA0DB66A-2740-4EEC-A11C-7D8FFFF4FB67}"/>
              </a:ext>
            </a:extLst>
          </p:cNvPr>
          <p:cNvSpPr>
            <a:spLocks noGrp="1"/>
          </p:cNvSpPr>
          <p:nvPr>
            <p:ph type="sldNum" sz="quarter" idx="10"/>
          </p:nvPr>
        </p:nvSpPr>
        <p:spPr/>
        <p:txBody>
          <a:bodyPr/>
          <a:lstStyle/>
          <a:p>
            <a:fld id="{F73BA400-75BE-45F2-9E46-345C1733B6B3}" type="slidenum">
              <a:rPr lang="en-US" smtClean="0"/>
              <a:t>‹#›</a:t>
            </a:fld>
            <a:endParaRPr lang="en-US" dirty="0"/>
          </a:p>
        </p:txBody>
      </p:sp>
      <p:sp>
        <p:nvSpPr>
          <p:cNvPr id="6" name="Text Placeholder 5">
            <a:extLst>
              <a:ext uri="{FF2B5EF4-FFF2-40B4-BE49-F238E27FC236}">
                <a16:creationId xmlns:a16="http://schemas.microsoft.com/office/drawing/2014/main" id="{7805E0ED-9B35-4F72-BE54-C87A2C1BD5BE}"/>
              </a:ext>
            </a:extLst>
          </p:cNvPr>
          <p:cNvSpPr>
            <a:spLocks noGrp="1"/>
          </p:cNvSpPr>
          <p:nvPr>
            <p:ph type="body" sz="quarter" idx="11"/>
          </p:nvPr>
        </p:nvSpPr>
        <p:spPr>
          <a:xfrm>
            <a:off x="404813" y="1204913"/>
            <a:ext cx="11382375" cy="4794250"/>
          </a:xfrm>
          <a:prstGeom prst="rect">
            <a:avLst/>
          </a:prstGeom>
        </p:spPr>
        <p:txBody>
          <a:bodyPr/>
          <a:lstStyle>
            <a:lvl1pPr marL="401638" indent="-401638">
              <a:lnSpc>
                <a:spcPct val="150000"/>
              </a:lnSpc>
              <a:buClr>
                <a:schemeClr val="tx2">
                  <a:lumMod val="75000"/>
                </a:schemeClr>
              </a:buClr>
              <a:buSzPct val="125000"/>
              <a:buFont typeface="Wingdings" panose="05000000000000000000" pitchFamily="2" charset="2"/>
              <a:buChar char="§"/>
              <a:defRPr sz="2000">
                <a:solidFill>
                  <a:schemeClr val="bg2"/>
                </a:solidFill>
                <a:latin typeface="GT America" panose="00000500000000000000" pitchFamily="50" charset="0"/>
              </a:defRPr>
            </a:lvl1pPr>
            <a:lvl2pPr marL="747713" indent="-346075">
              <a:buClr>
                <a:schemeClr val="bg2"/>
              </a:buClr>
              <a:buSzPct val="125000"/>
              <a:defRPr>
                <a:solidFill>
                  <a:schemeClr val="bg2"/>
                </a:solidFill>
                <a:latin typeface="GT America" panose="00000500000000000000" pitchFamily="50" charset="0"/>
              </a:defRPr>
            </a:lvl2pPr>
            <a:lvl3pPr marL="1025525" indent="-222250">
              <a:defRPr>
                <a:solidFill>
                  <a:schemeClr val="bg2"/>
                </a:solidFill>
                <a:latin typeface="GT America" panose="00000500000000000000" pitchFamily="50"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699482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D2E33-5E9D-4E40-9505-700C504888E5}"/>
              </a:ext>
            </a:extLst>
          </p:cNvPr>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BA0DB66A-2740-4EEC-A11C-7D8FFFF4FB67}"/>
              </a:ext>
            </a:extLst>
          </p:cNvPr>
          <p:cNvSpPr>
            <a:spLocks noGrp="1"/>
          </p:cNvSpPr>
          <p:nvPr>
            <p:ph type="sldNum" sz="quarter" idx="10"/>
          </p:nvPr>
        </p:nvSpPr>
        <p:spPr/>
        <p:txBody>
          <a:bodyPr/>
          <a:lstStyle/>
          <a:p>
            <a:fld id="{F73BA400-75BE-45F2-9E46-345C1733B6B3}" type="slidenum">
              <a:rPr lang="en-US" smtClean="0"/>
              <a:t>‹#›</a:t>
            </a:fld>
            <a:endParaRPr lang="en-US" dirty="0"/>
          </a:p>
        </p:txBody>
      </p:sp>
      <p:sp>
        <p:nvSpPr>
          <p:cNvPr id="5" name="Chart Placeholder 4">
            <a:extLst>
              <a:ext uri="{FF2B5EF4-FFF2-40B4-BE49-F238E27FC236}">
                <a16:creationId xmlns:a16="http://schemas.microsoft.com/office/drawing/2014/main" id="{0FDAA1D8-453A-4ECA-9ACA-85A13C9211AF}"/>
              </a:ext>
            </a:extLst>
          </p:cNvPr>
          <p:cNvSpPr>
            <a:spLocks noGrp="1"/>
          </p:cNvSpPr>
          <p:nvPr>
            <p:ph type="chart" sz="quarter" idx="12"/>
          </p:nvPr>
        </p:nvSpPr>
        <p:spPr>
          <a:xfrm>
            <a:off x="404786" y="2243379"/>
            <a:ext cx="9071723" cy="3546762"/>
          </a:xfrm>
          <a:prstGeom prst="rect">
            <a:avLst/>
          </a:prstGeom>
        </p:spPr>
        <p:txBody>
          <a:bodyPr/>
          <a:lstStyle>
            <a:lvl1pPr>
              <a:defRPr>
                <a:solidFill>
                  <a:schemeClr val="tx1"/>
                </a:solidFill>
                <a:latin typeface="GT America" panose="00000500000000000000" pitchFamily="50" charset="0"/>
              </a:defRPr>
            </a:lvl1pPr>
          </a:lstStyle>
          <a:p>
            <a:endParaRPr lang="en-US" dirty="0"/>
          </a:p>
        </p:txBody>
      </p:sp>
      <p:sp>
        <p:nvSpPr>
          <p:cNvPr id="9" name="Text Placeholder 8">
            <a:extLst>
              <a:ext uri="{FF2B5EF4-FFF2-40B4-BE49-F238E27FC236}">
                <a16:creationId xmlns:a16="http://schemas.microsoft.com/office/drawing/2014/main" id="{7263068B-0C74-4925-811A-8221381A0D0E}"/>
              </a:ext>
            </a:extLst>
          </p:cNvPr>
          <p:cNvSpPr>
            <a:spLocks noGrp="1"/>
          </p:cNvSpPr>
          <p:nvPr>
            <p:ph type="body" sz="quarter" idx="13"/>
          </p:nvPr>
        </p:nvSpPr>
        <p:spPr>
          <a:xfrm>
            <a:off x="9822441" y="2133600"/>
            <a:ext cx="1743075" cy="1993900"/>
          </a:xfrm>
          <a:prstGeom prst="rect">
            <a:avLst/>
          </a:prstGeom>
        </p:spPr>
        <p:txBody>
          <a:bodyPr/>
          <a:lstStyle>
            <a:lvl1pPr>
              <a:defRPr sz="1400" b="1" i="1">
                <a:solidFill>
                  <a:schemeClr val="bg1">
                    <a:lumMod val="50000"/>
                  </a:schemeClr>
                </a:solidFill>
                <a:latin typeface="GT America" panose="00000500000000000000" pitchFamily="50" charset="0"/>
              </a:defRPr>
            </a:lvl1pPr>
          </a:lstStyle>
          <a:p>
            <a:pPr lvl="0"/>
            <a:r>
              <a:rPr lang="en-US" dirty="0"/>
              <a:t>Click to edit Master text styles</a:t>
            </a:r>
          </a:p>
        </p:txBody>
      </p:sp>
      <p:sp>
        <p:nvSpPr>
          <p:cNvPr id="12" name="Text Placeholder 11">
            <a:extLst>
              <a:ext uri="{FF2B5EF4-FFF2-40B4-BE49-F238E27FC236}">
                <a16:creationId xmlns:a16="http://schemas.microsoft.com/office/drawing/2014/main" id="{8DBE5432-45A3-480F-8730-0FFF2CCCFDF3}"/>
              </a:ext>
            </a:extLst>
          </p:cNvPr>
          <p:cNvSpPr>
            <a:spLocks noGrp="1"/>
          </p:cNvSpPr>
          <p:nvPr>
            <p:ph type="body" sz="quarter" idx="14"/>
          </p:nvPr>
        </p:nvSpPr>
        <p:spPr>
          <a:xfrm>
            <a:off x="382588" y="1207325"/>
            <a:ext cx="9072562" cy="606961"/>
          </a:xfrm>
          <a:prstGeom prst="rect">
            <a:avLst/>
          </a:prstGeom>
        </p:spPr>
        <p:txBody>
          <a:bodyPr/>
          <a:lstStyle>
            <a:lvl1pPr>
              <a:defRPr>
                <a:solidFill>
                  <a:schemeClr val="accent1"/>
                </a:solidFill>
                <a:latin typeface="GT America" panose="00000500000000000000" pitchFamily="50" charset="0"/>
              </a:defRPr>
            </a:lvl1pPr>
          </a:lstStyle>
          <a:p>
            <a:pPr lvl="0"/>
            <a:r>
              <a:rPr lang="en-US" dirty="0"/>
              <a:t>Click to edit Master text styles</a:t>
            </a:r>
          </a:p>
        </p:txBody>
      </p:sp>
    </p:spTree>
    <p:extLst>
      <p:ext uri="{BB962C8B-B14F-4D97-AF65-F5344CB8AC3E}">
        <p14:creationId xmlns:p14="http://schemas.microsoft.com/office/powerpoint/2010/main" val="1440306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1_End">
    <p:bg>
      <p:bgPr>
        <a:solidFill>
          <a:schemeClr val="bg2"/>
        </a:solidFill>
        <a:effectLst/>
      </p:bgPr>
    </p:bg>
    <p:spTree>
      <p:nvGrpSpPr>
        <p:cNvPr id="1" name=""/>
        <p:cNvGrpSpPr/>
        <p:nvPr/>
      </p:nvGrpSpPr>
      <p:grpSpPr>
        <a:xfrm>
          <a:off x="0" y="0"/>
          <a:ext cx="0" cy="0"/>
          <a:chOff x="0" y="0"/>
          <a:chExt cx="0" cy="0"/>
        </a:xfrm>
      </p:grpSpPr>
      <p:graphicFrame>
        <p:nvGraphicFramePr>
          <p:cNvPr id="2" name="Objet 2" hidden="1">
            <a:extLst>
              <a:ext uri="{FF2B5EF4-FFF2-40B4-BE49-F238E27FC236}">
                <a16:creationId xmlns:a16="http://schemas.microsoft.com/office/drawing/2014/main" id="{5BA57296-2441-4B84-9B20-D1D2AFA99D9C}"/>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52" name="Diapositive think-cell" r:id="rId4" imgW="360" imgH="360" progId="TCLayout.ActiveDocument.1">
                  <p:embed/>
                </p:oleObj>
              </mc:Choice>
              <mc:Fallback>
                <p:oleObj name="Diapositive think-cell" r:id="rId4" imgW="360" imgH="360" progId="TCLayout.ActiveDocument.1">
                  <p:embed/>
                  <p:pic>
                    <p:nvPicPr>
                      <p:cNvPr id="2" name="Objet 2" hidden="1">
                        <a:extLst>
                          <a:ext uri="{FF2B5EF4-FFF2-40B4-BE49-F238E27FC236}">
                            <a16:creationId xmlns:a16="http://schemas.microsoft.com/office/drawing/2014/main" id="{5BA57296-2441-4B84-9B20-D1D2AFA99D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Forme libre : forme 28">
            <a:extLst>
              <a:ext uri="{FF2B5EF4-FFF2-40B4-BE49-F238E27FC236}">
                <a16:creationId xmlns:a16="http://schemas.microsoft.com/office/drawing/2014/main" id="{61996D0A-E77C-4625-AD3F-24F67525DE21}"/>
              </a:ext>
            </a:extLst>
          </p:cNvPr>
          <p:cNvSpPr/>
          <p:nvPr/>
        </p:nvSpPr>
        <p:spPr>
          <a:xfrm rot="18932423">
            <a:off x="2100263" y="2820988"/>
            <a:ext cx="11031537" cy="1216025"/>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GT America" panose="00000500000000000000" pitchFamily="50" charset="0"/>
            </a:endParaRPr>
          </a:p>
        </p:txBody>
      </p:sp>
      <p:sp>
        <p:nvSpPr>
          <p:cNvPr id="4" name="Forme libre : forme 30">
            <a:extLst>
              <a:ext uri="{FF2B5EF4-FFF2-40B4-BE49-F238E27FC236}">
                <a16:creationId xmlns:a16="http://schemas.microsoft.com/office/drawing/2014/main" id="{F6BB68FA-8B5A-4DC4-84AB-77375FA9380B}"/>
              </a:ext>
            </a:extLst>
          </p:cNvPr>
          <p:cNvSpPr/>
          <p:nvPr/>
        </p:nvSpPr>
        <p:spPr>
          <a:xfrm rot="18932423">
            <a:off x="4730750" y="3460750"/>
            <a:ext cx="9204325" cy="1216025"/>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GT America" panose="00000500000000000000" pitchFamily="50" charset="0"/>
            </a:endParaRPr>
          </a:p>
        </p:txBody>
      </p:sp>
      <p:pic>
        <p:nvPicPr>
          <p:cNvPr id="6" name="Graphique 12">
            <a:extLst>
              <a:ext uri="{FF2B5EF4-FFF2-40B4-BE49-F238E27FC236}">
                <a16:creationId xmlns:a16="http://schemas.microsoft.com/office/drawing/2014/main" id="{73949431-DCA9-4C33-8E03-1D79CDCF53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29913" y="5359400"/>
            <a:ext cx="8636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dre 7">
            <a:extLst>
              <a:ext uri="{FF2B5EF4-FFF2-40B4-BE49-F238E27FC236}">
                <a16:creationId xmlns:a16="http://schemas.microsoft.com/office/drawing/2014/main" id="{DDDF747C-816F-4F02-A07C-6326DAFE5D33}"/>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latin typeface="GT America" panose="00000500000000000000" pitchFamily="50" charset="0"/>
            </a:endParaRPr>
          </a:p>
        </p:txBody>
      </p:sp>
    </p:spTree>
    <p:extLst>
      <p:ext uri="{BB962C8B-B14F-4D97-AF65-F5344CB8AC3E}">
        <p14:creationId xmlns:p14="http://schemas.microsoft.com/office/powerpoint/2010/main" val="3309089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48014-8CBF-4B3D-989F-618C4B189C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78023C-01B7-4D04-AAAE-2CD97F9C3E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294CF3-0D25-4E71-9449-DC8071D0DF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D89B4F-22BB-4C2E-9D67-8727AF29BC67}"/>
              </a:ext>
            </a:extLst>
          </p:cNvPr>
          <p:cNvSpPr>
            <a:spLocks noGrp="1"/>
          </p:cNvSpPr>
          <p:nvPr>
            <p:ph type="dt" sz="half" idx="10"/>
          </p:nvPr>
        </p:nvSpPr>
        <p:spPr/>
        <p:txBody>
          <a:bodyPr/>
          <a:lstStyle/>
          <a:p>
            <a:fld id="{4B5F62AD-DD1C-4E1F-9090-826A9AB2505A}" type="datetimeFigureOut">
              <a:rPr lang="en-US" smtClean="0"/>
              <a:t>11/19/2021</a:t>
            </a:fld>
            <a:endParaRPr lang="en-US"/>
          </a:p>
        </p:txBody>
      </p:sp>
      <p:sp>
        <p:nvSpPr>
          <p:cNvPr id="6" name="Footer Placeholder 5">
            <a:extLst>
              <a:ext uri="{FF2B5EF4-FFF2-40B4-BE49-F238E27FC236}">
                <a16:creationId xmlns:a16="http://schemas.microsoft.com/office/drawing/2014/main" id="{0F351D1A-AC09-493D-A676-28A6A6DC27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6364A6-8C46-4AFC-B4DF-E4AC07FB7FE7}"/>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2271491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975D6-31F3-438A-80CE-8AD731BC39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596B84-59C5-4040-B485-E55E793B35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7C308A-A24A-42BA-A5AB-A381FE1BEE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F60C23-2724-472F-8788-2F13BBEF1E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40F92B-AF75-46DB-8FD2-CB71271734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7A95A2-5B3C-4ABF-8C7C-67212959103E}"/>
              </a:ext>
            </a:extLst>
          </p:cNvPr>
          <p:cNvSpPr>
            <a:spLocks noGrp="1"/>
          </p:cNvSpPr>
          <p:nvPr>
            <p:ph type="dt" sz="half" idx="10"/>
          </p:nvPr>
        </p:nvSpPr>
        <p:spPr/>
        <p:txBody>
          <a:bodyPr/>
          <a:lstStyle/>
          <a:p>
            <a:fld id="{4B5F62AD-DD1C-4E1F-9090-826A9AB2505A}" type="datetimeFigureOut">
              <a:rPr lang="en-US" smtClean="0"/>
              <a:t>11/19/2021</a:t>
            </a:fld>
            <a:endParaRPr lang="en-US"/>
          </a:p>
        </p:txBody>
      </p:sp>
      <p:sp>
        <p:nvSpPr>
          <p:cNvPr id="8" name="Footer Placeholder 7">
            <a:extLst>
              <a:ext uri="{FF2B5EF4-FFF2-40B4-BE49-F238E27FC236}">
                <a16:creationId xmlns:a16="http://schemas.microsoft.com/office/drawing/2014/main" id="{5683213C-BD44-48BC-8C95-5876C8B509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8DB52B-E6BA-4468-82CC-4F1F55408802}"/>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1368683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9FA7-B48A-4A41-B7E5-BC91280E7E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756CB7-6408-4AD0-BC3A-8B6CD09165A6}"/>
              </a:ext>
            </a:extLst>
          </p:cNvPr>
          <p:cNvSpPr>
            <a:spLocks noGrp="1"/>
          </p:cNvSpPr>
          <p:nvPr>
            <p:ph type="dt" sz="half" idx="10"/>
          </p:nvPr>
        </p:nvSpPr>
        <p:spPr/>
        <p:txBody>
          <a:bodyPr/>
          <a:lstStyle/>
          <a:p>
            <a:fld id="{4B5F62AD-DD1C-4E1F-9090-826A9AB2505A}" type="datetimeFigureOut">
              <a:rPr lang="en-US" smtClean="0"/>
              <a:t>11/19/2021</a:t>
            </a:fld>
            <a:endParaRPr lang="en-US"/>
          </a:p>
        </p:txBody>
      </p:sp>
      <p:sp>
        <p:nvSpPr>
          <p:cNvPr id="4" name="Footer Placeholder 3">
            <a:extLst>
              <a:ext uri="{FF2B5EF4-FFF2-40B4-BE49-F238E27FC236}">
                <a16:creationId xmlns:a16="http://schemas.microsoft.com/office/drawing/2014/main" id="{F4B37261-C742-4AB1-8E88-96A78EB689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DF241A-B3B0-4313-A588-DBDD1F531B8D}"/>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4155395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F1B15-C30B-47F1-BA49-772CEA0227AD}"/>
              </a:ext>
            </a:extLst>
          </p:cNvPr>
          <p:cNvSpPr>
            <a:spLocks noGrp="1"/>
          </p:cNvSpPr>
          <p:nvPr>
            <p:ph type="dt" sz="half" idx="10"/>
          </p:nvPr>
        </p:nvSpPr>
        <p:spPr/>
        <p:txBody>
          <a:bodyPr/>
          <a:lstStyle/>
          <a:p>
            <a:fld id="{4B5F62AD-DD1C-4E1F-9090-826A9AB2505A}" type="datetimeFigureOut">
              <a:rPr lang="en-US" smtClean="0"/>
              <a:t>11/19/2021</a:t>
            </a:fld>
            <a:endParaRPr lang="en-US"/>
          </a:p>
        </p:txBody>
      </p:sp>
      <p:sp>
        <p:nvSpPr>
          <p:cNvPr id="3" name="Footer Placeholder 2">
            <a:extLst>
              <a:ext uri="{FF2B5EF4-FFF2-40B4-BE49-F238E27FC236}">
                <a16:creationId xmlns:a16="http://schemas.microsoft.com/office/drawing/2014/main" id="{5487563E-E682-4D67-AD91-7EA564C12A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6CCCE7-9444-40CC-A195-4572302CA856}"/>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1447531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AB0F-62B4-4F56-BD1D-6E179F9C67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256436-701E-4800-9DFF-59B5153167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AC92A9-E40D-4B0D-AC05-4E150B44EC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B895BC-60E2-42D2-B4E7-A5EBD55E9FD2}"/>
              </a:ext>
            </a:extLst>
          </p:cNvPr>
          <p:cNvSpPr>
            <a:spLocks noGrp="1"/>
          </p:cNvSpPr>
          <p:nvPr>
            <p:ph type="dt" sz="half" idx="10"/>
          </p:nvPr>
        </p:nvSpPr>
        <p:spPr/>
        <p:txBody>
          <a:bodyPr/>
          <a:lstStyle/>
          <a:p>
            <a:fld id="{4B5F62AD-DD1C-4E1F-9090-826A9AB2505A}" type="datetimeFigureOut">
              <a:rPr lang="en-US" smtClean="0"/>
              <a:t>11/19/2021</a:t>
            </a:fld>
            <a:endParaRPr lang="en-US"/>
          </a:p>
        </p:txBody>
      </p:sp>
      <p:sp>
        <p:nvSpPr>
          <p:cNvPr id="6" name="Footer Placeholder 5">
            <a:extLst>
              <a:ext uri="{FF2B5EF4-FFF2-40B4-BE49-F238E27FC236}">
                <a16:creationId xmlns:a16="http://schemas.microsoft.com/office/drawing/2014/main" id="{057F5814-7C96-4CC3-9F48-6E0DC4249C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983E06-52AD-4272-B410-5083D48D4DA5}"/>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2649511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F7390-B25A-4B85-8DFB-6F94D6FF13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C1FBA5-164B-44E6-8AE7-18D0CD9E88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708064-4081-44C6-A1A0-4C02BB7444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BC50F0-E261-41AC-B803-8E2F11C3ACE0}"/>
              </a:ext>
            </a:extLst>
          </p:cNvPr>
          <p:cNvSpPr>
            <a:spLocks noGrp="1"/>
          </p:cNvSpPr>
          <p:nvPr>
            <p:ph type="dt" sz="half" idx="10"/>
          </p:nvPr>
        </p:nvSpPr>
        <p:spPr/>
        <p:txBody>
          <a:bodyPr/>
          <a:lstStyle/>
          <a:p>
            <a:fld id="{4B5F62AD-DD1C-4E1F-9090-826A9AB2505A}" type="datetimeFigureOut">
              <a:rPr lang="en-US" smtClean="0"/>
              <a:t>11/19/2021</a:t>
            </a:fld>
            <a:endParaRPr lang="en-US"/>
          </a:p>
        </p:txBody>
      </p:sp>
      <p:sp>
        <p:nvSpPr>
          <p:cNvPr id="6" name="Footer Placeholder 5">
            <a:extLst>
              <a:ext uri="{FF2B5EF4-FFF2-40B4-BE49-F238E27FC236}">
                <a16:creationId xmlns:a16="http://schemas.microsoft.com/office/drawing/2014/main" id="{9BAEEB56-7C20-40CD-8BE3-097FDA4EC9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35A88-A079-4A21-9FD6-769DD0A8B63E}"/>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124217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sv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ags" Target="../tags/tag2.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ags" Target="../tags/tag1.xml"/><Relationship Id="rId2" Type="http://schemas.openxmlformats.org/officeDocument/2006/relationships/slideLayout" Target="../slideLayouts/slideLayout25.xml"/><Relationship Id="rId16" Type="http://schemas.openxmlformats.org/officeDocument/2006/relationships/vmlDrawing" Target="../drawings/vmlDrawing1.vml"/><Relationship Id="rId20" Type="http://schemas.openxmlformats.org/officeDocument/2006/relationships/image" Target="../media/image3.emf"/><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19" Type="http://schemas.openxmlformats.org/officeDocument/2006/relationships/oleObject" Target="../embeddings/oleObject1.bin"/><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8987C6-585F-4CC0-86AA-836A9EBAB5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A13E75-9937-4E65-8147-60F34F5696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8B6E46-C0BB-42B7-B403-6446C83F62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5F62AD-DD1C-4E1F-9090-826A9AB2505A}" type="datetimeFigureOut">
              <a:rPr lang="en-US" smtClean="0"/>
              <a:t>11/19/2021</a:t>
            </a:fld>
            <a:endParaRPr lang="en-US"/>
          </a:p>
        </p:txBody>
      </p:sp>
      <p:sp>
        <p:nvSpPr>
          <p:cNvPr id="5" name="Footer Placeholder 4">
            <a:extLst>
              <a:ext uri="{FF2B5EF4-FFF2-40B4-BE49-F238E27FC236}">
                <a16:creationId xmlns:a16="http://schemas.microsoft.com/office/drawing/2014/main" id="{BC7FD0B8-6A3F-42BB-ABEB-4914A12F8A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48EA02-BC1C-4085-9419-51655E133B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D49DFF-0523-4CA2-9DCE-8C943A52CEA7}" type="slidenum">
              <a:rPr lang="en-US" smtClean="0"/>
              <a:t>‹#›</a:t>
            </a:fld>
            <a:endParaRPr lang="en-US"/>
          </a:p>
        </p:txBody>
      </p:sp>
    </p:spTree>
    <p:extLst>
      <p:ext uri="{BB962C8B-B14F-4D97-AF65-F5344CB8AC3E}">
        <p14:creationId xmlns:p14="http://schemas.microsoft.com/office/powerpoint/2010/main" val="2493537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1364" y="1825625"/>
            <a:ext cx="11549269"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321368"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GT America" panose="00000500000000000000" pitchFamily="50" charset="0"/>
              </a:defRPr>
            </a:lvl1pPr>
          </a:lstStyle>
          <a:p>
            <a:fld id="{F1A35A5B-9964-BA45-A1B5-FC54D9B083C3}" type="datetimeFigureOut">
              <a:rPr lang="en-US" smtClean="0"/>
              <a:pPr/>
              <a:t>11/19/2021</a:t>
            </a:fld>
            <a:endParaRPr lang="en-US" dirty="0"/>
          </a:p>
        </p:txBody>
      </p:sp>
      <p:sp>
        <p:nvSpPr>
          <p:cNvPr id="6" name="Slide Number Placeholder 5"/>
          <p:cNvSpPr>
            <a:spLocks noGrp="1"/>
          </p:cNvSpPr>
          <p:nvPr>
            <p:ph type="sldNum" sz="quarter" idx="4"/>
          </p:nvPr>
        </p:nvSpPr>
        <p:spPr>
          <a:xfrm>
            <a:off x="9127433"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GT America" panose="00000500000000000000" pitchFamily="50" charset="0"/>
              </a:defRPr>
            </a:lvl1pPr>
          </a:lstStyle>
          <a:p>
            <a:fld id="{53168429-B862-464C-A163-6879E3AA04C9}" type="slidenum">
              <a:rPr lang="en-US" smtClean="0"/>
              <a:pPr/>
              <a:t>‹#›</a:t>
            </a:fld>
            <a:endParaRPr lang="en-US" dirty="0"/>
          </a:p>
        </p:txBody>
      </p:sp>
      <p:sp>
        <p:nvSpPr>
          <p:cNvPr id="7" name="Rectangle 6">
            <a:extLst>
              <a:ext uri="{FF2B5EF4-FFF2-40B4-BE49-F238E27FC236}">
                <a16:creationId xmlns:a16="http://schemas.microsoft.com/office/drawing/2014/main" id="{4D09EED7-CC2C-CC47-8D30-1262C1E98083}"/>
              </a:ext>
            </a:extLst>
          </p:cNvPr>
          <p:cNvSpPr/>
          <p:nvPr userDrawn="1"/>
        </p:nvSpPr>
        <p:spPr>
          <a:xfrm>
            <a:off x="0" y="0"/>
            <a:ext cx="12192000" cy="369333"/>
          </a:xfrm>
          <a:prstGeom prst="rect">
            <a:avLst/>
          </a:prstGeom>
          <a:solidFill>
            <a:srgbClr val="2C2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50" charset="0"/>
            </a:endParaRPr>
          </a:p>
        </p:txBody>
      </p:sp>
      <p:pic>
        <p:nvPicPr>
          <p:cNvPr id="8" name="Graphic 7">
            <a:extLst>
              <a:ext uri="{FF2B5EF4-FFF2-40B4-BE49-F238E27FC236}">
                <a16:creationId xmlns:a16="http://schemas.microsoft.com/office/drawing/2014/main" id="{C5B969B3-AC41-D847-9672-432B942B0778}"/>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21365" y="9938"/>
            <a:ext cx="1078185" cy="359395"/>
          </a:xfrm>
          <a:prstGeom prst="rect">
            <a:avLst/>
          </a:prstGeom>
        </p:spPr>
      </p:pic>
      <p:sp>
        <p:nvSpPr>
          <p:cNvPr id="9" name="Title Placeholder 8">
            <a:extLst>
              <a:ext uri="{FF2B5EF4-FFF2-40B4-BE49-F238E27FC236}">
                <a16:creationId xmlns:a16="http://schemas.microsoft.com/office/drawing/2014/main" id="{7E569843-5B08-664C-AB41-1E3E55B1821A}"/>
              </a:ext>
            </a:extLst>
          </p:cNvPr>
          <p:cNvSpPr>
            <a:spLocks noGrp="1"/>
          </p:cNvSpPr>
          <p:nvPr>
            <p:ph type="title"/>
          </p:nvPr>
        </p:nvSpPr>
        <p:spPr>
          <a:xfrm>
            <a:off x="321365" y="365125"/>
            <a:ext cx="1154927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957407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7" r:id="rId12"/>
  </p:sldLayoutIdLst>
  <p:txStyles>
    <p:titleStyle>
      <a:lvl1pPr algn="l" defTabSz="914400" rtl="0" eaLnBrk="1" latinLnBrk="0" hangingPunct="1">
        <a:lnSpc>
          <a:spcPct val="90000"/>
        </a:lnSpc>
        <a:spcBef>
          <a:spcPct val="0"/>
        </a:spcBef>
        <a:buNone/>
        <a:defRPr sz="3000" b="1" kern="1200">
          <a:solidFill>
            <a:srgbClr val="F4A62D"/>
          </a:solidFill>
          <a:latin typeface="GT America"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T America"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T America"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T America"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America"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America"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53EA1CA7-6A4B-4525-B31A-79FD8A5011E4}"/>
              </a:ext>
            </a:extLst>
          </p:cNvPr>
          <p:cNvGraphicFramePr>
            <a:graphicFrameLocks noChangeAspect="1"/>
          </p:cNvGraphicFramePr>
          <p:nvPr>
            <p:custDataLst>
              <p:tags r:id="rId17"/>
            </p:custDataLst>
            <p:extLst>
              <p:ext uri="{D42A27DB-BD31-4B8C-83A1-F6EECF244321}">
                <p14:modId xmlns:p14="http://schemas.microsoft.com/office/powerpoint/2010/main" val="15298033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60" name="Diapositive think-cell" r:id="rId19" imgW="532" imgH="530" progId="TCLayout.ActiveDocument.1">
                  <p:embed/>
                </p:oleObj>
              </mc:Choice>
              <mc:Fallback>
                <p:oleObj name="Diapositive think-cell" r:id="rId19" imgW="532" imgH="530" progId="TCLayout.ActiveDocument.1">
                  <p:embed/>
                  <p:pic>
                    <p:nvPicPr>
                      <p:cNvPr id="8" name="Objet 7" hidden="1">
                        <a:extLst>
                          <a:ext uri="{FF2B5EF4-FFF2-40B4-BE49-F238E27FC236}">
                            <a16:creationId xmlns:a16="http://schemas.microsoft.com/office/drawing/2014/main" id="{53EA1CA7-6A4B-4525-B31A-79FD8A5011E4}"/>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56D049D-4B41-45FE-A1DE-AB458A6C5C72}"/>
              </a:ext>
            </a:extLst>
          </p:cNvPr>
          <p:cNvSpPr/>
          <p:nvPr>
            <p:custDataLst>
              <p:tags r:id="rId18"/>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04786" y="382816"/>
            <a:ext cx="11382428" cy="452432"/>
          </a:xfrm>
          <a:prstGeom prst="rect">
            <a:avLst/>
          </a:prstGeom>
        </p:spPr>
        <p:txBody>
          <a:bodyPr vert="horz" wrap="square" lIns="72000" tIns="45720" rIns="72000" bIns="45720" rtlCol="0" anchor="t">
            <a:spAutoFit/>
          </a:bodyPr>
          <a:lstStyle/>
          <a:p>
            <a:r>
              <a:rPr lang="en-GB"/>
              <a:t>Title of the slide</a:t>
            </a:r>
          </a:p>
        </p:txBody>
      </p:sp>
      <p:sp>
        <p:nvSpPr>
          <p:cNvPr id="6" name="Espace réservé du numéro de diapositive 5">
            <a:extLst>
              <a:ext uri="{FF2B5EF4-FFF2-40B4-BE49-F238E27FC236}">
                <a16:creationId xmlns:a16="http://schemas.microsoft.com/office/drawing/2014/main" id="{82FC3E58-D3FF-4715-9A44-E12BDE0AE046}"/>
              </a:ext>
            </a:extLst>
          </p:cNvPr>
          <p:cNvSpPr>
            <a:spLocks noGrp="1"/>
          </p:cNvSpPr>
          <p:nvPr>
            <p:ph type="sldNum" sz="quarter" idx="4"/>
          </p:nvPr>
        </p:nvSpPr>
        <p:spPr>
          <a:xfrm>
            <a:off x="382932" y="6219234"/>
            <a:ext cx="360037" cy="365125"/>
          </a:xfrm>
          <a:prstGeom prst="rect">
            <a:avLst/>
          </a:prstGeom>
        </p:spPr>
        <p:txBody>
          <a:bodyPr vert="horz" lIns="0" tIns="45720" rIns="0" bIns="45720" rtlCol="0" anchor="ctr"/>
          <a:lstStyle>
            <a:lvl1pPr algn="r">
              <a:defRPr sz="900" b="1">
                <a:solidFill>
                  <a:schemeClr val="bg1">
                    <a:lumMod val="95000"/>
                  </a:schemeClr>
                </a:solidFill>
                <a:latin typeface="+mj-lt"/>
              </a:defRPr>
            </a:lvl1pPr>
          </a:lstStyle>
          <a:p>
            <a:fld id="{F73BA400-75BE-45F2-9E46-345C1733B6B3}" type="slidenum">
              <a:rPr lang="en-US" smtClean="0"/>
              <a:pPr/>
              <a:t>‹#›</a:t>
            </a:fld>
            <a:endParaRPr lang="en-US" dirty="0"/>
          </a:p>
        </p:txBody>
      </p:sp>
      <p:sp>
        <p:nvSpPr>
          <p:cNvPr id="3" name="TextBox 2">
            <a:extLst>
              <a:ext uri="{FF2B5EF4-FFF2-40B4-BE49-F238E27FC236}">
                <a16:creationId xmlns:a16="http://schemas.microsoft.com/office/drawing/2014/main" id="{1E21FC63-12EF-43D8-B3C8-42CA3B9C290D}"/>
              </a:ext>
            </a:extLst>
          </p:cNvPr>
          <p:cNvSpPr txBox="1"/>
          <p:nvPr userDrawn="1"/>
        </p:nvSpPr>
        <p:spPr>
          <a:xfrm>
            <a:off x="10946920" y="6584359"/>
            <a:ext cx="1061049" cy="215444"/>
          </a:xfrm>
          <a:prstGeom prst="rect">
            <a:avLst/>
          </a:prstGeom>
          <a:noFill/>
        </p:spPr>
        <p:txBody>
          <a:bodyPr wrap="square" rtlCol="0">
            <a:spAutoFit/>
          </a:bodyPr>
          <a:lstStyle/>
          <a:p>
            <a:pPr algn="r"/>
            <a:r>
              <a:rPr lang="en-US" sz="800" b="1" dirty="0">
                <a:latin typeface="GT America" panose="00000500000000000000" pitchFamily="50" charset="0"/>
              </a:rPr>
              <a:t>September 2021</a:t>
            </a:r>
          </a:p>
        </p:txBody>
      </p:sp>
    </p:spTree>
    <p:extLst>
      <p:ext uri="{BB962C8B-B14F-4D97-AF65-F5344CB8AC3E}">
        <p14:creationId xmlns:p14="http://schemas.microsoft.com/office/powerpoint/2010/main" val="9052673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hdr="0" ftr="0" dt="0"/>
  <p:txStyles>
    <p:titleStyle>
      <a:lvl1pPr algn="l" defTabSz="914400" rtl="0" eaLnBrk="1" latinLnBrk="0" hangingPunct="1">
        <a:lnSpc>
          <a:spcPct val="90000"/>
        </a:lnSpc>
        <a:spcBef>
          <a:spcPct val="0"/>
        </a:spcBef>
        <a:buNone/>
        <a:defRPr sz="2600" b="1" kern="1200" cap="none" spc="0" baseline="0">
          <a:solidFill>
            <a:schemeClr val="bg2"/>
          </a:solidFill>
          <a:latin typeface="+mj-lt"/>
          <a:ea typeface="+mj-ea"/>
          <a:cs typeface="+mj-cs"/>
        </a:defRPr>
      </a:lvl1pPr>
    </p:titleStyle>
    <p:body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800" b="0" kern="1200">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800" kern="1200">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5.emf"/><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2.svg"/><Relationship Id="rId10" Type="http://schemas.openxmlformats.org/officeDocument/2006/relationships/image" Target="../media/image10.jpeg"/><Relationship Id="rId4" Type="http://schemas.openxmlformats.org/officeDocument/2006/relationships/image" Target="../media/image1.png"/><Relationship Id="rId9" Type="http://schemas.openxmlformats.org/officeDocument/2006/relationships/image" Target="../media/image9.jpe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hyperlink" Target="https://www.theguardian.com/global-development/2021/jun/25/we-were-never-a-priority-zimbabwe-covid-hotspots-face-strict-lockdown" TargetMode="External"/><Relationship Id="rId2" Type="http://schemas.openxmlformats.org/officeDocument/2006/relationships/notesSlide" Target="../notesSlides/notesSlide11.xml"/><Relationship Id="rId1" Type="http://schemas.openxmlformats.org/officeDocument/2006/relationships/slideLayout" Target="../slideLayouts/slideLayout28.xml"/><Relationship Id="rId5" Type="http://schemas.openxmlformats.org/officeDocument/2006/relationships/image" Target="../media/image26.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8.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8.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8.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8.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8.xml"/><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8.xml"/><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8.xml"/><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6.png"/><Relationship Id="rId1" Type="http://schemas.openxmlformats.org/officeDocument/2006/relationships/slideLayout" Target="../slideLayouts/slideLayout28.xml"/><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8B46D6-1384-3C4D-981F-DC463819157C}"/>
              </a:ext>
            </a:extLst>
          </p:cNvPr>
          <p:cNvSpPr/>
          <p:nvPr/>
        </p:nvSpPr>
        <p:spPr>
          <a:xfrm>
            <a:off x="0" y="-52363"/>
            <a:ext cx="12192000" cy="6916119"/>
          </a:xfrm>
          <a:prstGeom prst="rect">
            <a:avLst/>
          </a:prstGeom>
          <a:solidFill>
            <a:srgbClr val="2C2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latin typeface="GT America" panose="00000500000000000000" pitchFamily="50" charset="0"/>
              </a:rPr>
              <a:t>                   </a:t>
            </a:r>
          </a:p>
          <a:p>
            <a:endParaRPr lang="en-US" dirty="0">
              <a:solidFill>
                <a:schemeClr val="bg1"/>
              </a:solidFill>
              <a:latin typeface="GT America" panose="00000500000000000000" pitchFamily="50" charset="0"/>
            </a:endParaRPr>
          </a:p>
          <a:p>
            <a:r>
              <a:rPr lang="en-US" dirty="0">
                <a:solidFill>
                  <a:schemeClr val="bg1"/>
                </a:solidFill>
                <a:latin typeface="GT America" panose="00000500000000000000" pitchFamily="50" charset="0"/>
              </a:rPr>
              <a:t>                  </a:t>
            </a:r>
            <a:r>
              <a:rPr lang="en-US" i="1" dirty="0">
                <a:solidFill>
                  <a:schemeClr val="bg1"/>
                </a:solidFill>
                <a:latin typeface="GT America" panose="00000500000000000000" pitchFamily="50" charset="0"/>
              </a:rPr>
              <a:t>Partnership for Evidence-based </a:t>
            </a:r>
          </a:p>
          <a:p>
            <a:r>
              <a:rPr lang="en-US" i="1" dirty="0">
                <a:solidFill>
                  <a:schemeClr val="bg1"/>
                </a:solidFill>
                <a:latin typeface="GT America" panose="00000500000000000000" pitchFamily="50" charset="0"/>
              </a:rPr>
              <a:t>                  Response to COVID-19 (PERC)</a:t>
            </a:r>
          </a:p>
          <a:p>
            <a:endParaRPr lang="en-US" dirty="0">
              <a:solidFill>
                <a:schemeClr val="bg1"/>
              </a:solidFill>
              <a:latin typeface="GT America" panose="00000500000000000000" pitchFamily="50" charset="0"/>
            </a:endParaRPr>
          </a:p>
        </p:txBody>
      </p:sp>
      <p:pic>
        <p:nvPicPr>
          <p:cNvPr id="9" name="Picture 8">
            <a:extLst>
              <a:ext uri="{FF2B5EF4-FFF2-40B4-BE49-F238E27FC236}">
                <a16:creationId xmlns:a16="http://schemas.microsoft.com/office/drawing/2014/main" id="{EABF2C0F-A72E-7A4E-9FC1-704373F1E418}"/>
              </a:ext>
            </a:extLst>
          </p:cNvPr>
          <p:cNvPicPr>
            <a:picLocks noChangeAspect="1"/>
          </p:cNvPicPr>
          <p:nvPr/>
        </p:nvPicPr>
        <p:blipFill>
          <a:blip r:embed="rId3"/>
          <a:stretch>
            <a:fillRect/>
          </a:stretch>
        </p:blipFill>
        <p:spPr>
          <a:xfrm rot="5400000" flipH="1">
            <a:off x="3769870" y="-1423471"/>
            <a:ext cx="6858000" cy="9704936"/>
          </a:xfrm>
          <a:prstGeom prst="rect">
            <a:avLst/>
          </a:prstGeom>
        </p:spPr>
      </p:pic>
      <p:sp>
        <p:nvSpPr>
          <p:cNvPr id="2" name="Title 1">
            <a:extLst>
              <a:ext uri="{FF2B5EF4-FFF2-40B4-BE49-F238E27FC236}">
                <a16:creationId xmlns:a16="http://schemas.microsoft.com/office/drawing/2014/main" id="{71615059-C2EC-466C-971F-F5E850825A25}"/>
              </a:ext>
            </a:extLst>
          </p:cNvPr>
          <p:cNvSpPr>
            <a:spLocks noGrp="1"/>
          </p:cNvSpPr>
          <p:nvPr>
            <p:ph type="ctrTitle"/>
          </p:nvPr>
        </p:nvSpPr>
        <p:spPr>
          <a:xfrm>
            <a:off x="6091898" y="1869673"/>
            <a:ext cx="5620677" cy="1320829"/>
          </a:xfrm>
        </p:spPr>
        <p:txBody>
          <a:bodyPr>
            <a:noAutofit/>
          </a:bodyPr>
          <a:lstStyle/>
          <a:p>
            <a:pPr algn="l"/>
            <a:r>
              <a:rPr lang="en-US" sz="2800" dirty="0">
                <a:solidFill>
                  <a:schemeClr val="bg1"/>
                </a:solidFill>
                <a:latin typeface="GT America" panose="00000500000000000000"/>
              </a:rPr>
              <a:t>Finding the Balance: </a:t>
            </a:r>
            <a:br>
              <a:rPr lang="en-US" sz="2800" dirty="0">
                <a:solidFill>
                  <a:schemeClr val="bg1"/>
                </a:solidFill>
                <a:latin typeface="GT America" panose="00000500000000000000"/>
              </a:rPr>
            </a:br>
            <a:r>
              <a:rPr lang="en-US" sz="2800" dirty="0">
                <a:solidFill>
                  <a:schemeClr val="bg1"/>
                </a:solidFill>
                <a:latin typeface="GT America" panose="00000500000000000000"/>
              </a:rPr>
              <a:t>Public Health and Social Measures in Zimbabwe</a:t>
            </a:r>
            <a:endParaRPr lang="en-US" sz="2800" b="1" dirty="0">
              <a:solidFill>
                <a:schemeClr val="bg1"/>
              </a:solidFill>
              <a:latin typeface="GT America" panose="00000500000000000000"/>
            </a:endParaRPr>
          </a:p>
        </p:txBody>
      </p:sp>
      <p:sp>
        <p:nvSpPr>
          <p:cNvPr id="3" name="Subtitle 2">
            <a:extLst>
              <a:ext uri="{FF2B5EF4-FFF2-40B4-BE49-F238E27FC236}">
                <a16:creationId xmlns:a16="http://schemas.microsoft.com/office/drawing/2014/main" id="{B9032F31-572F-4846-8E69-F83BD4892DFF}"/>
              </a:ext>
            </a:extLst>
          </p:cNvPr>
          <p:cNvSpPr>
            <a:spLocks noGrp="1"/>
          </p:cNvSpPr>
          <p:nvPr>
            <p:ph type="subTitle" idx="1"/>
          </p:nvPr>
        </p:nvSpPr>
        <p:spPr>
          <a:xfrm>
            <a:off x="6109750" y="3441213"/>
            <a:ext cx="6017646" cy="1655762"/>
          </a:xfrm>
        </p:spPr>
        <p:txBody>
          <a:bodyPr/>
          <a:lstStyle/>
          <a:p>
            <a:pPr algn="l"/>
            <a:r>
              <a:rPr lang="en-US" dirty="0">
                <a:solidFill>
                  <a:schemeClr val="bg1"/>
                </a:solidFill>
                <a:latin typeface="GT America" panose="00000500000000000000"/>
              </a:rPr>
              <a:t>Data updated 4 October 2021</a:t>
            </a:r>
          </a:p>
          <a:p>
            <a:pPr algn="l"/>
            <a:endParaRPr lang="en-US" dirty="0">
              <a:solidFill>
                <a:schemeClr val="bg1"/>
              </a:solidFill>
              <a:latin typeface="GT America" panose="00000500000000000000"/>
            </a:endParaRPr>
          </a:p>
        </p:txBody>
      </p:sp>
      <p:pic>
        <p:nvPicPr>
          <p:cNvPr id="5" name="Graphic 4">
            <a:extLst>
              <a:ext uri="{FF2B5EF4-FFF2-40B4-BE49-F238E27FC236}">
                <a16:creationId xmlns:a16="http://schemas.microsoft.com/office/drawing/2014/main" id="{DCA92E32-0BC0-DF49-BD47-C03FAAF4D6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7367" y="2299863"/>
            <a:ext cx="3086937" cy="1028979"/>
          </a:xfrm>
          <a:prstGeom prst="rect">
            <a:avLst/>
          </a:prstGeom>
        </p:spPr>
      </p:pic>
      <p:sp>
        <p:nvSpPr>
          <p:cNvPr id="6" name="Rectangle 2">
            <a:extLst>
              <a:ext uri="{FF2B5EF4-FFF2-40B4-BE49-F238E27FC236}">
                <a16:creationId xmlns:a16="http://schemas.microsoft.com/office/drawing/2014/main" id="{69724E38-0063-714F-B32C-6B34B29D44BB}"/>
              </a:ext>
            </a:extLst>
          </p:cNvPr>
          <p:cNvSpPr>
            <a:spLocks noChangeArrowheads="1"/>
          </p:cNvSpPr>
          <p:nvPr/>
        </p:nvSpPr>
        <p:spPr bwMode="auto">
          <a:xfrm>
            <a:off x="1023937" y="79488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latin typeface="GT America" panose="00000500000000000000" pitchFamily="50" charset="0"/>
            </a:endParaRPr>
          </a:p>
        </p:txBody>
      </p:sp>
      <p:sp>
        <p:nvSpPr>
          <p:cNvPr id="8" name="Rectangle 3">
            <a:extLst>
              <a:ext uri="{FF2B5EF4-FFF2-40B4-BE49-F238E27FC236}">
                <a16:creationId xmlns:a16="http://schemas.microsoft.com/office/drawing/2014/main" id="{D6A34C25-40E8-5A44-B94C-E7BF2BADB4EA}"/>
              </a:ext>
            </a:extLst>
          </p:cNvPr>
          <p:cNvSpPr>
            <a:spLocks noChangeArrowheads="1"/>
          </p:cNvSpPr>
          <p:nvPr/>
        </p:nvSpPr>
        <p:spPr bwMode="auto">
          <a:xfrm>
            <a:off x="1023937" y="210298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latin typeface="GT America" panose="00000500000000000000" pitchFamily="50" charset="0"/>
            </a:endParaRPr>
          </a:p>
        </p:txBody>
      </p:sp>
      <p:grpSp>
        <p:nvGrpSpPr>
          <p:cNvPr id="21" name="Group 20">
            <a:extLst>
              <a:ext uri="{FF2B5EF4-FFF2-40B4-BE49-F238E27FC236}">
                <a16:creationId xmlns:a16="http://schemas.microsoft.com/office/drawing/2014/main" id="{9146E9A4-FD5B-BF4B-9508-F353A15D073C}"/>
              </a:ext>
            </a:extLst>
          </p:cNvPr>
          <p:cNvGrpSpPr/>
          <p:nvPr/>
        </p:nvGrpSpPr>
        <p:grpSpPr>
          <a:xfrm>
            <a:off x="0" y="6214820"/>
            <a:ext cx="12192000" cy="643177"/>
            <a:chOff x="0" y="6214820"/>
            <a:chExt cx="12192000" cy="643177"/>
          </a:xfrm>
        </p:grpSpPr>
        <p:sp>
          <p:nvSpPr>
            <p:cNvPr id="22" name="Rectangle 21">
              <a:extLst>
                <a:ext uri="{FF2B5EF4-FFF2-40B4-BE49-F238E27FC236}">
                  <a16:creationId xmlns:a16="http://schemas.microsoft.com/office/drawing/2014/main" id="{B43204CE-36D9-764C-9674-D3EE686FB3D8}"/>
                </a:ext>
              </a:extLst>
            </p:cNvPr>
            <p:cNvSpPr/>
            <p:nvPr/>
          </p:nvSpPr>
          <p:spPr>
            <a:xfrm>
              <a:off x="0" y="6214820"/>
              <a:ext cx="12192000" cy="643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50" charset="0"/>
              </a:endParaRPr>
            </a:p>
          </p:txBody>
        </p:sp>
        <p:pic>
          <p:nvPicPr>
            <p:cNvPr id="23" name="Picture 2">
              <a:extLst>
                <a:ext uri="{FF2B5EF4-FFF2-40B4-BE49-F238E27FC236}">
                  <a16:creationId xmlns:a16="http://schemas.microsoft.com/office/drawing/2014/main" id="{041A3DE9-888C-1141-AE47-6F55AA9A51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973" y="6250307"/>
              <a:ext cx="904875" cy="51435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a:extLst>
                <a:ext uri="{FF2B5EF4-FFF2-40B4-BE49-F238E27FC236}">
                  <a16:creationId xmlns:a16="http://schemas.microsoft.com/office/drawing/2014/main" id="{3202F7EF-B069-9F4C-8971-64934E338A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3141" y="6250307"/>
              <a:ext cx="1076325" cy="47625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a:extLst>
                <a:ext uri="{FF2B5EF4-FFF2-40B4-BE49-F238E27FC236}">
                  <a16:creationId xmlns:a16="http://schemas.microsoft.com/office/drawing/2014/main" id="{290E1917-C2E4-2543-A57C-1B4EFAF134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18618" y="6250307"/>
              <a:ext cx="523875" cy="48577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a:extLst>
                <a:ext uri="{FF2B5EF4-FFF2-40B4-BE49-F238E27FC236}">
                  <a16:creationId xmlns:a16="http://schemas.microsoft.com/office/drawing/2014/main" id="{D19AFFD5-F352-9C42-B5E0-2FECDA993B0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54413" y="6250307"/>
              <a:ext cx="1057275" cy="50482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a:extLst>
                <a:ext uri="{FF2B5EF4-FFF2-40B4-BE49-F238E27FC236}">
                  <a16:creationId xmlns:a16="http://schemas.microsoft.com/office/drawing/2014/main" id="{7928B294-A3FB-6147-92AA-7F2405CFAF3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50788" y="6264441"/>
              <a:ext cx="1457325" cy="5905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a:extLst>
                <a:ext uri="{FF2B5EF4-FFF2-40B4-BE49-F238E27FC236}">
                  <a16:creationId xmlns:a16="http://schemas.microsoft.com/office/drawing/2014/main" id="{5488BBA3-A413-744B-BB9C-031BECC9477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80457" y="6250307"/>
              <a:ext cx="1009650" cy="58102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9">
              <a:extLst>
                <a:ext uri="{FF2B5EF4-FFF2-40B4-BE49-F238E27FC236}">
                  <a16:creationId xmlns:a16="http://schemas.microsoft.com/office/drawing/2014/main" id="{571EA9D4-9622-C247-9373-0C13BD80CD3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11950" y="6309299"/>
              <a:ext cx="990600" cy="4191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a:extLst>
                <a:ext uri="{FF2B5EF4-FFF2-40B4-BE49-F238E27FC236}">
                  <a16:creationId xmlns:a16="http://schemas.microsoft.com/office/drawing/2014/main" id="{5A961F8A-1E3E-764A-A21D-1E84153C5E2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69760" y="6250307"/>
              <a:ext cx="8763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1">
              <a:extLst>
                <a:ext uri="{FF2B5EF4-FFF2-40B4-BE49-F238E27FC236}">
                  <a16:creationId xmlns:a16="http://schemas.microsoft.com/office/drawing/2014/main" id="{E2B4784F-5138-994F-BFA6-DAE26537660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356596" y="6250307"/>
              <a:ext cx="1476375" cy="4953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23721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E3720C-7123-46AC-BE5C-47F362231A9F}"/>
              </a:ext>
            </a:extLst>
          </p:cNvPr>
          <p:cNvSpPr/>
          <p:nvPr/>
        </p:nvSpPr>
        <p:spPr>
          <a:xfrm>
            <a:off x="0" y="1714500"/>
            <a:ext cx="12192000" cy="2197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D43E2F1F-BE6F-48CB-A0ED-00292BE0AFEE}"/>
              </a:ext>
            </a:extLst>
          </p:cNvPr>
          <p:cNvSpPr txBox="1">
            <a:spLocks/>
          </p:cNvSpPr>
          <p:nvPr/>
        </p:nvSpPr>
        <p:spPr>
          <a:xfrm>
            <a:off x="662672" y="2163603"/>
            <a:ext cx="945922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400" dirty="0">
                <a:solidFill>
                  <a:srgbClr val="F4A62D"/>
                </a:solidFill>
                <a:latin typeface="HK Grotesk Black" panose="00000A00000000000000" pitchFamily="2" charset="0"/>
              </a:rPr>
              <a:t>PHSM Support and Self-Reported Adherence</a:t>
            </a:r>
            <a:endParaRPr kumimoji="0" lang="en-US" sz="44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sp>
        <p:nvSpPr>
          <p:cNvPr id="14" name="Rectangle 13">
            <a:extLst>
              <a:ext uri="{FF2B5EF4-FFF2-40B4-BE49-F238E27FC236}">
                <a16:creationId xmlns:a16="http://schemas.microsoft.com/office/drawing/2014/main" id="{3F274A8B-FA0C-471D-8EC0-23D6C4CA9343}"/>
              </a:ext>
            </a:extLst>
          </p:cNvPr>
          <p:cNvSpPr/>
          <p:nvPr/>
        </p:nvSpPr>
        <p:spPr>
          <a:xfrm>
            <a:off x="777647" y="6426278"/>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cxnSp>
        <p:nvCxnSpPr>
          <p:cNvPr id="17" name="Straight Connector 16">
            <a:extLst>
              <a:ext uri="{FF2B5EF4-FFF2-40B4-BE49-F238E27FC236}">
                <a16:creationId xmlns:a16="http://schemas.microsoft.com/office/drawing/2014/main" id="{D0D33C4B-29CD-42F9-9829-4DA9B097108F}"/>
              </a:ext>
            </a:extLst>
          </p:cNvPr>
          <p:cNvCxnSpPr/>
          <p:nvPr/>
        </p:nvCxnSpPr>
        <p:spPr>
          <a:xfrm>
            <a:off x="777647" y="3551663"/>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63AF3EC-C2A5-4338-B9A8-4646EC2CDBFF}"/>
              </a:ext>
            </a:extLst>
          </p:cNvPr>
          <p:cNvPicPr>
            <a:picLocks noChangeAspect="1"/>
          </p:cNvPicPr>
          <p:nvPr/>
        </p:nvPicPr>
        <p:blipFill>
          <a:blip r:embed="rId3"/>
          <a:stretch>
            <a:fillRect/>
          </a:stretch>
        </p:blipFill>
        <p:spPr>
          <a:xfrm>
            <a:off x="-1" y="6313360"/>
            <a:ext cx="1710543" cy="397287"/>
          </a:xfrm>
          <a:prstGeom prst="rect">
            <a:avLst/>
          </a:prstGeom>
        </p:spPr>
      </p:pic>
    </p:spTree>
    <p:extLst>
      <p:ext uri="{BB962C8B-B14F-4D97-AF65-F5344CB8AC3E}">
        <p14:creationId xmlns:p14="http://schemas.microsoft.com/office/powerpoint/2010/main" val="1750417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55B5954-BD1E-4CB1-812B-E7BD491ED9A9}"/>
              </a:ext>
            </a:extLst>
          </p:cNvPr>
          <p:cNvSpPr/>
          <p:nvPr/>
        </p:nvSpPr>
        <p:spPr>
          <a:xfrm>
            <a:off x="777647" y="6411764"/>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sp>
        <p:nvSpPr>
          <p:cNvPr id="17" name="TextBox 16">
            <a:extLst>
              <a:ext uri="{FF2B5EF4-FFF2-40B4-BE49-F238E27FC236}">
                <a16:creationId xmlns:a16="http://schemas.microsoft.com/office/drawing/2014/main" id="{AD8D3624-0A3A-4D08-9739-122DFB164521}"/>
              </a:ext>
            </a:extLst>
          </p:cNvPr>
          <p:cNvSpPr txBox="1"/>
          <p:nvPr/>
        </p:nvSpPr>
        <p:spPr>
          <a:xfrm>
            <a:off x="5665113" y="137600"/>
            <a:ext cx="2839848" cy="400110"/>
          </a:xfrm>
          <a:prstGeom prst="rect">
            <a:avLst/>
          </a:prstGeom>
          <a:noFill/>
        </p:spPr>
        <p:txBody>
          <a:bodyPr wrap="square" rtlCol="0">
            <a:spAutoFit/>
          </a:bodyPr>
          <a:lstStyle/>
          <a:p>
            <a:r>
              <a:rPr lang="en-US" sz="2000" b="1" dirty="0">
                <a:solidFill>
                  <a:schemeClr val="bg2"/>
                </a:solidFill>
                <a:latin typeface="GT America" panose="00000500000000000000"/>
              </a:rPr>
              <a:t>Individual measures</a:t>
            </a:r>
          </a:p>
        </p:txBody>
      </p:sp>
      <p:sp>
        <p:nvSpPr>
          <p:cNvPr id="22" name="TextBox 21">
            <a:extLst>
              <a:ext uri="{FF2B5EF4-FFF2-40B4-BE49-F238E27FC236}">
                <a16:creationId xmlns:a16="http://schemas.microsoft.com/office/drawing/2014/main" id="{DD6C74D8-2089-4619-BDF8-02BCFE8658F3}"/>
              </a:ext>
            </a:extLst>
          </p:cNvPr>
          <p:cNvSpPr txBox="1"/>
          <p:nvPr/>
        </p:nvSpPr>
        <p:spPr>
          <a:xfrm>
            <a:off x="5665113" y="2670071"/>
            <a:ext cx="2525536" cy="400110"/>
          </a:xfrm>
          <a:prstGeom prst="rect">
            <a:avLst/>
          </a:prstGeom>
          <a:noFill/>
        </p:spPr>
        <p:txBody>
          <a:bodyPr wrap="square" rtlCol="0">
            <a:spAutoFit/>
          </a:bodyPr>
          <a:lstStyle/>
          <a:p>
            <a:r>
              <a:rPr lang="en-US" sz="2000" b="1" dirty="0">
                <a:solidFill>
                  <a:schemeClr val="bg2"/>
                </a:solidFill>
                <a:latin typeface="GT America" panose="00000500000000000000"/>
              </a:rPr>
              <a:t>Social measures</a:t>
            </a:r>
          </a:p>
        </p:txBody>
      </p:sp>
      <p:sp>
        <p:nvSpPr>
          <p:cNvPr id="23" name="TextBox 22">
            <a:extLst>
              <a:ext uri="{FF2B5EF4-FFF2-40B4-BE49-F238E27FC236}">
                <a16:creationId xmlns:a16="http://schemas.microsoft.com/office/drawing/2014/main" id="{7F836E9A-E358-4E9D-BA96-D3BE7841C65C}"/>
              </a:ext>
            </a:extLst>
          </p:cNvPr>
          <p:cNvSpPr txBox="1"/>
          <p:nvPr/>
        </p:nvSpPr>
        <p:spPr>
          <a:xfrm>
            <a:off x="5665113" y="4786297"/>
            <a:ext cx="3258907" cy="400110"/>
          </a:xfrm>
          <a:prstGeom prst="rect">
            <a:avLst/>
          </a:prstGeom>
          <a:noFill/>
        </p:spPr>
        <p:txBody>
          <a:bodyPr wrap="square" rtlCol="0">
            <a:spAutoFit/>
          </a:bodyPr>
          <a:lstStyle/>
          <a:p>
            <a:r>
              <a:rPr lang="en-US" sz="2000" b="1" dirty="0">
                <a:solidFill>
                  <a:schemeClr val="bg2"/>
                </a:solidFill>
                <a:latin typeface="GT America" panose="00000500000000000000"/>
              </a:rPr>
              <a:t>Economic measures</a:t>
            </a:r>
          </a:p>
        </p:txBody>
      </p:sp>
      <p:cxnSp>
        <p:nvCxnSpPr>
          <p:cNvPr id="46" name="Straight Connector 45">
            <a:extLst>
              <a:ext uri="{FF2B5EF4-FFF2-40B4-BE49-F238E27FC236}">
                <a16:creationId xmlns:a16="http://schemas.microsoft.com/office/drawing/2014/main" id="{F9A3E2E4-5042-4F0F-975A-6240D70E61E9}"/>
              </a:ext>
            </a:extLst>
          </p:cNvPr>
          <p:cNvCxnSpPr>
            <a:cxnSpLocks/>
          </p:cNvCxnSpPr>
          <p:nvPr/>
        </p:nvCxnSpPr>
        <p:spPr>
          <a:xfrm>
            <a:off x="5665113" y="2629182"/>
            <a:ext cx="636924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76FE142-AD06-4823-A62A-FCA5ED337D60}"/>
              </a:ext>
            </a:extLst>
          </p:cNvPr>
          <p:cNvCxnSpPr>
            <a:cxnSpLocks/>
          </p:cNvCxnSpPr>
          <p:nvPr/>
        </p:nvCxnSpPr>
        <p:spPr>
          <a:xfrm>
            <a:off x="5665113" y="4713860"/>
            <a:ext cx="632005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89DE43B9-3237-4DF2-8C58-DF051E5BA1B1}"/>
              </a:ext>
            </a:extLst>
          </p:cNvPr>
          <p:cNvGrpSpPr/>
          <p:nvPr/>
        </p:nvGrpSpPr>
        <p:grpSpPr>
          <a:xfrm>
            <a:off x="0" y="-61630"/>
            <a:ext cx="5530787" cy="6922576"/>
            <a:chOff x="6609059" y="1120639"/>
            <a:chExt cx="3022087" cy="6858000"/>
          </a:xfrm>
        </p:grpSpPr>
        <p:sp>
          <p:nvSpPr>
            <p:cNvPr id="18" name="Rectangle 17">
              <a:extLst>
                <a:ext uri="{FF2B5EF4-FFF2-40B4-BE49-F238E27FC236}">
                  <a16:creationId xmlns:a16="http://schemas.microsoft.com/office/drawing/2014/main" id="{8D2D8EB0-25F9-48C0-B378-36FD77D91E8F}"/>
                </a:ext>
              </a:extLst>
            </p:cNvPr>
            <p:cNvSpPr/>
            <p:nvPr/>
          </p:nvSpPr>
          <p:spPr>
            <a:xfrm>
              <a:off x="6609059" y="1120639"/>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22B14118-72CA-401B-8FE9-E5BE085770B5}"/>
                </a:ext>
              </a:extLst>
            </p:cNvPr>
            <p:cNvSpPr txBox="1">
              <a:spLocks/>
            </p:cNvSpPr>
            <p:nvPr/>
          </p:nvSpPr>
          <p:spPr>
            <a:xfrm>
              <a:off x="6682457" y="1362584"/>
              <a:ext cx="2948689"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Do people support and follow measures?</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cxnSp>
          <p:nvCxnSpPr>
            <p:cNvPr id="25" name="Straight Connector 24">
              <a:extLst>
                <a:ext uri="{FF2B5EF4-FFF2-40B4-BE49-F238E27FC236}">
                  <a16:creationId xmlns:a16="http://schemas.microsoft.com/office/drawing/2014/main" id="{A2DE186B-FC29-46E6-A829-F7430DA578EA}"/>
                </a:ext>
              </a:extLst>
            </p:cNvPr>
            <p:cNvCxnSpPr/>
            <p:nvPr/>
          </p:nvCxnSpPr>
          <p:spPr>
            <a:xfrm>
              <a:off x="6748973" y="2483503"/>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9092B204-BD85-4477-A1FC-FD320ACCC60A}"/>
              </a:ext>
            </a:extLst>
          </p:cNvPr>
          <p:cNvSpPr txBox="1"/>
          <p:nvPr/>
        </p:nvSpPr>
        <p:spPr>
          <a:xfrm>
            <a:off x="157639" y="1465032"/>
            <a:ext cx="5238822" cy="2031325"/>
          </a:xfrm>
          <a:prstGeom prst="rect">
            <a:avLst/>
          </a:prstGeom>
          <a:noFill/>
        </p:spPr>
        <p:txBody>
          <a:bodyPr wrap="square" rtlCol="0">
            <a:spAutoFit/>
          </a:bodyPr>
          <a:lstStyle/>
          <a:p>
            <a:r>
              <a:rPr lang="en-US" b="1" dirty="0">
                <a:solidFill>
                  <a:schemeClr val="bg1"/>
                </a:solidFill>
                <a:latin typeface="GT America" panose="00000500000000000000"/>
              </a:rPr>
              <a:t>Respondents in Zimbabwe reported slightly higher levels of support for all PHSMs compared to the other surveyed Member States in the Southern Region. However, this did not always align with adherence--overall, adherence for PHSMs declined since February 2021, aligning with the loosening of PHSMs in August 2021.</a:t>
            </a:r>
          </a:p>
        </p:txBody>
      </p:sp>
      <p:sp>
        <p:nvSpPr>
          <p:cNvPr id="31" name="Rectangle 30">
            <a:extLst>
              <a:ext uri="{FF2B5EF4-FFF2-40B4-BE49-F238E27FC236}">
                <a16:creationId xmlns:a16="http://schemas.microsoft.com/office/drawing/2014/main" id="{ED67BB70-9829-40E0-96BD-342ED4362DDD}"/>
              </a:ext>
            </a:extLst>
          </p:cNvPr>
          <p:cNvSpPr/>
          <p:nvPr/>
        </p:nvSpPr>
        <p:spPr>
          <a:xfrm>
            <a:off x="1937845" y="6325340"/>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pic>
        <p:nvPicPr>
          <p:cNvPr id="32" name="Picture 31">
            <a:extLst>
              <a:ext uri="{FF2B5EF4-FFF2-40B4-BE49-F238E27FC236}">
                <a16:creationId xmlns:a16="http://schemas.microsoft.com/office/drawing/2014/main" id="{F2EF1F86-BEEF-4574-9D3F-BAD4C8F4A864}"/>
              </a:ext>
            </a:extLst>
          </p:cNvPr>
          <p:cNvPicPr>
            <a:picLocks noChangeAspect="1"/>
          </p:cNvPicPr>
          <p:nvPr/>
        </p:nvPicPr>
        <p:blipFill>
          <a:blip r:embed="rId3"/>
          <a:stretch>
            <a:fillRect/>
          </a:stretch>
        </p:blipFill>
        <p:spPr>
          <a:xfrm>
            <a:off x="127876" y="6265228"/>
            <a:ext cx="1873969" cy="397288"/>
          </a:xfrm>
          <a:prstGeom prst="rect">
            <a:avLst/>
          </a:prstGeom>
        </p:spPr>
      </p:pic>
      <p:sp>
        <p:nvSpPr>
          <p:cNvPr id="33" name="TextBox 32">
            <a:extLst>
              <a:ext uri="{FF2B5EF4-FFF2-40B4-BE49-F238E27FC236}">
                <a16:creationId xmlns:a16="http://schemas.microsoft.com/office/drawing/2014/main" id="{738CC71B-8A8F-4413-AAEC-45BBAEB68CD8}"/>
              </a:ext>
            </a:extLst>
          </p:cNvPr>
          <p:cNvSpPr txBox="1"/>
          <p:nvPr/>
        </p:nvSpPr>
        <p:spPr>
          <a:xfrm>
            <a:off x="346365" y="3787464"/>
            <a:ext cx="4889110" cy="2246769"/>
          </a:xfrm>
          <a:prstGeom prst="rect">
            <a:avLst/>
          </a:prstGeom>
          <a:noFill/>
        </p:spPr>
        <p:txBody>
          <a:bodyPr wrap="square" rtlCol="0">
            <a:spAutoFit/>
          </a:bodyPr>
          <a:lstStyle/>
          <a:p>
            <a:r>
              <a:rPr lang="en-US" sz="1750" b="1" i="0" dirty="0">
                <a:solidFill>
                  <a:schemeClr val="bg1">
                    <a:lumMod val="85000"/>
                  </a:schemeClr>
                </a:solidFill>
                <a:effectLst/>
                <a:latin typeface="GTAmerica"/>
              </a:rPr>
              <a:t>Data Breakdown:</a:t>
            </a:r>
          </a:p>
          <a:p>
            <a:pPr marL="285750" indent="-285750">
              <a:buFont typeface="Arial" panose="020B0604020202020204" pitchFamily="34" charset="0"/>
              <a:buChar char="•"/>
            </a:pPr>
            <a:r>
              <a:rPr lang="en-US" sz="1750" i="0" dirty="0">
                <a:solidFill>
                  <a:schemeClr val="bg1">
                    <a:lumMod val="85000"/>
                  </a:schemeClr>
                </a:solidFill>
                <a:effectLst/>
                <a:latin typeface="GTAmerica"/>
              </a:rPr>
              <a:t>Respondents who expressed low satisfaction with the government response to COVID-19 also reported less support for measures restricting social gatherings and movement compared to those who were more satisfied (81% vs. 60% for social gatherings, and 74% vs.46% for movement).</a:t>
            </a:r>
          </a:p>
        </p:txBody>
      </p:sp>
      <p:pic>
        <p:nvPicPr>
          <p:cNvPr id="15" name="Picture 14">
            <a:extLst>
              <a:ext uri="{FF2B5EF4-FFF2-40B4-BE49-F238E27FC236}">
                <a16:creationId xmlns:a16="http://schemas.microsoft.com/office/drawing/2014/main" id="{BBFB7BB9-DD41-4BF1-95EE-299F8A2BF5AD}"/>
              </a:ext>
            </a:extLst>
          </p:cNvPr>
          <p:cNvPicPr>
            <a:picLocks noChangeAspect="1"/>
          </p:cNvPicPr>
          <p:nvPr/>
        </p:nvPicPr>
        <p:blipFill>
          <a:blip r:embed="rId4"/>
          <a:stretch>
            <a:fillRect/>
          </a:stretch>
        </p:blipFill>
        <p:spPr>
          <a:xfrm>
            <a:off x="5688426" y="503870"/>
            <a:ext cx="6157210" cy="2081159"/>
          </a:xfrm>
          <a:prstGeom prst="rect">
            <a:avLst/>
          </a:prstGeom>
        </p:spPr>
      </p:pic>
      <p:pic>
        <p:nvPicPr>
          <p:cNvPr id="20" name="Picture 19">
            <a:extLst>
              <a:ext uri="{FF2B5EF4-FFF2-40B4-BE49-F238E27FC236}">
                <a16:creationId xmlns:a16="http://schemas.microsoft.com/office/drawing/2014/main" id="{7F007170-678D-4DE6-9430-07086A295D72}"/>
              </a:ext>
            </a:extLst>
          </p:cNvPr>
          <p:cNvPicPr>
            <a:picLocks noChangeAspect="1"/>
          </p:cNvPicPr>
          <p:nvPr/>
        </p:nvPicPr>
        <p:blipFill>
          <a:blip r:embed="rId5"/>
          <a:stretch>
            <a:fillRect/>
          </a:stretch>
        </p:blipFill>
        <p:spPr>
          <a:xfrm>
            <a:off x="5851624" y="3125181"/>
            <a:ext cx="5994011" cy="1372930"/>
          </a:xfrm>
          <a:prstGeom prst="rect">
            <a:avLst/>
          </a:prstGeom>
        </p:spPr>
      </p:pic>
      <p:pic>
        <p:nvPicPr>
          <p:cNvPr id="24" name="Picture 23">
            <a:extLst>
              <a:ext uri="{FF2B5EF4-FFF2-40B4-BE49-F238E27FC236}">
                <a16:creationId xmlns:a16="http://schemas.microsoft.com/office/drawing/2014/main" id="{E876A49B-7F03-444E-9FD1-F510017F20AB}"/>
              </a:ext>
            </a:extLst>
          </p:cNvPr>
          <p:cNvPicPr>
            <a:picLocks noChangeAspect="1"/>
          </p:cNvPicPr>
          <p:nvPr/>
        </p:nvPicPr>
        <p:blipFill>
          <a:blip r:embed="rId6"/>
          <a:stretch>
            <a:fillRect/>
          </a:stretch>
        </p:blipFill>
        <p:spPr>
          <a:xfrm>
            <a:off x="5851623" y="5182555"/>
            <a:ext cx="6170115" cy="1400229"/>
          </a:xfrm>
          <a:prstGeom prst="rect">
            <a:avLst/>
          </a:prstGeom>
        </p:spPr>
      </p:pic>
    </p:spTree>
    <p:extLst>
      <p:ext uri="{BB962C8B-B14F-4D97-AF65-F5344CB8AC3E}">
        <p14:creationId xmlns:p14="http://schemas.microsoft.com/office/powerpoint/2010/main" val="1459660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E3720C-7123-46AC-BE5C-47F362231A9F}"/>
              </a:ext>
            </a:extLst>
          </p:cNvPr>
          <p:cNvSpPr/>
          <p:nvPr/>
        </p:nvSpPr>
        <p:spPr>
          <a:xfrm>
            <a:off x="0" y="1714500"/>
            <a:ext cx="12192000" cy="2197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D43E2F1F-BE6F-48CB-A0ED-00292BE0AFEE}"/>
              </a:ext>
            </a:extLst>
          </p:cNvPr>
          <p:cNvSpPr txBox="1">
            <a:spLocks/>
          </p:cNvSpPr>
          <p:nvPr/>
        </p:nvSpPr>
        <p:spPr>
          <a:xfrm>
            <a:off x="662672" y="2163603"/>
            <a:ext cx="945922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400" dirty="0">
                <a:solidFill>
                  <a:srgbClr val="F4A62D"/>
                </a:solidFill>
                <a:latin typeface="HK Grotesk Black" panose="00000A00000000000000" pitchFamily="2" charset="0"/>
              </a:rPr>
              <a:t>Risk Perception and Information</a:t>
            </a:r>
            <a:endParaRPr kumimoji="0" lang="en-US" sz="44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sp>
        <p:nvSpPr>
          <p:cNvPr id="14" name="Rectangle 13">
            <a:extLst>
              <a:ext uri="{FF2B5EF4-FFF2-40B4-BE49-F238E27FC236}">
                <a16:creationId xmlns:a16="http://schemas.microsoft.com/office/drawing/2014/main" id="{3F274A8B-FA0C-471D-8EC0-23D6C4CA9343}"/>
              </a:ext>
            </a:extLst>
          </p:cNvPr>
          <p:cNvSpPr/>
          <p:nvPr/>
        </p:nvSpPr>
        <p:spPr>
          <a:xfrm>
            <a:off x="777647" y="6426278"/>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cxnSp>
        <p:nvCxnSpPr>
          <p:cNvPr id="17" name="Straight Connector 16">
            <a:extLst>
              <a:ext uri="{FF2B5EF4-FFF2-40B4-BE49-F238E27FC236}">
                <a16:creationId xmlns:a16="http://schemas.microsoft.com/office/drawing/2014/main" id="{D0D33C4B-29CD-42F9-9829-4DA9B097108F}"/>
              </a:ext>
            </a:extLst>
          </p:cNvPr>
          <p:cNvCxnSpPr/>
          <p:nvPr/>
        </p:nvCxnSpPr>
        <p:spPr>
          <a:xfrm>
            <a:off x="777647" y="3168068"/>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63AF3EC-C2A5-4338-B9A8-4646EC2CDBFF}"/>
              </a:ext>
            </a:extLst>
          </p:cNvPr>
          <p:cNvPicPr>
            <a:picLocks noChangeAspect="1"/>
          </p:cNvPicPr>
          <p:nvPr/>
        </p:nvPicPr>
        <p:blipFill>
          <a:blip r:embed="rId3"/>
          <a:stretch>
            <a:fillRect/>
          </a:stretch>
        </p:blipFill>
        <p:spPr>
          <a:xfrm>
            <a:off x="-1" y="6313360"/>
            <a:ext cx="1710543" cy="397287"/>
          </a:xfrm>
          <a:prstGeom prst="rect">
            <a:avLst/>
          </a:prstGeom>
        </p:spPr>
      </p:pic>
    </p:spTree>
    <p:extLst>
      <p:ext uri="{BB962C8B-B14F-4D97-AF65-F5344CB8AC3E}">
        <p14:creationId xmlns:p14="http://schemas.microsoft.com/office/powerpoint/2010/main" val="418981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E4D5CFE-5500-43AF-A7CD-E73385110F7D}"/>
              </a:ext>
            </a:extLst>
          </p:cNvPr>
          <p:cNvGrpSpPr/>
          <p:nvPr/>
        </p:nvGrpSpPr>
        <p:grpSpPr>
          <a:xfrm>
            <a:off x="1" y="0"/>
            <a:ext cx="5530787" cy="6858000"/>
            <a:chOff x="6609059" y="1126986"/>
            <a:chExt cx="3022087" cy="6858000"/>
          </a:xfrm>
        </p:grpSpPr>
        <p:sp>
          <p:nvSpPr>
            <p:cNvPr id="13" name="Rectangle 12">
              <a:extLst>
                <a:ext uri="{FF2B5EF4-FFF2-40B4-BE49-F238E27FC236}">
                  <a16:creationId xmlns:a16="http://schemas.microsoft.com/office/drawing/2014/main" id="{A52202E8-3122-4424-BCDB-FB7BCCF79FBC}"/>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5AFD5666-E4C0-4B12-8C1A-1858C169476D}"/>
                </a:ext>
              </a:extLst>
            </p:cNvPr>
            <p:cNvSpPr txBox="1">
              <a:spLocks/>
            </p:cNvSpPr>
            <p:nvPr/>
          </p:nvSpPr>
          <p:spPr>
            <a:xfrm>
              <a:off x="6663786" y="1285980"/>
              <a:ext cx="286444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How do people understand risk?</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cxnSp>
          <p:nvCxnSpPr>
            <p:cNvPr id="18" name="Straight Connector 17">
              <a:extLst>
                <a:ext uri="{FF2B5EF4-FFF2-40B4-BE49-F238E27FC236}">
                  <a16:creationId xmlns:a16="http://schemas.microsoft.com/office/drawing/2014/main" id="{525ECE08-0C8E-4AAD-9F58-CEEA933FEF16}"/>
                </a:ext>
              </a:extLst>
            </p:cNvPr>
            <p:cNvCxnSpPr/>
            <p:nvPr/>
          </p:nvCxnSpPr>
          <p:spPr>
            <a:xfrm>
              <a:off x="6712895" y="2450049"/>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2EA809DC-9A1D-423E-AC5B-F331E08B02F6}"/>
              </a:ext>
            </a:extLst>
          </p:cNvPr>
          <p:cNvSpPr txBox="1"/>
          <p:nvPr/>
        </p:nvSpPr>
        <p:spPr>
          <a:xfrm>
            <a:off x="95863" y="1400292"/>
            <a:ext cx="5402911" cy="2031325"/>
          </a:xfrm>
          <a:prstGeom prst="rect">
            <a:avLst/>
          </a:prstGeom>
          <a:noFill/>
        </p:spPr>
        <p:txBody>
          <a:bodyPr wrap="square" rtlCol="0">
            <a:spAutoFit/>
          </a:bodyPr>
          <a:lstStyle/>
          <a:p>
            <a:r>
              <a:rPr lang="en-US" b="1" dirty="0">
                <a:solidFill>
                  <a:schemeClr val="bg1"/>
                </a:solidFill>
                <a:latin typeface="GT America" panose="00000500000000000000"/>
              </a:rPr>
              <a:t>Respondents in Zimbabwe reported the lowest indicators of risk perception across all surveyed Member States in the Southern region, when asked if COVID-19 would affect many people in the country (71% vs. 78%),  if COVID-19 would affect them personally (26% vs. 34%), and if their health would be seriously affected (46% vs. 58%). </a:t>
            </a:r>
          </a:p>
        </p:txBody>
      </p:sp>
      <p:sp>
        <p:nvSpPr>
          <p:cNvPr id="20" name="TextBox 19">
            <a:extLst>
              <a:ext uri="{FF2B5EF4-FFF2-40B4-BE49-F238E27FC236}">
                <a16:creationId xmlns:a16="http://schemas.microsoft.com/office/drawing/2014/main" id="{92656886-0F66-4622-ABA5-E272A2396ACE}"/>
              </a:ext>
            </a:extLst>
          </p:cNvPr>
          <p:cNvSpPr txBox="1"/>
          <p:nvPr/>
        </p:nvSpPr>
        <p:spPr>
          <a:xfrm>
            <a:off x="95863" y="3668450"/>
            <a:ext cx="5214570" cy="2246769"/>
          </a:xfrm>
          <a:prstGeom prst="rect">
            <a:avLst/>
          </a:prstGeom>
          <a:noFill/>
        </p:spPr>
        <p:txBody>
          <a:bodyPr wrap="square" rtlCol="0">
            <a:spAutoFit/>
          </a:bodyPr>
          <a:lstStyle/>
          <a:p>
            <a:r>
              <a:rPr lang="en-US" sz="1750" b="1" dirty="0">
                <a:solidFill>
                  <a:schemeClr val="bg1">
                    <a:lumMod val="85000"/>
                  </a:schemeClr>
                </a:solidFill>
                <a:latin typeface="GT America" panose="00000500000000000000"/>
              </a:rPr>
              <a:t>Data Breakdown:</a:t>
            </a:r>
          </a:p>
          <a:p>
            <a:pPr marL="285750" indent="-285750">
              <a:buFont typeface="Arial" panose="020B0604020202020204" pitchFamily="34" charset="0"/>
              <a:buChar char="•"/>
            </a:pPr>
            <a:r>
              <a:rPr lang="en-US" sz="1750" dirty="0">
                <a:solidFill>
                  <a:schemeClr val="bg1">
                    <a:lumMod val="85000"/>
                  </a:schemeClr>
                </a:solidFill>
                <a:latin typeface="GT America" panose="00000500000000000000"/>
              </a:rPr>
              <a:t>Personal perception of risk seemed to have little influence on those who supported restrictive measures, despite the substantial decline in support across all PHSMs. </a:t>
            </a:r>
          </a:p>
          <a:p>
            <a:pPr marL="285750" indent="-285750">
              <a:buFont typeface="Arial" panose="020B0604020202020204" pitchFamily="34" charset="0"/>
              <a:buChar char="•"/>
            </a:pPr>
            <a:r>
              <a:rPr lang="en-US" sz="1750" dirty="0">
                <a:solidFill>
                  <a:schemeClr val="bg1">
                    <a:lumMod val="85000"/>
                  </a:schemeClr>
                </a:solidFill>
                <a:latin typeface="GT America" panose="00000500000000000000"/>
              </a:rPr>
              <a:t>Those who reported high perceptions of risk reported lower rates of receiving or planning to receive the vaccine (30% vs. 25%). </a:t>
            </a:r>
          </a:p>
        </p:txBody>
      </p:sp>
      <p:sp>
        <p:nvSpPr>
          <p:cNvPr id="12" name="Rectangle 11">
            <a:extLst>
              <a:ext uri="{FF2B5EF4-FFF2-40B4-BE49-F238E27FC236}">
                <a16:creationId xmlns:a16="http://schemas.microsoft.com/office/drawing/2014/main" id="{BA88531E-7E35-4680-B066-C36068D8D94F}"/>
              </a:ext>
            </a:extLst>
          </p:cNvPr>
          <p:cNvSpPr/>
          <p:nvPr/>
        </p:nvSpPr>
        <p:spPr>
          <a:xfrm>
            <a:off x="1937845" y="6325340"/>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pic>
        <p:nvPicPr>
          <p:cNvPr id="16" name="Picture 15">
            <a:extLst>
              <a:ext uri="{FF2B5EF4-FFF2-40B4-BE49-F238E27FC236}">
                <a16:creationId xmlns:a16="http://schemas.microsoft.com/office/drawing/2014/main" id="{2D2A4108-4C15-48F0-A0E8-EB239EB8CB45}"/>
              </a:ext>
            </a:extLst>
          </p:cNvPr>
          <p:cNvPicPr>
            <a:picLocks noChangeAspect="1"/>
          </p:cNvPicPr>
          <p:nvPr/>
        </p:nvPicPr>
        <p:blipFill>
          <a:blip r:embed="rId3"/>
          <a:stretch>
            <a:fillRect/>
          </a:stretch>
        </p:blipFill>
        <p:spPr>
          <a:xfrm>
            <a:off x="127876" y="6265228"/>
            <a:ext cx="1873969" cy="397288"/>
          </a:xfrm>
          <a:prstGeom prst="rect">
            <a:avLst/>
          </a:prstGeom>
        </p:spPr>
      </p:pic>
      <p:pic>
        <p:nvPicPr>
          <p:cNvPr id="6" name="Picture 5">
            <a:extLst>
              <a:ext uri="{FF2B5EF4-FFF2-40B4-BE49-F238E27FC236}">
                <a16:creationId xmlns:a16="http://schemas.microsoft.com/office/drawing/2014/main" id="{2F55CF5F-4A5C-48AA-9A93-B92A5101E97B}"/>
              </a:ext>
            </a:extLst>
          </p:cNvPr>
          <p:cNvPicPr>
            <a:picLocks noChangeAspect="1"/>
          </p:cNvPicPr>
          <p:nvPr/>
        </p:nvPicPr>
        <p:blipFill>
          <a:blip r:embed="rId4"/>
          <a:stretch>
            <a:fillRect/>
          </a:stretch>
        </p:blipFill>
        <p:spPr>
          <a:xfrm>
            <a:off x="6868020" y="822359"/>
            <a:ext cx="4260644" cy="4778830"/>
          </a:xfrm>
          <a:prstGeom prst="rect">
            <a:avLst/>
          </a:prstGeom>
        </p:spPr>
      </p:pic>
    </p:spTree>
    <p:extLst>
      <p:ext uri="{BB962C8B-B14F-4D97-AF65-F5344CB8AC3E}">
        <p14:creationId xmlns:p14="http://schemas.microsoft.com/office/powerpoint/2010/main" val="964683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FFEFF1AC-5A52-4D36-B379-1AD98FCF8021}"/>
              </a:ext>
            </a:extLst>
          </p:cNvPr>
          <p:cNvGrpSpPr/>
          <p:nvPr/>
        </p:nvGrpSpPr>
        <p:grpSpPr>
          <a:xfrm>
            <a:off x="1" y="-15100"/>
            <a:ext cx="5540798" cy="6858000"/>
            <a:chOff x="6609059" y="1126986"/>
            <a:chExt cx="3022087" cy="6858000"/>
          </a:xfrm>
        </p:grpSpPr>
        <p:sp>
          <p:nvSpPr>
            <p:cNvPr id="20" name="Rectangle 19">
              <a:extLst>
                <a:ext uri="{FF2B5EF4-FFF2-40B4-BE49-F238E27FC236}">
                  <a16:creationId xmlns:a16="http://schemas.microsoft.com/office/drawing/2014/main" id="{861BE201-86C3-4ACC-90A9-5C449E8BDC40}"/>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B4F9BB81-C607-424A-927D-FBBFA4114ECA}"/>
                </a:ext>
              </a:extLst>
            </p:cNvPr>
            <p:cNvSpPr txBox="1">
              <a:spLocks/>
            </p:cNvSpPr>
            <p:nvPr/>
          </p:nvSpPr>
          <p:spPr>
            <a:xfrm>
              <a:off x="6661209" y="1253991"/>
              <a:ext cx="2944577"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0" dirty="0">
                  <a:solidFill>
                    <a:srgbClr val="F4A62D"/>
                  </a:solidFill>
                  <a:latin typeface="HK Grotesk Black" panose="00000A00000000000000" pitchFamily="2" charset="0"/>
                </a:rPr>
                <a:t>How concerned are people about COVID-19?</a:t>
              </a:r>
              <a:endParaRPr kumimoji="0" lang="en-US" sz="3600" b="0" i="0" u="none" strike="noStrike" kern="1200" cap="none" spc="-30" normalizeH="0" baseline="0" noProof="0" dirty="0">
                <a:ln>
                  <a:noFill/>
                </a:ln>
                <a:solidFill>
                  <a:srgbClr val="F4A62D"/>
                </a:solidFill>
                <a:effectLst/>
                <a:uLnTx/>
                <a:uFillTx/>
                <a:latin typeface="HK Grotesk Black" panose="00000A00000000000000" pitchFamily="2" charset="0"/>
              </a:endParaRPr>
            </a:p>
          </p:txBody>
        </p:sp>
        <p:cxnSp>
          <p:nvCxnSpPr>
            <p:cNvPr id="25" name="Straight Connector 24">
              <a:extLst>
                <a:ext uri="{FF2B5EF4-FFF2-40B4-BE49-F238E27FC236}">
                  <a16:creationId xmlns:a16="http://schemas.microsoft.com/office/drawing/2014/main" id="{FF54FC8B-6847-4D1A-BB6B-B435EA9E6D4E}"/>
                </a:ext>
              </a:extLst>
            </p:cNvPr>
            <p:cNvCxnSpPr/>
            <p:nvPr/>
          </p:nvCxnSpPr>
          <p:spPr>
            <a:xfrm>
              <a:off x="6748238" y="2395886"/>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FFB93C77-53F0-46B8-BEDE-E4AE5E924FE4}"/>
              </a:ext>
            </a:extLst>
          </p:cNvPr>
          <p:cNvSpPr txBox="1"/>
          <p:nvPr/>
        </p:nvSpPr>
        <p:spPr>
          <a:xfrm>
            <a:off x="196034" y="1417208"/>
            <a:ext cx="5197853" cy="1477328"/>
          </a:xfrm>
          <a:prstGeom prst="rect">
            <a:avLst/>
          </a:prstGeom>
          <a:noFill/>
        </p:spPr>
        <p:txBody>
          <a:bodyPr wrap="square" rtlCol="0">
            <a:spAutoFit/>
          </a:bodyPr>
          <a:lstStyle/>
          <a:p>
            <a:r>
              <a:rPr lang="en-US" b="1" dirty="0">
                <a:solidFill>
                  <a:schemeClr val="bg1"/>
                </a:solidFill>
                <a:latin typeface="GT America" panose="00000500000000000000"/>
              </a:rPr>
              <a:t>COVID-19 was a top concern for half of the respondents from Zimbabwe, despite low risk perception. Other prominent issues included access to income generating activities — which have been restricted by lockdowns — and access to food.</a:t>
            </a:r>
          </a:p>
        </p:txBody>
      </p:sp>
      <p:sp>
        <p:nvSpPr>
          <p:cNvPr id="27" name="TextBox 26">
            <a:extLst>
              <a:ext uri="{FF2B5EF4-FFF2-40B4-BE49-F238E27FC236}">
                <a16:creationId xmlns:a16="http://schemas.microsoft.com/office/drawing/2014/main" id="{A6BCF9CC-AF9C-4B01-A6F5-D3BF62B405BB}"/>
              </a:ext>
            </a:extLst>
          </p:cNvPr>
          <p:cNvSpPr txBox="1"/>
          <p:nvPr/>
        </p:nvSpPr>
        <p:spPr>
          <a:xfrm>
            <a:off x="203761" y="3138189"/>
            <a:ext cx="5197853" cy="2246769"/>
          </a:xfrm>
          <a:prstGeom prst="rect">
            <a:avLst/>
          </a:prstGeom>
          <a:noFill/>
        </p:spPr>
        <p:txBody>
          <a:bodyPr wrap="square" rtlCol="0">
            <a:spAutoFit/>
          </a:bodyPr>
          <a:lstStyle/>
          <a:p>
            <a:r>
              <a:rPr lang="en-US" sz="1750" b="1" dirty="0">
                <a:solidFill>
                  <a:schemeClr val="bg1">
                    <a:lumMod val="85000"/>
                  </a:schemeClr>
                </a:solidFill>
                <a:effectLst/>
                <a:latin typeface="GTAmerica"/>
              </a:rPr>
              <a:t>Data Breakdown:</a:t>
            </a:r>
          </a:p>
          <a:p>
            <a:pPr marL="285750" indent="-285750">
              <a:buFont typeface="Arial" panose="020B0604020202020204" pitchFamily="34" charset="0"/>
              <a:buChar char="•"/>
            </a:pPr>
            <a:r>
              <a:rPr lang="en-US" sz="1750" dirty="0">
                <a:solidFill>
                  <a:schemeClr val="bg1">
                    <a:lumMod val="85000"/>
                  </a:schemeClr>
                </a:solidFill>
                <a:latin typeface="GTAmerica"/>
              </a:rPr>
              <a:t>Rural respondents ranked COVID-19 as a top concern (54%) at a higher rate than urban respondents (49%), potentially related to the novel geographic distribution of transmission during the most recent wave, which </a:t>
            </a:r>
            <a:r>
              <a:rPr lang="en-US" sz="1750" dirty="0">
                <a:solidFill>
                  <a:schemeClr val="bg1">
                    <a:lumMod val="85000"/>
                  </a:schemeClr>
                </a:solidFill>
                <a:latin typeface="GTAmerica"/>
                <a:hlinkClick r:id="rId3"/>
              </a:rPr>
              <a:t>favored</a:t>
            </a:r>
            <a:r>
              <a:rPr lang="en-US" sz="1750" dirty="0">
                <a:solidFill>
                  <a:schemeClr val="bg1">
                    <a:lumMod val="85000"/>
                  </a:schemeClr>
                </a:solidFill>
                <a:latin typeface="GTAmerica"/>
              </a:rPr>
              <a:t> rural areas as opposed to previous waves, which were heavily concentrated in urban city centers.</a:t>
            </a:r>
            <a:endParaRPr lang="en-US" sz="1750" dirty="0">
              <a:solidFill>
                <a:schemeClr val="bg1">
                  <a:lumMod val="85000"/>
                </a:schemeClr>
              </a:solidFill>
              <a:latin typeface="GT America" panose="00000500000000000000"/>
            </a:endParaRPr>
          </a:p>
        </p:txBody>
      </p:sp>
      <p:sp>
        <p:nvSpPr>
          <p:cNvPr id="13" name="Rectangle 12">
            <a:extLst>
              <a:ext uri="{FF2B5EF4-FFF2-40B4-BE49-F238E27FC236}">
                <a16:creationId xmlns:a16="http://schemas.microsoft.com/office/drawing/2014/main" id="{0E36AC74-588C-49F3-994A-987419B7CB41}"/>
              </a:ext>
            </a:extLst>
          </p:cNvPr>
          <p:cNvSpPr/>
          <p:nvPr/>
        </p:nvSpPr>
        <p:spPr>
          <a:xfrm>
            <a:off x="1863959" y="6453717"/>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pic>
        <p:nvPicPr>
          <p:cNvPr id="14" name="Picture 13">
            <a:extLst>
              <a:ext uri="{FF2B5EF4-FFF2-40B4-BE49-F238E27FC236}">
                <a16:creationId xmlns:a16="http://schemas.microsoft.com/office/drawing/2014/main" id="{7DF567E4-1605-427D-A5D7-E27BDA35C58C}"/>
              </a:ext>
            </a:extLst>
          </p:cNvPr>
          <p:cNvPicPr>
            <a:picLocks noChangeAspect="1"/>
          </p:cNvPicPr>
          <p:nvPr/>
        </p:nvPicPr>
        <p:blipFill>
          <a:blip r:embed="rId4"/>
          <a:stretch>
            <a:fillRect/>
          </a:stretch>
        </p:blipFill>
        <p:spPr>
          <a:xfrm>
            <a:off x="-10010" y="6348807"/>
            <a:ext cx="1873969" cy="397288"/>
          </a:xfrm>
          <a:prstGeom prst="rect">
            <a:avLst/>
          </a:prstGeom>
        </p:spPr>
      </p:pic>
      <p:pic>
        <p:nvPicPr>
          <p:cNvPr id="6" name="Picture 5">
            <a:extLst>
              <a:ext uri="{FF2B5EF4-FFF2-40B4-BE49-F238E27FC236}">
                <a16:creationId xmlns:a16="http://schemas.microsoft.com/office/drawing/2014/main" id="{C709033D-9AD9-48D9-A084-90D4BE27D9AC}"/>
              </a:ext>
            </a:extLst>
          </p:cNvPr>
          <p:cNvPicPr>
            <a:picLocks noChangeAspect="1"/>
          </p:cNvPicPr>
          <p:nvPr/>
        </p:nvPicPr>
        <p:blipFill>
          <a:blip r:embed="rId5"/>
          <a:stretch>
            <a:fillRect/>
          </a:stretch>
        </p:blipFill>
        <p:spPr>
          <a:xfrm>
            <a:off x="6813405" y="335889"/>
            <a:ext cx="4065877" cy="5842655"/>
          </a:xfrm>
          <a:prstGeom prst="rect">
            <a:avLst/>
          </a:prstGeom>
        </p:spPr>
      </p:pic>
    </p:spTree>
    <p:extLst>
      <p:ext uri="{BB962C8B-B14F-4D97-AF65-F5344CB8AC3E}">
        <p14:creationId xmlns:p14="http://schemas.microsoft.com/office/powerpoint/2010/main" val="606846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84E92FCD-1680-4FF3-B75B-9FB183B90C74}"/>
              </a:ext>
            </a:extLst>
          </p:cNvPr>
          <p:cNvGrpSpPr/>
          <p:nvPr/>
        </p:nvGrpSpPr>
        <p:grpSpPr>
          <a:xfrm>
            <a:off x="0" y="0"/>
            <a:ext cx="5704114" cy="6858000"/>
            <a:chOff x="6609059" y="1126986"/>
            <a:chExt cx="3125407" cy="6858000"/>
          </a:xfrm>
        </p:grpSpPr>
        <p:sp>
          <p:nvSpPr>
            <p:cNvPr id="25" name="Rectangle 24">
              <a:extLst>
                <a:ext uri="{FF2B5EF4-FFF2-40B4-BE49-F238E27FC236}">
                  <a16:creationId xmlns:a16="http://schemas.microsoft.com/office/drawing/2014/main" id="{444F3635-1B7D-48EE-A094-1DCF8C22B933}"/>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9545867E-065D-41D6-94F0-128CAAB70CDF}"/>
                </a:ext>
              </a:extLst>
            </p:cNvPr>
            <p:cNvSpPr txBox="1">
              <a:spLocks/>
            </p:cNvSpPr>
            <p:nvPr/>
          </p:nvSpPr>
          <p:spPr>
            <a:xfrm>
              <a:off x="6716333" y="1294901"/>
              <a:ext cx="286444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Whom do people trust?</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sp>
          <p:nvSpPr>
            <p:cNvPr id="27" name="Rectangle 26">
              <a:extLst>
                <a:ext uri="{FF2B5EF4-FFF2-40B4-BE49-F238E27FC236}">
                  <a16:creationId xmlns:a16="http://schemas.microsoft.com/office/drawing/2014/main" id="{5DE77875-69C2-4AD8-8701-2E24D74C71CE}"/>
                </a:ext>
              </a:extLst>
            </p:cNvPr>
            <p:cNvSpPr/>
            <p:nvPr/>
          </p:nvSpPr>
          <p:spPr>
            <a:xfrm>
              <a:off x="7490026" y="7580703"/>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pic>
          <p:nvPicPr>
            <p:cNvPr id="28" name="Picture 27">
              <a:extLst>
                <a:ext uri="{FF2B5EF4-FFF2-40B4-BE49-F238E27FC236}">
                  <a16:creationId xmlns:a16="http://schemas.microsoft.com/office/drawing/2014/main" id="{BE743FA5-2FEE-4BF3-949A-0CA7100F5C1C}"/>
                </a:ext>
              </a:extLst>
            </p:cNvPr>
            <p:cNvPicPr>
              <a:picLocks noChangeAspect="1"/>
            </p:cNvPicPr>
            <p:nvPr/>
          </p:nvPicPr>
          <p:blipFill>
            <a:blip r:embed="rId3"/>
            <a:stretch>
              <a:fillRect/>
            </a:stretch>
          </p:blipFill>
          <p:spPr>
            <a:xfrm>
              <a:off x="6609059" y="7475793"/>
              <a:ext cx="880967" cy="397288"/>
            </a:xfrm>
            <a:prstGeom prst="rect">
              <a:avLst/>
            </a:prstGeom>
          </p:spPr>
        </p:pic>
        <p:cxnSp>
          <p:nvCxnSpPr>
            <p:cNvPr id="29" name="Straight Connector 28">
              <a:extLst>
                <a:ext uri="{FF2B5EF4-FFF2-40B4-BE49-F238E27FC236}">
                  <a16:creationId xmlns:a16="http://schemas.microsoft.com/office/drawing/2014/main" id="{DE3F8D16-9DDF-4E06-ABC8-291C27CD69FB}"/>
                </a:ext>
              </a:extLst>
            </p:cNvPr>
            <p:cNvCxnSpPr/>
            <p:nvPr/>
          </p:nvCxnSpPr>
          <p:spPr>
            <a:xfrm>
              <a:off x="6823591" y="2082157"/>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8145DD31-F0DA-41EE-8A74-2FD42AB4AE0C}"/>
              </a:ext>
            </a:extLst>
          </p:cNvPr>
          <p:cNvSpPr txBox="1"/>
          <p:nvPr/>
        </p:nvSpPr>
        <p:spPr>
          <a:xfrm>
            <a:off x="295105" y="1103759"/>
            <a:ext cx="5029200" cy="1200329"/>
          </a:xfrm>
          <a:prstGeom prst="rect">
            <a:avLst/>
          </a:prstGeom>
          <a:noFill/>
        </p:spPr>
        <p:txBody>
          <a:bodyPr wrap="square" rtlCol="0">
            <a:spAutoFit/>
          </a:bodyPr>
          <a:lstStyle/>
          <a:p>
            <a:r>
              <a:rPr lang="en-US" b="1" dirty="0">
                <a:solidFill>
                  <a:schemeClr val="bg1"/>
                </a:solidFill>
                <a:latin typeface="GT America" panose="00000500000000000000"/>
              </a:rPr>
              <a:t>Overall, eight out of 10 respondents reported that they were satisfied with the government’s response to COVID-19 and trusted the Ministry of Health. </a:t>
            </a:r>
          </a:p>
        </p:txBody>
      </p:sp>
      <p:sp>
        <p:nvSpPr>
          <p:cNvPr id="4" name="TextBox 3">
            <a:extLst>
              <a:ext uri="{FF2B5EF4-FFF2-40B4-BE49-F238E27FC236}">
                <a16:creationId xmlns:a16="http://schemas.microsoft.com/office/drawing/2014/main" id="{BCC98333-8557-4321-AEAA-997703DFEA32}"/>
              </a:ext>
            </a:extLst>
          </p:cNvPr>
          <p:cNvSpPr txBox="1"/>
          <p:nvPr/>
        </p:nvSpPr>
        <p:spPr>
          <a:xfrm>
            <a:off x="295105" y="2486211"/>
            <a:ext cx="4910740" cy="3862596"/>
          </a:xfrm>
          <a:prstGeom prst="rect">
            <a:avLst/>
          </a:prstGeom>
          <a:noFill/>
          <a:ln>
            <a:noFill/>
          </a:ln>
        </p:spPr>
        <p:txBody>
          <a:bodyPr wrap="square" rtlCol="0">
            <a:spAutoFit/>
          </a:bodyPr>
          <a:lstStyle/>
          <a:p>
            <a:r>
              <a:rPr lang="en-US" sz="1750" b="1" dirty="0">
                <a:solidFill>
                  <a:schemeClr val="bg1">
                    <a:lumMod val="85000"/>
                  </a:schemeClr>
                </a:solidFill>
                <a:latin typeface="GT America" panose="00000500000000000000"/>
              </a:rPr>
              <a:t>Data Breakdown:</a:t>
            </a:r>
          </a:p>
          <a:p>
            <a:pPr marL="285750" indent="-285750">
              <a:buFont typeface="Arial" panose="020B0604020202020204" pitchFamily="34" charset="0"/>
              <a:buChar char="•"/>
            </a:pPr>
            <a:r>
              <a:rPr lang="en-US" sz="1750" dirty="0">
                <a:solidFill>
                  <a:schemeClr val="bg1">
                    <a:lumMod val="85000"/>
                  </a:schemeClr>
                </a:solidFill>
                <a:latin typeface="GT America" panose="00000500000000000000"/>
              </a:rPr>
              <a:t>Respondents who reported low levels of satisfaction with the government’s response to COVID-19 were associated with the following attributes: being aged 18-35, living in urban areas, being highly educated, having a high income, or having missed health care visits in the past 6 months. </a:t>
            </a:r>
          </a:p>
          <a:p>
            <a:pPr marL="285750" indent="-285750">
              <a:buFont typeface="Arial" panose="020B0604020202020204" pitchFamily="34" charset="0"/>
              <a:buChar char="•"/>
            </a:pPr>
            <a:r>
              <a:rPr lang="en-US" sz="1750" dirty="0">
                <a:solidFill>
                  <a:schemeClr val="bg1">
                    <a:lumMod val="85000"/>
                  </a:schemeClr>
                </a:solidFill>
                <a:latin typeface="GT America" panose="00000500000000000000"/>
              </a:rPr>
              <a:t>Adherence to restrictions on public gathering (36% vs. 45%) and movement (21% vs. 32%) was lower for respondents with low levels of satisfaction with the government’s response to the pandemic compared to those who were satisfied. </a:t>
            </a:r>
          </a:p>
        </p:txBody>
      </p:sp>
      <p:pic>
        <p:nvPicPr>
          <p:cNvPr id="10" name="Picture 9">
            <a:extLst>
              <a:ext uri="{FF2B5EF4-FFF2-40B4-BE49-F238E27FC236}">
                <a16:creationId xmlns:a16="http://schemas.microsoft.com/office/drawing/2014/main" id="{F8B74F28-761C-40F2-97D6-950E9C4825D4}"/>
              </a:ext>
            </a:extLst>
          </p:cNvPr>
          <p:cNvPicPr>
            <a:picLocks noChangeAspect="1"/>
          </p:cNvPicPr>
          <p:nvPr/>
        </p:nvPicPr>
        <p:blipFill>
          <a:blip r:embed="rId4"/>
          <a:stretch>
            <a:fillRect/>
          </a:stretch>
        </p:blipFill>
        <p:spPr>
          <a:xfrm>
            <a:off x="6817301" y="750900"/>
            <a:ext cx="4114254" cy="1296109"/>
          </a:xfrm>
          <a:prstGeom prst="rect">
            <a:avLst/>
          </a:prstGeom>
        </p:spPr>
      </p:pic>
      <p:pic>
        <p:nvPicPr>
          <p:cNvPr id="12" name="Picture 11">
            <a:extLst>
              <a:ext uri="{FF2B5EF4-FFF2-40B4-BE49-F238E27FC236}">
                <a16:creationId xmlns:a16="http://schemas.microsoft.com/office/drawing/2014/main" id="{B218DB5D-40B7-4637-8E0D-C94E85BB8958}"/>
              </a:ext>
            </a:extLst>
          </p:cNvPr>
          <p:cNvPicPr>
            <a:picLocks noChangeAspect="1"/>
          </p:cNvPicPr>
          <p:nvPr/>
        </p:nvPicPr>
        <p:blipFill>
          <a:blip r:embed="rId5"/>
          <a:stretch>
            <a:fillRect/>
          </a:stretch>
        </p:blipFill>
        <p:spPr>
          <a:xfrm>
            <a:off x="7177953" y="2333625"/>
            <a:ext cx="3535074" cy="2683390"/>
          </a:xfrm>
          <a:prstGeom prst="rect">
            <a:avLst/>
          </a:prstGeom>
        </p:spPr>
      </p:pic>
    </p:spTree>
    <p:extLst>
      <p:ext uri="{BB962C8B-B14F-4D97-AF65-F5344CB8AC3E}">
        <p14:creationId xmlns:p14="http://schemas.microsoft.com/office/powerpoint/2010/main" val="3591698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EEB191F-0EC5-4B0D-913B-5A46502C20F1}"/>
              </a:ext>
            </a:extLst>
          </p:cNvPr>
          <p:cNvGrpSpPr/>
          <p:nvPr/>
        </p:nvGrpSpPr>
        <p:grpSpPr>
          <a:xfrm>
            <a:off x="-36902" y="0"/>
            <a:ext cx="5635859" cy="6858000"/>
            <a:chOff x="6609059" y="1126986"/>
            <a:chExt cx="3059087" cy="6858000"/>
          </a:xfrm>
        </p:grpSpPr>
        <p:sp>
          <p:nvSpPr>
            <p:cNvPr id="24" name="Rectangle 23">
              <a:extLst>
                <a:ext uri="{FF2B5EF4-FFF2-40B4-BE49-F238E27FC236}">
                  <a16:creationId xmlns:a16="http://schemas.microsoft.com/office/drawing/2014/main" id="{62A1D2E1-D900-49A5-B780-F893741DB6F0}"/>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a:extLst>
                <a:ext uri="{FF2B5EF4-FFF2-40B4-BE49-F238E27FC236}">
                  <a16:creationId xmlns:a16="http://schemas.microsoft.com/office/drawing/2014/main" id="{73E65CC0-3EC1-40DB-A0E2-FB904C10D080}"/>
                </a:ext>
              </a:extLst>
            </p:cNvPr>
            <p:cNvSpPr txBox="1">
              <a:spLocks/>
            </p:cNvSpPr>
            <p:nvPr/>
          </p:nvSpPr>
          <p:spPr>
            <a:xfrm>
              <a:off x="6646971" y="1319584"/>
              <a:ext cx="3021175"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Do people believe accurate information?</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cxnSp>
          <p:nvCxnSpPr>
            <p:cNvPr id="30" name="Straight Connector 29">
              <a:extLst>
                <a:ext uri="{FF2B5EF4-FFF2-40B4-BE49-F238E27FC236}">
                  <a16:creationId xmlns:a16="http://schemas.microsoft.com/office/drawing/2014/main" id="{FC562526-FB97-4CF4-ACDB-481BB1CCE6BD}"/>
                </a:ext>
              </a:extLst>
            </p:cNvPr>
            <p:cNvCxnSpPr/>
            <p:nvPr/>
          </p:nvCxnSpPr>
          <p:spPr>
            <a:xfrm>
              <a:off x="6717343" y="2451332"/>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AF5FECB2-AB16-40D7-B40A-4607B82E5A1A}"/>
              </a:ext>
            </a:extLst>
          </p:cNvPr>
          <p:cNvSpPr/>
          <p:nvPr/>
        </p:nvSpPr>
        <p:spPr>
          <a:xfrm>
            <a:off x="1863959" y="6453717"/>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pic>
        <p:nvPicPr>
          <p:cNvPr id="12" name="Picture 11">
            <a:extLst>
              <a:ext uri="{FF2B5EF4-FFF2-40B4-BE49-F238E27FC236}">
                <a16:creationId xmlns:a16="http://schemas.microsoft.com/office/drawing/2014/main" id="{C77A9843-59B2-464C-BA63-1CC7AF5D85B3}"/>
              </a:ext>
            </a:extLst>
          </p:cNvPr>
          <p:cNvPicPr>
            <a:picLocks noChangeAspect="1"/>
          </p:cNvPicPr>
          <p:nvPr/>
        </p:nvPicPr>
        <p:blipFill>
          <a:blip r:embed="rId3"/>
          <a:stretch>
            <a:fillRect/>
          </a:stretch>
        </p:blipFill>
        <p:spPr>
          <a:xfrm>
            <a:off x="-10010" y="6348807"/>
            <a:ext cx="1873969" cy="397288"/>
          </a:xfrm>
          <a:prstGeom prst="rect">
            <a:avLst/>
          </a:prstGeom>
        </p:spPr>
      </p:pic>
      <p:sp>
        <p:nvSpPr>
          <p:cNvPr id="15" name="TextBox 14">
            <a:extLst>
              <a:ext uri="{FF2B5EF4-FFF2-40B4-BE49-F238E27FC236}">
                <a16:creationId xmlns:a16="http://schemas.microsoft.com/office/drawing/2014/main" id="{26DDE031-5F12-4861-AA80-0F03F33D66BA}"/>
              </a:ext>
            </a:extLst>
          </p:cNvPr>
          <p:cNvSpPr txBox="1"/>
          <p:nvPr/>
        </p:nvSpPr>
        <p:spPr>
          <a:xfrm>
            <a:off x="102792" y="1429257"/>
            <a:ext cx="5310872" cy="2585323"/>
          </a:xfrm>
          <a:prstGeom prst="rect">
            <a:avLst/>
          </a:prstGeom>
          <a:noFill/>
        </p:spPr>
        <p:txBody>
          <a:bodyPr wrap="square" rtlCol="0">
            <a:spAutoFit/>
          </a:bodyPr>
          <a:lstStyle/>
          <a:p>
            <a:r>
              <a:rPr lang="en-US" b="1" dirty="0">
                <a:solidFill>
                  <a:schemeClr val="bg1"/>
                </a:solidFill>
                <a:latin typeface="GT America" panose="00000500000000000000"/>
              </a:rPr>
              <a:t>Respondents in Zimbabwe generally reported high levels of belief in accurate information, including around the efficacy of mask-wearing (94%) and asymptomatic transmission (86%).</a:t>
            </a:r>
          </a:p>
          <a:p>
            <a:endParaRPr lang="en-US" b="1" dirty="0">
              <a:solidFill>
                <a:schemeClr val="bg1"/>
              </a:solidFill>
              <a:latin typeface="GT America" panose="00000500000000000000"/>
            </a:endParaRPr>
          </a:p>
          <a:p>
            <a:r>
              <a:rPr lang="en-US" b="1" dirty="0">
                <a:solidFill>
                  <a:schemeClr val="bg1"/>
                </a:solidFill>
                <a:latin typeface="GT America" panose="00000500000000000000"/>
              </a:rPr>
              <a:t>Respondents reported that  traditional media — local radio and television — in addition to those affiliated with health centers were among the most trusted sources of health information. </a:t>
            </a:r>
          </a:p>
        </p:txBody>
      </p:sp>
      <p:sp>
        <p:nvSpPr>
          <p:cNvPr id="16" name="TextBox 15">
            <a:extLst>
              <a:ext uri="{FF2B5EF4-FFF2-40B4-BE49-F238E27FC236}">
                <a16:creationId xmlns:a16="http://schemas.microsoft.com/office/drawing/2014/main" id="{9DD3FC54-9E17-4FA1-A970-CB3D43F196FC}"/>
              </a:ext>
            </a:extLst>
          </p:cNvPr>
          <p:cNvSpPr txBox="1"/>
          <p:nvPr/>
        </p:nvSpPr>
        <p:spPr>
          <a:xfrm>
            <a:off x="102792" y="4364103"/>
            <a:ext cx="5310872" cy="1169551"/>
          </a:xfrm>
          <a:prstGeom prst="rect">
            <a:avLst/>
          </a:prstGeom>
          <a:noFill/>
          <a:ln>
            <a:noFill/>
          </a:ln>
        </p:spPr>
        <p:txBody>
          <a:bodyPr wrap="square" rtlCol="0">
            <a:spAutoFit/>
          </a:bodyPr>
          <a:lstStyle/>
          <a:p>
            <a:r>
              <a:rPr lang="en-US" sz="1750" b="1" dirty="0">
                <a:solidFill>
                  <a:schemeClr val="bg1">
                    <a:lumMod val="85000"/>
                  </a:schemeClr>
                </a:solidFill>
                <a:latin typeface="GT America" panose="00000500000000000000"/>
              </a:rPr>
              <a:t>Data Breakdown:</a:t>
            </a:r>
          </a:p>
          <a:p>
            <a:pPr marL="285750" indent="-285750">
              <a:buFont typeface="Arial" panose="020B0604020202020204" pitchFamily="34" charset="0"/>
              <a:buChar char="•"/>
            </a:pPr>
            <a:r>
              <a:rPr lang="en-US" sz="1750" dirty="0">
                <a:solidFill>
                  <a:schemeClr val="bg1">
                    <a:lumMod val="85000"/>
                  </a:schemeClr>
                </a:solidFill>
                <a:latin typeface="GT America" panose="00000500000000000000"/>
              </a:rPr>
              <a:t>Social media sources were trusted by less than 25% of respondents, namely WhatsApp , followed by Facebook and Twitter.</a:t>
            </a:r>
          </a:p>
        </p:txBody>
      </p:sp>
      <p:pic>
        <p:nvPicPr>
          <p:cNvPr id="9" name="Picture 8">
            <a:extLst>
              <a:ext uri="{FF2B5EF4-FFF2-40B4-BE49-F238E27FC236}">
                <a16:creationId xmlns:a16="http://schemas.microsoft.com/office/drawing/2014/main" id="{C21C6DDA-A512-4701-B26B-35B5E03BA9FE}"/>
              </a:ext>
            </a:extLst>
          </p:cNvPr>
          <p:cNvPicPr>
            <a:picLocks noChangeAspect="1"/>
          </p:cNvPicPr>
          <p:nvPr/>
        </p:nvPicPr>
        <p:blipFill>
          <a:blip r:embed="rId4"/>
          <a:stretch>
            <a:fillRect/>
          </a:stretch>
        </p:blipFill>
        <p:spPr>
          <a:xfrm>
            <a:off x="7014627" y="849826"/>
            <a:ext cx="3932015" cy="2059627"/>
          </a:xfrm>
          <a:prstGeom prst="rect">
            <a:avLst/>
          </a:prstGeom>
        </p:spPr>
      </p:pic>
      <p:pic>
        <p:nvPicPr>
          <p:cNvPr id="13" name="Picture 12">
            <a:extLst>
              <a:ext uri="{FF2B5EF4-FFF2-40B4-BE49-F238E27FC236}">
                <a16:creationId xmlns:a16="http://schemas.microsoft.com/office/drawing/2014/main" id="{B844C0E3-1EEB-4F67-ADBE-C6B50A11CFEC}"/>
              </a:ext>
            </a:extLst>
          </p:cNvPr>
          <p:cNvPicPr>
            <a:picLocks noChangeAspect="1"/>
          </p:cNvPicPr>
          <p:nvPr/>
        </p:nvPicPr>
        <p:blipFill>
          <a:blip r:embed="rId5"/>
          <a:stretch>
            <a:fillRect/>
          </a:stretch>
        </p:blipFill>
        <p:spPr>
          <a:xfrm>
            <a:off x="6804312" y="3127163"/>
            <a:ext cx="4352647" cy="2224155"/>
          </a:xfrm>
          <a:prstGeom prst="rect">
            <a:avLst/>
          </a:prstGeom>
        </p:spPr>
      </p:pic>
    </p:spTree>
    <p:extLst>
      <p:ext uri="{BB962C8B-B14F-4D97-AF65-F5344CB8AC3E}">
        <p14:creationId xmlns:p14="http://schemas.microsoft.com/office/powerpoint/2010/main" val="859411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E3720C-7123-46AC-BE5C-47F362231A9F}"/>
              </a:ext>
            </a:extLst>
          </p:cNvPr>
          <p:cNvSpPr/>
          <p:nvPr/>
        </p:nvSpPr>
        <p:spPr>
          <a:xfrm>
            <a:off x="0" y="1714500"/>
            <a:ext cx="12192000" cy="2197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D43E2F1F-BE6F-48CB-A0ED-00292BE0AFEE}"/>
              </a:ext>
            </a:extLst>
          </p:cNvPr>
          <p:cNvSpPr txBox="1">
            <a:spLocks/>
          </p:cNvSpPr>
          <p:nvPr/>
        </p:nvSpPr>
        <p:spPr>
          <a:xfrm>
            <a:off x="662672" y="2163603"/>
            <a:ext cx="945922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400" dirty="0">
                <a:solidFill>
                  <a:srgbClr val="F4A62D"/>
                </a:solidFill>
                <a:latin typeface="HK Grotesk Black" panose="00000A00000000000000" pitchFamily="2" charset="0"/>
              </a:rPr>
              <a:t>Vaccine Beliefs and Uptake</a:t>
            </a:r>
            <a:endParaRPr kumimoji="0" lang="en-US" sz="44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sp>
        <p:nvSpPr>
          <p:cNvPr id="14" name="Rectangle 13">
            <a:extLst>
              <a:ext uri="{FF2B5EF4-FFF2-40B4-BE49-F238E27FC236}">
                <a16:creationId xmlns:a16="http://schemas.microsoft.com/office/drawing/2014/main" id="{3F274A8B-FA0C-471D-8EC0-23D6C4CA9343}"/>
              </a:ext>
            </a:extLst>
          </p:cNvPr>
          <p:cNvSpPr/>
          <p:nvPr/>
        </p:nvSpPr>
        <p:spPr>
          <a:xfrm>
            <a:off x="777647" y="6426278"/>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cxnSp>
        <p:nvCxnSpPr>
          <p:cNvPr id="17" name="Straight Connector 16">
            <a:extLst>
              <a:ext uri="{FF2B5EF4-FFF2-40B4-BE49-F238E27FC236}">
                <a16:creationId xmlns:a16="http://schemas.microsoft.com/office/drawing/2014/main" id="{D0D33C4B-29CD-42F9-9829-4DA9B097108F}"/>
              </a:ext>
            </a:extLst>
          </p:cNvPr>
          <p:cNvCxnSpPr/>
          <p:nvPr/>
        </p:nvCxnSpPr>
        <p:spPr>
          <a:xfrm>
            <a:off x="855270" y="2843063"/>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63AF3EC-C2A5-4338-B9A8-4646EC2CDBFF}"/>
              </a:ext>
            </a:extLst>
          </p:cNvPr>
          <p:cNvPicPr>
            <a:picLocks noChangeAspect="1"/>
          </p:cNvPicPr>
          <p:nvPr/>
        </p:nvPicPr>
        <p:blipFill>
          <a:blip r:embed="rId3"/>
          <a:stretch>
            <a:fillRect/>
          </a:stretch>
        </p:blipFill>
        <p:spPr>
          <a:xfrm>
            <a:off x="-1" y="6313360"/>
            <a:ext cx="1710543" cy="397287"/>
          </a:xfrm>
          <a:prstGeom prst="rect">
            <a:avLst/>
          </a:prstGeom>
        </p:spPr>
      </p:pic>
      <p:sp>
        <p:nvSpPr>
          <p:cNvPr id="8" name="TextBox 7">
            <a:extLst>
              <a:ext uri="{FF2B5EF4-FFF2-40B4-BE49-F238E27FC236}">
                <a16:creationId xmlns:a16="http://schemas.microsoft.com/office/drawing/2014/main" id="{4E718F1D-474B-44BB-BC39-DE530D587796}"/>
              </a:ext>
            </a:extLst>
          </p:cNvPr>
          <p:cNvSpPr txBox="1"/>
          <p:nvPr/>
        </p:nvSpPr>
        <p:spPr>
          <a:xfrm>
            <a:off x="197426" y="3201197"/>
            <a:ext cx="12192001" cy="646331"/>
          </a:xfrm>
          <a:prstGeom prst="rect">
            <a:avLst/>
          </a:prstGeom>
          <a:noFill/>
        </p:spPr>
        <p:txBody>
          <a:bodyPr wrap="square">
            <a:spAutoFit/>
          </a:bodyPr>
          <a:lstStyle/>
          <a:p>
            <a:r>
              <a:rPr lang="en-US" sz="1200" b="0" i="1" dirty="0">
                <a:solidFill>
                  <a:srgbClr val="000000"/>
                </a:solidFill>
                <a:effectLst/>
                <a:latin typeface="Arial" panose="020B0604020202020204" pitchFamily="34" charset="0"/>
              </a:rPr>
              <a:t>The aim of these survey questions was to describe the available market for COVID-19 vaccine uptake and target populations for risk communication campaigns. As such, we report on those who likely received or will receive at least one dose of the COVID-19 vaccine, and those who are unlikely to get vaccinated. The survey does not seek to validate administrative COVID-19 vaccine coverage estimates.</a:t>
            </a:r>
            <a:endParaRPr lang="en-US" sz="1200" dirty="0"/>
          </a:p>
        </p:txBody>
      </p:sp>
    </p:spTree>
    <p:extLst>
      <p:ext uri="{BB962C8B-B14F-4D97-AF65-F5344CB8AC3E}">
        <p14:creationId xmlns:p14="http://schemas.microsoft.com/office/powerpoint/2010/main" val="4118729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F7E6C32-FAB4-417B-B5EB-59C1B7D1FFEB}"/>
              </a:ext>
            </a:extLst>
          </p:cNvPr>
          <p:cNvGrpSpPr/>
          <p:nvPr/>
        </p:nvGrpSpPr>
        <p:grpSpPr>
          <a:xfrm>
            <a:off x="1" y="0"/>
            <a:ext cx="5540798" cy="6858000"/>
            <a:chOff x="6609059" y="1126986"/>
            <a:chExt cx="3022087" cy="6858000"/>
          </a:xfrm>
        </p:grpSpPr>
        <p:sp>
          <p:nvSpPr>
            <p:cNvPr id="14" name="Rectangle 13">
              <a:extLst>
                <a:ext uri="{FF2B5EF4-FFF2-40B4-BE49-F238E27FC236}">
                  <a16:creationId xmlns:a16="http://schemas.microsoft.com/office/drawing/2014/main" id="{F33D6707-F984-491A-8B95-4E71AE1DEDA4}"/>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44251CEA-A59D-4427-8D77-11A2537B37FC}"/>
                </a:ext>
              </a:extLst>
            </p:cNvPr>
            <p:cNvSpPr txBox="1">
              <a:spLocks/>
            </p:cNvSpPr>
            <p:nvPr/>
          </p:nvSpPr>
          <p:spPr>
            <a:xfrm>
              <a:off x="6687878" y="1296905"/>
              <a:ext cx="286444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Do people want to get the COVID-19 vaccine?</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cxnSp>
          <p:nvCxnSpPr>
            <p:cNvPr id="19" name="Straight Connector 18">
              <a:extLst>
                <a:ext uri="{FF2B5EF4-FFF2-40B4-BE49-F238E27FC236}">
                  <a16:creationId xmlns:a16="http://schemas.microsoft.com/office/drawing/2014/main" id="{59FE522B-8612-4912-9A3F-D3343E14892C}"/>
                </a:ext>
              </a:extLst>
            </p:cNvPr>
            <p:cNvCxnSpPr/>
            <p:nvPr/>
          </p:nvCxnSpPr>
          <p:spPr>
            <a:xfrm>
              <a:off x="6767152" y="2471289"/>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EBDF8537-9AB1-4D10-816F-9ABBDC143BC7}"/>
              </a:ext>
            </a:extLst>
          </p:cNvPr>
          <p:cNvSpPr txBox="1"/>
          <p:nvPr/>
        </p:nvSpPr>
        <p:spPr>
          <a:xfrm>
            <a:off x="206998" y="1592424"/>
            <a:ext cx="5189290" cy="3693319"/>
          </a:xfrm>
          <a:prstGeom prst="rect">
            <a:avLst/>
          </a:prstGeom>
          <a:noFill/>
        </p:spPr>
        <p:txBody>
          <a:bodyPr wrap="square" rtlCol="0">
            <a:spAutoFit/>
          </a:bodyPr>
          <a:lstStyle/>
          <a:p>
            <a:r>
              <a:rPr lang="en-US" b="1" dirty="0">
                <a:solidFill>
                  <a:schemeClr val="bg1"/>
                </a:solidFill>
                <a:latin typeface="GT America" panose="00000500000000000000"/>
              </a:rPr>
              <a:t>Over nine in 10 respondents reported that they were either vaccinated or planning to get the COVID-19 vaccine-- greater than the Southern regional average (84%). Zimbabwe is one of the only Member States to require all civil servants to be vaccinated. </a:t>
            </a:r>
          </a:p>
          <a:p>
            <a:endParaRPr lang="en-US" b="1" dirty="0">
              <a:solidFill>
                <a:schemeClr val="bg1"/>
              </a:solidFill>
              <a:latin typeface="GT America" panose="00000500000000000000"/>
            </a:endParaRPr>
          </a:p>
          <a:p>
            <a:r>
              <a:rPr lang="en-US" b="1" dirty="0">
                <a:solidFill>
                  <a:schemeClr val="bg1"/>
                </a:solidFill>
                <a:latin typeface="GT America" panose="00000500000000000000"/>
              </a:rPr>
              <a:t>Starting in August 2021, vaccines were also required to participate in public activities, and have been deployed in Victoria Falls to boost tourism. Vaccine mandates have now entered the private sector, prompting strong pushback given the difficulty in acquiring a vaccine and the threat to livelihoods caused by widespread income loss. </a:t>
            </a:r>
          </a:p>
        </p:txBody>
      </p:sp>
      <p:sp>
        <p:nvSpPr>
          <p:cNvPr id="12" name="Rectangle 11">
            <a:extLst>
              <a:ext uri="{FF2B5EF4-FFF2-40B4-BE49-F238E27FC236}">
                <a16:creationId xmlns:a16="http://schemas.microsoft.com/office/drawing/2014/main" id="{2B01A900-17AF-45F6-B60C-5BE6BC9DA3B3}"/>
              </a:ext>
            </a:extLst>
          </p:cNvPr>
          <p:cNvSpPr/>
          <p:nvPr/>
        </p:nvSpPr>
        <p:spPr>
          <a:xfrm>
            <a:off x="1863959" y="6453717"/>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pic>
        <p:nvPicPr>
          <p:cNvPr id="16" name="Picture 15">
            <a:extLst>
              <a:ext uri="{FF2B5EF4-FFF2-40B4-BE49-F238E27FC236}">
                <a16:creationId xmlns:a16="http://schemas.microsoft.com/office/drawing/2014/main" id="{38F7D3E5-415D-4259-8E22-57899E9BA662}"/>
              </a:ext>
            </a:extLst>
          </p:cNvPr>
          <p:cNvPicPr>
            <a:picLocks noChangeAspect="1"/>
          </p:cNvPicPr>
          <p:nvPr/>
        </p:nvPicPr>
        <p:blipFill>
          <a:blip r:embed="rId3"/>
          <a:stretch>
            <a:fillRect/>
          </a:stretch>
        </p:blipFill>
        <p:spPr>
          <a:xfrm>
            <a:off x="-10010" y="6348807"/>
            <a:ext cx="1873969" cy="397288"/>
          </a:xfrm>
          <a:prstGeom prst="rect">
            <a:avLst/>
          </a:prstGeom>
        </p:spPr>
      </p:pic>
      <p:pic>
        <p:nvPicPr>
          <p:cNvPr id="9" name="Picture 8">
            <a:extLst>
              <a:ext uri="{FF2B5EF4-FFF2-40B4-BE49-F238E27FC236}">
                <a16:creationId xmlns:a16="http://schemas.microsoft.com/office/drawing/2014/main" id="{DFD8B2F8-A5CB-46AF-B105-5B691013781B}"/>
              </a:ext>
            </a:extLst>
          </p:cNvPr>
          <p:cNvPicPr>
            <a:picLocks noChangeAspect="1"/>
          </p:cNvPicPr>
          <p:nvPr/>
        </p:nvPicPr>
        <p:blipFill>
          <a:blip r:embed="rId4"/>
          <a:stretch>
            <a:fillRect/>
          </a:stretch>
        </p:blipFill>
        <p:spPr>
          <a:xfrm>
            <a:off x="6896965" y="169918"/>
            <a:ext cx="3824846" cy="2916181"/>
          </a:xfrm>
          <a:prstGeom prst="rect">
            <a:avLst/>
          </a:prstGeom>
        </p:spPr>
      </p:pic>
      <p:pic>
        <p:nvPicPr>
          <p:cNvPr id="11" name="Picture 10">
            <a:extLst>
              <a:ext uri="{FF2B5EF4-FFF2-40B4-BE49-F238E27FC236}">
                <a16:creationId xmlns:a16="http://schemas.microsoft.com/office/drawing/2014/main" id="{1FA75654-9B1B-4DE9-A5B6-3C37B5CC225A}"/>
              </a:ext>
            </a:extLst>
          </p:cNvPr>
          <p:cNvPicPr>
            <a:picLocks noChangeAspect="1"/>
          </p:cNvPicPr>
          <p:nvPr/>
        </p:nvPicPr>
        <p:blipFill>
          <a:blip r:embed="rId5"/>
          <a:stretch>
            <a:fillRect/>
          </a:stretch>
        </p:blipFill>
        <p:spPr>
          <a:xfrm>
            <a:off x="7156738" y="3306300"/>
            <a:ext cx="3909580" cy="3284909"/>
          </a:xfrm>
          <a:prstGeom prst="rect">
            <a:avLst/>
          </a:prstGeom>
        </p:spPr>
      </p:pic>
    </p:spTree>
    <p:extLst>
      <p:ext uri="{BB962C8B-B14F-4D97-AF65-F5344CB8AC3E}">
        <p14:creationId xmlns:p14="http://schemas.microsoft.com/office/powerpoint/2010/main" val="619889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F7E6C32-FAB4-417B-B5EB-59C1B7D1FFEB}"/>
              </a:ext>
            </a:extLst>
          </p:cNvPr>
          <p:cNvGrpSpPr/>
          <p:nvPr/>
        </p:nvGrpSpPr>
        <p:grpSpPr>
          <a:xfrm>
            <a:off x="1" y="0"/>
            <a:ext cx="5540798" cy="6858000"/>
            <a:chOff x="6609059" y="1126986"/>
            <a:chExt cx="3022087" cy="6858000"/>
          </a:xfrm>
        </p:grpSpPr>
        <p:sp>
          <p:nvSpPr>
            <p:cNvPr id="14" name="Rectangle 13">
              <a:extLst>
                <a:ext uri="{FF2B5EF4-FFF2-40B4-BE49-F238E27FC236}">
                  <a16:creationId xmlns:a16="http://schemas.microsoft.com/office/drawing/2014/main" id="{F33D6707-F984-491A-8B95-4E71AE1DEDA4}"/>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44251CEA-A59D-4427-8D77-11A2537B37FC}"/>
                </a:ext>
              </a:extLst>
            </p:cNvPr>
            <p:cNvSpPr txBox="1">
              <a:spLocks/>
            </p:cNvSpPr>
            <p:nvPr/>
          </p:nvSpPr>
          <p:spPr>
            <a:xfrm>
              <a:off x="6654397" y="1322535"/>
              <a:ext cx="2976748" cy="1094446"/>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What do people think about COVID-19 vaccines?</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cxnSp>
          <p:nvCxnSpPr>
            <p:cNvPr id="19" name="Straight Connector 18">
              <a:extLst>
                <a:ext uri="{FF2B5EF4-FFF2-40B4-BE49-F238E27FC236}">
                  <a16:creationId xmlns:a16="http://schemas.microsoft.com/office/drawing/2014/main" id="{59FE522B-8612-4912-9A3F-D3343E14892C}"/>
                </a:ext>
              </a:extLst>
            </p:cNvPr>
            <p:cNvCxnSpPr/>
            <p:nvPr/>
          </p:nvCxnSpPr>
          <p:spPr>
            <a:xfrm>
              <a:off x="6762682" y="2980443"/>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EBDF8537-9AB1-4D10-816F-9ABBDC143BC7}"/>
              </a:ext>
            </a:extLst>
          </p:cNvPr>
          <p:cNvSpPr txBox="1"/>
          <p:nvPr/>
        </p:nvSpPr>
        <p:spPr>
          <a:xfrm>
            <a:off x="217316" y="2096112"/>
            <a:ext cx="5189290" cy="2308324"/>
          </a:xfrm>
          <a:prstGeom prst="rect">
            <a:avLst/>
          </a:prstGeom>
          <a:noFill/>
        </p:spPr>
        <p:txBody>
          <a:bodyPr wrap="square" rtlCol="0">
            <a:spAutoFit/>
          </a:bodyPr>
          <a:lstStyle/>
          <a:p>
            <a:r>
              <a:rPr lang="en-US" b="1" dirty="0">
                <a:solidFill>
                  <a:schemeClr val="bg1"/>
                </a:solidFill>
                <a:latin typeface="GT America" panose="00000500000000000000"/>
              </a:rPr>
              <a:t>Not having enough information was the most frequent reason cited by respondents for why they would not get the vaccine; all respondents indicated a need for more information on vaccine types, safety and effectiveness. Widely trusted and used sources of information — including local radio and local television — should be used for community engagement and information campaigns.</a:t>
            </a:r>
          </a:p>
        </p:txBody>
      </p:sp>
      <p:sp>
        <p:nvSpPr>
          <p:cNvPr id="12" name="Rectangle 11">
            <a:extLst>
              <a:ext uri="{FF2B5EF4-FFF2-40B4-BE49-F238E27FC236}">
                <a16:creationId xmlns:a16="http://schemas.microsoft.com/office/drawing/2014/main" id="{2B01A900-17AF-45F6-B60C-5BE6BC9DA3B3}"/>
              </a:ext>
            </a:extLst>
          </p:cNvPr>
          <p:cNvSpPr/>
          <p:nvPr/>
        </p:nvSpPr>
        <p:spPr>
          <a:xfrm>
            <a:off x="1863959" y="6453717"/>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pic>
        <p:nvPicPr>
          <p:cNvPr id="16" name="Picture 15">
            <a:extLst>
              <a:ext uri="{FF2B5EF4-FFF2-40B4-BE49-F238E27FC236}">
                <a16:creationId xmlns:a16="http://schemas.microsoft.com/office/drawing/2014/main" id="{38F7D3E5-415D-4259-8E22-57899E9BA662}"/>
              </a:ext>
            </a:extLst>
          </p:cNvPr>
          <p:cNvPicPr>
            <a:picLocks noChangeAspect="1"/>
          </p:cNvPicPr>
          <p:nvPr/>
        </p:nvPicPr>
        <p:blipFill>
          <a:blip r:embed="rId3"/>
          <a:stretch>
            <a:fillRect/>
          </a:stretch>
        </p:blipFill>
        <p:spPr>
          <a:xfrm>
            <a:off x="-10010" y="6348807"/>
            <a:ext cx="1873969" cy="397288"/>
          </a:xfrm>
          <a:prstGeom prst="rect">
            <a:avLst/>
          </a:prstGeom>
        </p:spPr>
      </p:pic>
      <p:pic>
        <p:nvPicPr>
          <p:cNvPr id="9" name="Picture 8">
            <a:extLst>
              <a:ext uri="{FF2B5EF4-FFF2-40B4-BE49-F238E27FC236}">
                <a16:creationId xmlns:a16="http://schemas.microsoft.com/office/drawing/2014/main" id="{0B7246CA-663D-4BBE-B9E7-685A85286839}"/>
              </a:ext>
            </a:extLst>
          </p:cNvPr>
          <p:cNvPicPr>
            <a:picLocks noChangeAspect="1"/>
          </p:cNvPicPr>
          <p:nvPr/>
        </p:nvPicPr>
        <p:blipFill>
          <a:blip r:embed="rId4"/>
          <a:stretch>
            <a:fillRect/>
          </a:stretch>
        </p:blipFill>
        <p:spPr>
          <a:xfrm>
            <a:off x="6651203" y="610212"/>
            <a:ext cx="4469912" cy="2174552"/>
          </a:xfrm>
          <a:prstGeom prst="rect">
            <a:avLst/>
          </a:prstGeom>
        </p:spPr>
      </p:pic>
      <p:pic>
        <p:nvPicPr>
          <p:cNvPr id="11" name="Picture 10">
            <a:extLst>
              <a:ext uri="{FF2B5EF4-FFF2-40B4-BE49-F238E27FC236}">
                <a16:creationId xmlns:a16="http://schemas.microsoft.com/office/drawing/2014/main" id="{91B92BB4-BFAF-4222-BC62-AA26A19F6055}"/>
              </a:ext>
            </a:extLst>
          </p:cNvPr>
          <p:cNvPicPr>
            <a:picLocks noChangeAspect="1"/>
          </p:cNvPicPr>
          <p:nvPr/>
        </p:nvPicPr>
        <p:blipFill>
          <a:blip r:embed="rId5"/>
          <a:stretch>
            <a:fillRect/>
          </a:stretch>
        </p:blipFill>
        <p:spPr>
          <a:xfrm>
            <a:off x="6651202" y="3030249"/>
            <a:ext cx="4363161" cy="2625089"/>
          </a:xfrm>
          <a:prstGeom prst="rect">
            <a:avLst/>
          </a:prstGeom>
        </p:spPr>
      </p:pic>
    </p:spTree>
    <p:extLst>
      <p:ext uri="{BB962C8B-B14F-4D97-AF65-F5344CB8AC3E}">
        <p14:creationId xmlns:p14="http://schemas.microsoft.com/office/powerpoint/2010/main" val="3648019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74E92-1778-498F-AB6D-308144985DF9}"/>
              </a:ext>
            </a:extLst>
          </p:cNvPr>
          <p:cNvSpPr>
            <a:spLocks noGrp="1"/>
          </p:cNvSpPr>
          <p:nvPr>
            <p:ph type="title"/>
          </p:nvPr>
        </p:nvSpPr>
        <p:spPr>
          <a:xfrm>
            <a:off x="264439" y="240436"/>
            <a:ext cx="11448135" cy="1325563"/>
          </a:xfrm>
        </p:spPr>
        <p:txBody>
          <a:bodyPr>
            <a:normAutofit/>
          </a:bodyPr>
          <a:lstStyle/>
          <a:p>
            <a:r>
              <a:rPr lang="en-US" sz="4000" dirty="0">
                <a:latin typeface="GT America"/>
              </a:rPr>
              <a:t>PERC Overview</a:t>
            </a:r>
          </a:p>
        </p:txBody>
      </p:sp>
      <p:sp>
        <p:nvSpPr>
          <p:cNvPr id="3" name="Content Placeholder 2">
            <a:extLst>
              <a:ext uri="{FF2B5EF4-FFF2-40B4-BE49-F238E27FC236}">
                <a16:creationId xmlns:a16="http://schemas.microsoft.com/office/drawing/2014/main" id="{18A972A7-88A4-44D4-89B8-FE44EB8D2F0C}"/>
              </a:ext>
            </a:extLst>
          </p:cNvPr>
          <p:cNvSpPr>
            <a:spLocks noGrp="1"/>
          </p:cNvSpPr>
          <p:nvPr>
            <p:ph idx="1"/>
          </p:nvPr>
        </p:nvSpPr>
        <p:spPr>
          <a:xfrm>
            <a:off x="264439" y="1362992"/>
            <a:ext cx="11834633" cy="4797244"/>
          </a:xfrm>
        </p:spPr>
        <p:txBody>
          <a:bodyPr vert="horz" lIns="91440" tIns="45720" rIns="91440" bIns="45720" rtlCol="0" anchor="t">
            <a:normAutofit/>
          </a:bodyPr>
          <a:lstStyle/>
          <a:p>
            <a:pPr marL="0" indent="0">
              <a:spcBef>
                <a:spcPts val="1600"/>
              </a:spcBef>
              <a:buNone/>
            </a:pPr>
            <a:r>
              <a:rPr lang="en-US" sz="2200" dirty="0">
                <a:latin typeface="GT America" panose="00000500000000000000"/>
              </a:rPr>
              <a:t>The </a:t>
            </a:r>
            <a:r>
              <a:rPr lang="en-US" sz="2200" b="1" dirty="0">
                <a:latin typeface="GT America" panose="00000500000000000000"/>
              </a:rPr>
              <a:t>Partnership for Evidence-Based Response to COVID-19</a:t>
            </a:r>
            <a:r>
              <a:rPr lang="en-US" sz="2200" dirty="0">
                <a:latin typeface="GT America" panose="00000500000000000000"/>
              </a:rPr>
              <a:t> (PERC) is a public-private partnership that supports evidence-based measures to reduce the impact of COVID-19 on African Union Member States.</a:t>
            </a:r>
          </a:p>
          <a:p>
            <a:pPr marL="0" indent="0">
              <a:spcBef>
                <a:spcPts val="1600"/>
              </a:spcBef>
              <a:buNone/>
            </a:pPr>
            <a:r>
              <a:rPr lang="en-US" sz="2200" dirty="0">
                <a:latin typeface="GT America" panose="00000500000000000000"/>
              </a:rPr>
              <a:t>PERC collects </a:t>
            </a:r>
            <a:r>
              <a:rPr lang="en-US" sz="2200" b="1" dirty="0">
                <a:latin typeface="GT America" panose="00000500000000000000"/>
              </a:rPr>
              <a:t>social, economic, epidemiological, population movement and security data </a:t>
            </a:r>
            <a:r>
              <a:rPr lang="en-US" sz="2200" dirty="0">
                <a:latin typeface="GT America" panose="00000500000000000000"/>
              </a:rPr>
              <a:t>from 19 African Union Member States to help determine the acceptability, impact and effectiveness of public health and social measures for COVID-19.</a:t>
            </a:r>
          </a:p>
          <a:p>
            <a:pPr marL="0" indent="0">
              <a:spcBef>
                <a:spcPts val="1600"/>
              </a:spcBef>
              <a:buNone/>
            </a:pPr>
            <a:r>
              <a:rPr lang="en-US" sz="2200" dirty="0">
                <a:latin typeface="GT America" panose="00000500000000000000"/>
              </a:rPr>
              <a:t>This report describes findings from a telephone survey with </a:t>
            </a:r>
            <a:r>
              <a:rPr lang="en-US" sz="2200" b="1" dirty="0">
                <a:latin typeface="GT America" panose="00000500000000000000"/>
              </a:rPr>
              <a:t>1,227 people </a:t>
            </a:r>
            <a:r>
              <a:rPr lang="en-US" sz="2200" dirty="0">
                <a:latin typeface="GT America" panose="00000500000000000000"/>
              </a:rPr>
              <a:t>conducted in </a:t>
            </a:r>
            <a:r>
              <a:rPr lang="en-US" sz="2200" b="1" dirty="0">
                <a:latin typeface="GT America" panose="00000500000000000000"/>
              </a:rPr>
              <a:t>September 2021</a:t>
            </a:r>
            <a:r>
              <a:rPr lang="en-US" sz="2200" dirty="0">
                <a:latin typeface="GT America" panose="00000500000000000000"/>
              </a:rPr>
              <a:t>, alongside local epidemiological and secondary data. The survey was approved by </a:t>
            </a:r>
            <a:r>
              <a:rPr lang="en-US" sz="2200" b="1" dirty="0">
                <a:latin typeface="GT America" panose="00000500000000000000"/>
              </a:rPr>
              <a:t>Medical Research Council of Zimbabwe </a:t>
            </a:r>
            <a:r>
              <a:rPr lang="en-US" sz="2200" dirty="0">
                <a:latin typeface="GT America" panose="00000500000000000000"/>
              </a:rPr>
              <a:t>and is the fourth report from the PERC since the pandemic began.</a:t>
            </a:r>
          </a:p>
        </p:txBody>
      </p:sp>
      <p:pic>
        <p:nvPicPr>
          <p:cNvPr id="6" name="Picture 5">
            <a:extLst>
              <a:ext uri="{FF2B5EF4-FFF2-40B4-BE49-F238E27FC236}">
                <a16:creationId xmlns:a16="http://schemas.microsoft.com/office/drawing/2014/main" id="{2391B64F-84D7-914E-97E6-5B8177CEF0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21342"/>
            <a:ext cx="12192000" cy="1036658"/>
          </a:xfrm>
          <a:prstGeom prst="rect">
            <a:avLst/>
          </a:prstGeom>
        </p:spPr>
      </p:pic>
    </p:spTree>
    <p:extLst>
      <p:ext uri="{BB962C8B-B14F-4D97-AF65-F5344CB8AC3E}">
        <p14:creationId xmlns:p14="http://schemas.microsoft.com/office/powerpoint/2010/main" val="895686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E3720C-7123-46AC-BE5C-47F362231A9F}"/>
              </a:ext>
            </a:extLst>
          </p:cNvPr>
          <p:cNvSpPr/>
          <p:nvPr/>
        </p:nvSpPr>
        <p:spPr>
          <a:xfrm>
            <a:off x="0" y="1714500"/>
            <a:ext cx="12192000" cy="2197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D43E2F1F-BE6F-48CB-A0ED-00292BE0AFEE}"/>
              </a:ext>
            </a:extLst>
          </p:cNvPr>
          <p:cNvSpPr txBox="1">
            <a:spLocks/>
          </p:cNvSpPr>
          <p:nvPr/>
        </p:nvSpPr>
        <p:spPr>
          <a:xfrm>
            <a:off x="662672" y="2163603"/>
            <a:ext cx="945922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400" dirty="0">
                <a:solidFill>
                  <a:srgbClr val="F4A62D"/>
                </a:solidFill>
                <a:latin typeface="HK Grotesk Black" panose="00000A00000000000000" pitchFamily="2" charset="0"/>
              </a:rPr>
              <a:t>Secondary Burdens</a:t>
            </a:r>
            <a:endParaRPr kumimoji="0" lang="en-US" sz="44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sp>
        <p:nvSpPr>
          <p:cNvPr id="14" name="Rectangle 13">
            <a:extLst>
              <a:ext uri="{FF2B5EF4-FFF2-40B4-BE49-F238E27FC236}">
                <a16:creationId xmlns:a16="http://schemas.microsoft.com/office/drawing/2014/main" id="{3F274A8B-FA0C-471D-8EC0-23D6C4CA9343}"/>
              </a:ext>
            </a:extLst>
          </p:cNvPr>
          <p:cNvSpPr/>
          <p:nvPr/>
        </p:nvSpPr>
        <p:spPr>
          <a:xfrm>
            <a:off x="777647" y="6426278"/>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cxnSp>
        <p:nvCxnSpPr>
          <p:cNvPr id="17" name="Straight Connector 16">
            <a:extLst>
              <a:ext uri="{FF2B5EF4-FFF2-40B4-BE49-F238E27FC236}">
                <a16:creationId xmlns:a16="http://schemas.microsoft.com/office/drawing/2014/main" id="{D0D33C4B-29CD-42F9-9829-4DA9B097108F}"/>
              </a:ext>
            </a:extLst>
          </p:cNvPr>
          <p:cNvCxnSpPr/>
          <p:nvPr/>
        </p:nvCxnSpPr>
        <p:spPr>
          <a:xfrm>
            <a:off x="777647" y="3211611"/>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63AF3EC-C2A5-4338-B9A8-4646EC2CDBFF}"/>
              </a:ext>
            </a:extLst>
          </p:cNvPr>
          <p:cNvPicPr>
            <a:picLocks noChangeAspect="1"/>
          </p:cNvPicPr>
          <p:nvPr/>
        </p:nvPicPr>
        <p:blipFill>
          <a:blip r:embed="rId3"/>
          <a:stretch>
            <a:fillRect/>
          </a:stretch>
        </p:blipFill>
        <p:spPr>
          <a:xfrm>
            <a:off x="-1" y="6313360"/>
            <a:ext cx="1710543" cy="397287"/>
          </a:xfrm>
          <a:prstGeom prst="rect">
            <a:avLst/>
          </a:prstGeom>
        </p:spPr>
      </p:pic>
    </p:spTree>
    <p:extLst>
      <p:ext uri="{BB962C8B-B14F-4D97-AF65-F5344CB8AC3E}">
        <p14:creationId xmlns:p14="http://schemas.microsoft.com/office/powerpoint/2010/main" val="1510800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AB8CE3B-C611-4815-A70F-BC2EEABE40E4}"/>
              </a:ext>
            </a:extLst>
          </p:cNvPr>
          <p:cNvGrpSpPr/>
          <p:nvPr/>
        </p:nvGrpSpPr>
        <p:grpSpPr>
          <a:xfrm>
            <a:off x="-1" y="0"/>
            <a:ext cx="5971558" cy="6858000"/>
            <a:chOff x="6609059" y="1126986"/>
            <a:chExt cx="3262929" cy="6858000"/>
          </a:xfrm>
        </p:grpSpPr>
        <p:sp>
          <p:nvSpPr>
            <p:cNvPr id="11" name="Rectangle 10">
              <a:extLst>
                <a:ext uri="{FF2B5EF4-FFF2-40B4-BE49-F238E27FC236}">
                  <a16:creationId xmlns:a16="http://schemas.microsoft.com/office/drawing/2014/main" id="{038B7CF2-D1DB-463C-B17D-CCEF7C52A7A2}"/>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C8217CC7-E033-4E72-947B-C9C47CA0B6E4}"/>
                </a:ext>
              </a:extLst>
            </p:cNvPr>
            <p:cNvSpPr txBox="1">
              <a:spLocks/>
            </p:cNvSpPr>
            <p:nvPr/>
          </p:nvSpPr>
          <p:spPr>
            <a:xfrm>
              <a:off x="6662052" y="1275067"/>
              <a:ext cx="286444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Are people skipping or delaying healthcare?</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sp>
          <p:nvSpPr>
            <p:cNvPr id="14" name="Rectangle 13">
              <a:extLst>
                <a:ext uri="{FF2B5EF4-FFF2-40B4-BE49-F238E27FC236}">
                  <a16:creationId xmlns:a16="http://schemas.microsoft.com/office/drawing/2014/main" id="{568E32EE-9BDA-4C0A-AE30-912307CB7DDC}"/>
                </a:ext>
              </a:extLst>
            </p:cNvPr>
            <p:cNvSpPr/>
            <p:nvPr/>
          </p:nvSpPr>
          <p:spPr>
            <a:xfrm>
              <a:off x="7627548" y="7577600"/>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cxnSp>
          <p:nvCxnSpPr>
            <p:cNvPr id="17" name="Straight Connector 16">
              <a:extLst>
                <a:ext uri="{FF2B5EF4-FFF2-40B4-BE49-F238E27FC236}">
                  <a16:creationId xmlns:a16="http://schemas.microsoft.com/office/drawing/2014/main" id="{EF5D0C85-5612-481D-A58F-FB0773FFBF30}"/>
                </a:ext>
              </a:extLst>
            </p:cNvPr>
            <p:cNvCxnSpPr/>
            <p:nvPr/>
          </p:nvCxnSpPr>
          <p:spPr>
            <a:xfrm>
              <a:off x="6763598" y="2450846"/>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A798D2B9-27F2-4F0E-ACFB-D23B9C762F80}"/>
              </a:ext>
            </a:extLst>
          </p:cNvPr>
          <p:cNvSpPr txBox="1"/>
          <p:nvPr/>
        </p:nvSpPr>
        <p:spPr>
          <a:xfrm>
            <a:off x="189654" y="1539070"/>
            <a:ext cx="5242289" cy="1754326"/>
          </a:xfrm>
          <a:prstGeom prst="rect">
            <a:avLst/>
          </a:prstGeom>
          <a:noFill/>
        </p:spPr>
        <p:txBody>
          <a:bodyPr wrap="square" rtlCol="0">
            <a:spAutoFit/>
          </a:bodyPr>
          <a:lstStyle/>
          <a:p>
            <a:r>
              <a:rPr lang="en-US" b="1" i="0" dirty="0">
                <a:solidFill>
                  <a:schemeClr val="bg1"/>
                </a:solidFill>
                <a:effectLst/>
                <a:latin typeface="GTAmerica"/>
              </a:rPr>
              <a:t>Among respondents reporting they or someone in their household needed health care, one-third reported skipping or delayed services in the previous six months. Almost half (45%) of  respondents reported difficulty acquiring medicine, a drop from 65% in August 2020. </a:t>
            </a:r>
            <a:endParaRPr lang="en-US" b="1" dirty="0">
              <a:solidFill>
                <a:schemeClr val="bg1"/>
              </a:solidFill>
              <a:latin typeface="GTAmerica"/>
            </a:endParaRPr>
          </a:p>
        </p:txBody>
      </p:sp>
      <p:sp>
        <p:nvSpPr>
          <p:cNvPr id="19" name="TextBox 18">
            <a:extLst>
              <a:ext uri="{FF2B5EF4-FFF2-40B4-BE49-F238E27FC236}">
                <a16:creationId xmlns:a16="http://schemas.microsoft.com/office/drawing/2014/main" id="{73260903-7068-4FBF-8A10-90E9E3153B22}"/>
              </a:ext>
            </a:extLst>
          </p:cNvPr>
          <p:cNvSpPr txBox="1"/>
          <p:nvPr/>
        </p:nvSpPr>
        <p:spPr>
          <a:xfrm>
            <a:off x="5701363" y="419482"/>
            <a:ext cx="4101648" cy="461665"/>
          </a:xfrm>
          <a:prstGeom prst="rect">
            <a:avLst/>
          </a:prstGeom>
          <a:noFill/>
        </p:spPr>
        <p:txBody>
          <a:bodyPr wrap="square" rtlCol="0">
            <a:spAutoFit/>
          </a:bodyPr>
          <a:lstStyle/>
          <a:p>
            <a:r>
              <a:rPr lang="en-US" sz="2400" b="1" dirty="0">
                <a:solidFill>
                  <a:schemeClr val="bg2"/>
                </a:solidFill>
                <a:latin typeface="GT America" panose="00000500000000000000"/>
              </a:rPr>
              <a:t>Difficulty getting medicines</a:t>
            </a:r>
          </a:p>
        </p:txBody>
      </p:sp>
      <p:cxnSp>
        <p:nvCxnSpPr>
          <p:cNvPr id="20" name="Straight Connector 19">
            <a:extLst>
              <a:ext uri="{FF2B5EF4-FFF2-40B4-BE49-F238E27FC236}">
                <a16:creationId xmlns:a16="http://schemas.microsoft.com/office/drawing/2014/main" id="{9C31E14B-17C9-46EF-A861-C45ACADD5C78}"/>
              </a:ext>
            </a:extLst>
          </p:cNvPr>
          <p:cNvCxnSpPr>
            <a:cxnSpLocks/>
          </p:cNvCxnSpPr>
          <p:nvPr/>
        </p:nvCxnSpPr>
        <p:spPr>
          <a:xfrm>
            <a:off x="5753946" y="3198470"/>
            <a:ext cx="62484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5C93F9F-3B15-4154-A32D-6D2F738A5C93}"/>
              </a:ext>
            </a:extLst>
          </p:cNvPr>
          <p:cNvSpPr txBox="1"/>
          <p:nvPr/>
        </p:nvSpPr>
        <p:spPr>
          <a:xfrm>
            <a:off x="5701363" y="3504717"/>
            <a:ext cx="4613276" cy="461665"/>
          </a:xfrm>
          <a:prstGeom prst="rect">
            <a:avLst/>
          </a:prstGeom>
          <a:noFill/>
        </p:spPr>
        <p:txBody>
          <a:bodyPr wrap="square" rtlCol="0">
            <a:spAutoFit/>
          </a:bodyPr>
          <a:lstStyle/>
          <a:p>
            <a:r>
              <a:rPr lang="en-US" sz="2400" b="1" dirty="0">
                <a:solidFill>
                  <a:schemeClr val="bg2"/>
                </a:solidFill>
                <a:latin typeface="GT America" panose="00000500000000000000"/>
              </a:rPr>
              <a:t>Skipping or delaying health visits</a:t>
            </a:r>
          </a:p>
        </p:txBody>
      </p:sp>
      <p:pic>
        <p:nvPicPr>
          <p:cNvPr id="23" name="Picture 22">
            <a:extLst>
              <a:ext uri="{FF2B5EF4-FFF2-40B4-BE49-F238E27FC236}">
                <a16:creationId xmlns:a16="http://schemas.microsoft.com/office/drawing/2014/main" id="{E285F0EB-BBA8-4621-8DA6-D0DDC38C09B6}"/>
              </a:ext>
            </a:extLst>
          </p:cNvPr>
          <p:cNvPicPr>
            <a:picLocks noChangeAspect="1"/>
          </p:cNvPicPr>
          <p:nvPr/>
        </p:nvPicPr>
        <p:blipFill>
          <a:blip r:embed="rId3"/>
          <a:stretch>
            <a:fillRect/>
          </a:stretch>
        </p:blipFill>
        <p:spPr>
          <a:xfrm>
            <a:off x="-10010" y="6348807"/>
            <a:ext cx="1873969" cy="397288"/>
          </a:xfrm>
          <a:prstGeom prst="rect">
            <a:avLst/>
          </a:prstGeom>
        </p:spPr>
      </p:pic>
      <p:sp>
        <p:nvSpPr>
          <p:cNvPr id="24" name="TextBox 23">
            <a:extLst>
              <a:ext uri="{FF2B5EF4-FFF2-40B4-BE49-F238E27FC236}">
                <a16:creationId xmlns:a16="http://schemas.microsoft.com/office/drawing/2014/main" id="{98303402-DDA0-4322-8B0F-9DC5E04D3D0D}"/>
              </a:ext>
            </a:extLst>
          </p:cNvPr>
          <p:cNvSpPr txBox="1"/>
          <p:nvPr/>
        </p:nvSpPr>
        <p:spPr>
          <a:xfrm>
            <a:off x="217129" y="3935527"/>
            <a:ext cx="5122143" cy="1977464"/>
          </a:xfrm>
          <a:prstGeom prst="rect">
            <a:avLst/>
          </a:prstGeom>
          <a:noFill/>
        </p:spPr>
        <p:txBody>
          <a:bodyPr wrap="square" rtlCol="0">
            <a:spAutoFit/>
          </a:bodyPr>
          <a:lstStyle/>
          <a:p>
            <a:r>
              <a:rPr lang="en-US" sz="1750" b="1" dirty="0">
                <a:solidFill>
                  <a:schemeClr val="bg1">
                    <a:lumMod val="85000"/>
                  </a:schemeClr>
                </a:solidFill>
                <a:latin typeface="GT America" panose="00000500000000000000"/>
              </a:rPr>
              <a:t>Data Breakdown:</a:t>
            </a:r>
          </a:p>
          <a:p>
            <a:pPr marL="285750" indent="-285750">
              <a:buFont typeface="Arial" panose="020B0604020202020204" pitchFamily="34" charset="0"/>
              <a:buChar char="•"/>
            </a:pPr>
            <a:r>
              <a:rPr lang="en-US" sz="1750" dirty="0">
                <a:solidFill>
                  <a:schemeClr val="bg1">
                    <a:lumMod val="85000"/>
                  </a:schemeClr>
                </a:solidFill>
                <a:latin typeface="GT America" panose="00000500000000000000"/>
              </a:rPr>
              <a:t>In addition to urban and higher-income respondents, a larger share of households that have lost all of their income (43%) and people with longstanding illnesses (37%) reported difficulty accessing health care--similar trends seen across the Southern region.</a:t>
            </a:r>
          </a:p>
        </p:txBody>
      </p:sp>
      <p:pic>
        <p:nvPicPr>
          <p:cNvPr id="9" name="Picture 8">
            <a:extLst>
              <a:ext uri="{FF2B5EF4-FFF2-40B4-BE49-F238E27FC236}">
                <a16:creationId xmlns:a16="http://schemas.microsoft.com/office/drawing/2014/main" id="{0EF75534-A0EB-4AB3-A2E3-9005ABF8B8AD}"/>
              </a:ext>
            </a:extLst>
          </p:cNvPr>
          <p:cNvPicPr>
            <a:picLocks noChangeAspect="1"/>
          </p:cNvPicPr>
          <p:nvPr/>
        </p:nvPicPr>
        <p:blipFill>
          <a:blip r:embed="rId4"/>
          <a:stretch>
            <a:fillRect/>
          </a:stretch>
        </p:blipFill>
        <p:spPr>
          <a:xfrm>
            <a:off x="5753946" y="982954"/>
            <a:ext cx="6242689" cy="1718680"/>
          </a:xfrm>
          <a:prstGeom prst="rect">
            <a:avLst/>
          </a:prstGeom>
        </p:spPr>
      </p:pic>
      <p:pic>
        <p:nvPicPr>
          <p:cNvPr id="15" name="Picture 14">
            <a:extLst>
              <a:ext uri="{FF2B5EF4-FFF2-40B4-BE49-F238E27FC236}">
                <a16:creationId xmlns:a16="http://schemas.microsoft.com/office/drawing/2014/main" id="{AA377C8A-239B-4D28-BB30-4649B4C28D26}"/>
              </a:ext>
            </a:extLst>
          </p:cNvPr>
          <p:cNvPicPr>
            <a:picLocks noChangeAspect="1"/>
          </p:cNvPicPr>
          <p:nvPr/>
        </p:nvPicPr>
        <p:blipFill>
          <a:blip r:embed="rId5"/>
          <a:stretch>
            <a:fillRect/>
          </a:stretch>
        </p:blipFill>
        <p:spPr>
          <a:xfrm>
            <a:off x="5701363" y="4158378"/>
            <a:ext cx="6232319" cy="1624381"/>
          </a:xfrm>
          <a:prstGeom prst="rect">
            <a:avLst/>
          </a:prstGeom>
        </p:spPr>
      </p:pic>
    </p:spTree>
    <p:extLst>
      <p:ext uri="{BB962C8B-B14F-4D97-AF65-F5344CB8AC3E}">
        <p14:creationId xmlns:p14="http://schemas.microsoft.com/office/powerpoint/2010/main" val="780480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883CE7C-1E71-4CE2-889F-0FB9F48629D4}"/>
              </a:ext>
            </a:extLst>
          </p:cNvPr>
          <p:cNvGrpSpPr/>
          <p:nvPr/>
        </p:nvGrpSpPr>
        <p:grpSpPr>
          <a:xfrm>
            <a:off x="1" y="0"/>
            <a:ext cx="5540797" cy="6858000"/>
            <a:chOff x="0" y="0"/>
            <a:chExt cx="3022087" cy="6858000"/>
          </a:xfrm>
        </p:grpSpPr>
        <p:grpSp>
          <p:nvGrpSpPr>
            <p:cNvPr id="13" name="Group 12">
              <a:extLst>
                <a:ext uri="{FF2B5EF4-FFF2-40B4-BE49-F238E27FC236}">
                  <a16:creationId xmlns:a16="http://schemas.microsoft.com/office/drawing/2014/main" id="{6A492628-A165-4700-9CE6-CCF975DBB37C}"/>
                </a:ext>
              </a:extLst>
            </p:cNvPr>
            <p:cNvGrpSpPr/>
            <p:nvPr/>
          </p:nvGrpSpPr>
          <p:grpSpPr>
            <a:xfrm>
              <a:off x="0" y="0"/>
              <a:ext cx="3022087" cy="6858000"/>
              <a:chOff x="6609059" y="1126986"/>
              <a:chExt cx="3022087" cy="6858000"/>
            </a:xfrm>
          </p:grpSpPr>
          <p:sp>
            <p:nvSpPr>
              <p:cNvPr id="14" name="Rectangle 13">
                <a:extLst>
                  <a:ext uri="{FF2B5EF4-FFF2-40B4-BE49-F238E27FC236}">
                    <a16:creationId xmlns:a16="http://schemas.microsoft.com/office/drawing/2014/main" id="{5CCAEF73-AC05-4101-BEFF-C70491C12824}"/>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295D7357-8800-4BDC-A08A-1E51B40E8534}"/>
                  </a:ext>
                </a:extLst>
              </p:cNvPr>
              <p:cNvSpPr txBox="1">
                <a:spLocks/>
              </p:cNvSpPr>
              <p:nvPr/>
            </p:nvSpPr>
            <p:spPr>
              <a:xfrm>
                <a:off x="6704496" y="1296672"/>
                <a:ext cx="286444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Are people skipping or delaying healthcare?</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cxnSp>
            <p:nvCxnSpPr>
              <p:cNvPr id="19" name="Straight Connector 18">
                <a:extLst>
                  <a:ext uri="{FF2B5EF4-FFF2-40B4-BE49-F238E27FC236}">
                    <a16:creationId xmlns:a16="http://schemas.microsoft.com/office/drawing/2014/main" id="{AA874E94-458C-4A43-8B48-E4CB6ED42930}"/>
                  </a:ext>
                </a:extLst>
              </p:cNvPr>
              <p:cNvCxnSpPr/>
              <p:nvPr/>
            </p:nvCxnSpPr>
            <p:spPr>
              <a:xfrm>
                <a:off x="6784697" y="2505805"/>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DCCD9F64-2556-4D1B-B880-24A01F81A86B}"/>
                </a:ext>
              </a:extLst>
            </p:cNvPr>
            <p:cNvSpPr txBox="1"/>
            <p:nvPr/>
          </p:nvSpPr>
          <p:spPr>
            <a:xfrm>
              <a:off x="51006" y="1529462"/>
              <a:ext cx="2971081" cy="3416320"/>
            </a:xfrm>
            <a:prstGeom prst="rect">
              <a:avLst/>
            </a:prstGeom>
            <a:noFill/>
          </p:spPr>
          <p:txBody>
            <a:bodyPr wrap="square" rtlCol="0">
              <a:spAutoFit/>
            </a:bodyPr>
            <a:lstStyle/>
            <a:p>
              <a:r>
                <a:rPr lang="en-US" b="1" dirty="0">
                  <a:solidFill>
                    <a:schemeClr val="bg1"/>
                  </a:solidFill>
                  <a:latin typeface="GT America" panose="00000500000000000000"/>
                </a:rPr>
                <a:t>The most commonly cited reasons respondents gave for skipping or delaying a health visit were related to capacity of facilities and restrictions, including mobility restrictions/transport challenges (32%), health facility disruption (26%) and affordability (17%).</a:t>
              </a:r>
            </a:p>
            <a:p>
              <a:endParaRPr lang="en-US" b="1" dirty="0">
                <a:solidFill>
                  <a:schemeClr val="bg1"/>
                </a:solidFill>
                <a:latin typeface="GT America" panose="00000500000000000000"/>
              </a:endParaRPr>
            </a:p>
            <a:p>
              <a:r>
                <a:rPr lang="en-US" b="1" dirty="0">
                  <a:solidFill>
                    <a:schemeClr val="bg1"/>
                  </a:solidFill>
                  <a:latin typeface="GT America" panose="00000500000000000000"/>
                </a:rPr>
                <a:t>Approximately one in five missed visits were for maternal and child care. Media reports indicate that pregnant women in rural areas are particularly affected by limited access to health care, and during the pandemic there has been an increase in home deliveries, stillbirths and maternal mortality. </a:t>
              </a:r>
            </a:p>
          </p:txBody>
        </p:sp>
      </p:grpSp>
      <p:sp>
        <p:nvSpPr>
          <p:cNvPr id="12" name="Rectangle 11">
            <a:extLst>
              <a:ext uri="{FF2B5EF4-FFF2-40B4-BE49-F238E27FC236}">
                <a16:creationId xmlns:a16="http://schemas.microsoft.com/office/drawing/2014/main" id="{64724D60-B4E4-41F3-A53F-508CEFDAB52C}"/>
              </a:ext>
            </a:extLst>
          </p:cNvPr>
          <p:cNvSpPr/>
          <p:nvPr/>
        </p:nvSpPr>
        <p:spPr>
          <a:xfrm>
            <a:off x="1863959" y="6453717"/>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pic>
        <p:nvPicPr>
          <p:cNvPr id="16" name="Picture 15">
            <a:extLst>
              <a:ext uri="{FF2B5EF4-FFF2-40B4-BE49-F238E27FC236}">
                <a16:creationId xmlns:a16="http://schemas.microsoft.com/office/drawing/2014/main" id="{D711C3EC-B899-44CA-9B46-34183C0F772A}"/>
              </a:ext>
            </a:extLst>
          </p:cNvPr>
          <p:cNvPicPr>
            <a:picLocks noChangeAspect="1"/>
          </p:cNvPicPr>
          <p:nvPr/>
        </p:nvPicPr>
        <p:blipFill>
          <a:blip r:embed="rId3"/>
          <a:stretch>
            <a:fillRect/>
          </a:stretch>
        </p:blipFill>
        <p:spPr>
          <a:xfrm>
            <a:off x="-10010" y="6348807"/>
            <a:ext cx="1873969" cy="397288"/>
          </a:xfrm>
          <a:prstGeom prst="rect">
            <a:avLst/>
          </a:prstGeom>
        </p:spPr>
      </p:pic>
      <p:pic>
        <p:nvPicPr>
          <p:cNvPr id="9" name="Picture 8">
            <a:extLst>
              <a:ext uri="{FF2B5EF4-FFF2-40B4-BE49-F238E27FC236}">
                <a16:creationId xmlns:a16="http://schemas.microsoft.com/office/drawing/2014/main" id="{1CF2F24A-107B-4340-9271-07E1C760100F}"/>
              </a:ext>
            </a:extLst>
          </p:cNvPr>
          <p:cNvPicPr>
            <a:picLocks noChangeAspect="1"/>
          </p:cNvPicPr>
          <p:nvPr/>
        </p:nvPicPr>
        <p:blipFill>
          <a:blip r:embed="rId4"/>
          <a:stretch>
            <a:fillRect/>
          </a:stretch>
        </p:blipFill>
        <p:spPr>
          <a:xfrm>
            <a:off x="6638270" y="245343"/>
            <a:ext cx="4298658" cy="2757630"/>
          </a:xfrm>
          <a:prstGeom prst="rect">
            <a:avLst/>
          </a:prstGeom>
        </p:spPr>
      </p:pic>
      <p:pic>
        <p:nvPicPr>
          <p:cNvPr id="17" name="Picture 16">
            <a:extLst>
              <a:ext uri="{FF2B5EF4-FFF2-40B4-BE49-F238E27FC236}">
                <a16:creationId xmlns:a16="http://schemas.microsoft.com/office/drawing/2014/main" id="{9BC09AAA-A508-415A-97DA-4A5E3C9DA643}"/>
              </a:ext>
            </a:extLst>
          </p:cNvPr>
          <p:cNvPicPr>
            <a:picLocks noChangeAspect="1"/>
          </p:cNvPicPr>
          <p:nvPr/>
        </p:nvPicPr>
        <p:blipFill>
          <a:blip r:embed="rId5"/>
          <a:stretch>
            <a:fillRect/>
          </a:stretch>
        </p:blipFill>
        <p:spPr>
          <a:xfrm>
            <a:off x="6763616" y="3002973"/>
            <a:ext cx="4215809" cy="2971800"/>
          </a:xfrm>
          <a:prstGeom prst="rect">
            <a:avLst/>
          </a:prstGeom>
        </p:spPr>
      </p:pic>
    </p:spTree>
    <p:extLst>
      <p:ext uri="{BB962C8B-B14F-4D97-AF65-F5344CB8AC3E}">
        <p14:creationId xmlns:p14="http://schemas.microsoft.com/office/powerpoint/2010/main" val="2102342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BDE90E5-A85F-4440-A39B-EA7688721BBA}"/>
              </a:ext>
            </a:extLst>
          </p:cNvPr>
          <p:cNvGrpSpPr/>
          <p:nvPr/>
        </p:nvGrpSpPr>
        <p:grpSpPr>
          <a:xfrm>
            <a:off x="-50270" y="-18835"/>
            <a:ext cx="5743499" cy="6877373"/>
            <a:chOff x="6466" y="6995"/>
            <a:chExt cx="3082376" cy="6858000"/>
          </a:xfrm>
        </p:grpSpPr>
        <p:grpSp>
          <p:nvGrpSpPr>
            <p:cNvPr id="14" name="Group 13">
              <a:extLst>
                <a:ext uri="{FF2B5EF4-FFF2-40B4-BE49-F238E27FC236}">
                  <a16:creationId xmlns:a16="http://schemas.microsoft.com/office/drawing/2014/main" id="{59B9E84F-0F68-4AAB-BB1E-FCE54010D729}"/>
                </a:ext>
              </a:extLst>
            </p:cNvPr>
            <p:cNvGrpSpPr/>
            <p:nvPr/>
          </p:nvGrpSpPr>
          <p:grpSpPr>
            <a:xfrm>
              <a:off x="6466" y="6995"/>
              <a:ext cx="3082376" cy="6858000"/>
              <a:chOff x="6615525" y="1133981"/>
              <a:chExt cx="3082376" cy="6858000"/>
            </a:xfrm>
          </p:grpSpPr>
          <p:sp>
            <p:nvSpPr>
              <p:cNvPr id="17" name="Rectangle 16">
                <a:extLst>
                  <a:ext uri="{FF2B5EF4-FFF2-40B4-BE49-F238E27FC236}">
                    <a16:creationId xmlns:a16="http://schemas.microsoft.com/office/drawing/2014/main" id="{138AD285-82A6-42BD-BF44-28243B41D8B1}"/>
                  </a:ext>
                </a:extLst>
              </p:cNvPr>
              <p:cNvSpPr/>
              <p:nvPr/>
            </p:nvSpPr>
            <p:spPr>
              <a:xfrm>
                <a:off x="6615525" y="1133981"/>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34A9C33F-B40D-4C5E-89EE-AC0015370C50}"/>
                  </a:ext>
                </a:extLst>
              </p:cNvPr>
              <p:cNvSpPr txBox="1">
                <a:spLocks/>
              </p:cNvSpPr>
              <p:nvPr/>
            </p:nvSpPr>
            <p:spPr>
              <a:xfrm>
                <a:off x="6675815" y="1296973"/>
                <a:ext cx="3022086"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Are people experiencing income loss?</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cxnSp>
            <p:nvCxnSpPr>
              <p:cNvPr id="21" name="Straight Connector 20">
                <a:extLst>
                  <a:ext uri="{FF2B5EF4-FFF2-40B4-BE49-F238E27FC236}">
                    <a16:creationId xmlns:a16="http://schemas.microsoft.com/office/drawing/2014/main" id="{47A41980-F7E0-4C4E-9DC9-7A8710600DF4}"/>
                  </a:ext>
                </a:extLst>
              </p:cNvPr>
              <p:cNvCxnSpPr/>
              <p:nvPr/>
            </p:nvCxnSpPr>
            <p:spPr>
              <a:xfrm>
                <a:off x="6731217" y="2584660"/>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C50BBA43-50A2-41FA-8A6B-456717B482D3}"/>
                </a:ext>
              </a:extLst>
            </p:cNvPr>
            <p:cNvSpPr txBox="1"/>
            <p:nvPr/>
          </p:nvSpPr>
          <p:spPr>
            <a:xfrm>
              <a:off x="66756" y="1606359"/>
              <a:ext cx="2813064" cy="1477328"/>
            </a:xfrm>
            <a:prstGeom prst="rect">
              <a:avLst/>
            </a:prstGeom>
            <a:noFill/>
          </p:spPr>
          <p:txBody>
            <a:bodyPr wrap="square" rtlCol="0">
              <a:spAutoFit/>
            </a:bodyPr>
            <a:lstStyle/>
            <a:p>
              <a:r>
                <a:rPr lang="en-US" b="1" dirty="0">
                  <a:solidFill>
                    <a:schemeClr val="bg1"/>
                  </a:solidFill>
                  <a:effectLst/>
                  <a:latin typeface="GTAmerica"/>
                </a:rPr>
                <a:t>Almost nine out of ten respondents from Zimbabwe reported loss of income, the highest in the Southern Region. COVID-19 strained Zimbabwe’s already fragile economy. One out of every two people in Zimbabwe is now considered to be extremely poor. </a:t>
              </a:r>
              <a:endParaRPr lang="en-US" b="1" dirty="0">
                <a:solidFill>
                  <a:schemeClr val="bg1"/>
                </a:solidFill>
                <a:latin typeface="GT America" panose="00000500000000000000"/>
              </a:endParaRPr>
            </a:p>
          </p:txBody>
        </p:sp>
      </p:grpSp>
      <p:sp>
        <p:nvSpPr>
          <p:cNvPr id="37" name="TextBox 36">
            <a:extLst>
              <a:ext uri="{FF2B5EF4-FFF2-40B4-BE49-F238E27FC236}">
                <a16:creationId xmlns:a16="http://schemas.microsoft.com/office/drawing/2014/main" id="{CC495CEE-B810-4F68-996A-5F28D93A2AA0}"/>
              </a:ext>
            </a:extLst>
          </p:cNvPr>
          <p:cNvSpPr txBox="1"/>
          <p:nvPr/>
        </p:nvSpPr>
        <p:spPr>
          <a:xfrm>
            <a:off x="329600" y="3435995"/>
            <a:ext cx="4978530" cy="2785378"/>
          </a:xfrm>
          <a:prstGeom prst="rect">
            <a:avLst/>
          </a:prstGeom>
          <a:noFill/>
        </p:spPr>
        <p:txBody>
          <a:bodyPr wrap="square" rtlCol="0">
            <a:spAutoFit/>
          </a:bodyPr>
          <a:lstStyle/>
          <a:p>
            <a:r>
              <a:rPr lang="en-US" sz="1750" b="1" i="0" dirty="0">
                <a:solidFill>
                  <a:schemeClr val="bg1">
                    <a:lumMod val="85000"/>
                  </a:schemeClr>
                </a:solidFill>
                <a:effectLst/>
                <a:latin typeface="GTAmerica"/>
              </a:rPr>
              <a:t>Data Breakdown:</a:t>
            </a:r>
          </a:p>
          <a:p>
            <a:pPr marL="285750" indent="-285750">
              <a:buFont typeface="Arial" panose="020B0604020202020204" pitchFamily="34" charset="0"/>
              <a:buChar char="•"/>
            </a:pPr>
            <a:r>
              <a:rPr lang="en-US" sz="1750" dirty="0">
                <a:solidFill>
                  <a:schemeClr val="bg1">
                    <a:lumMod val="85000"/>
                  </a:schemeClr>
                </a:solidFill>
                <a:latin typeface="GT America" panose="00000500000000000000"/>
              </a:rPr>
              <a:t>Respondents older than 56 or those with lower education most frequently reported losing substantial amounts of income. </a:t>
            </a:r>
          </a:p>
          <a:p>
            <a:pPr marL="285750" indent="-285750">
              <a:buFont typeface="Arial" panose="020B0604020202020204" pitchFamily="34" charset="0"/>
              <a:buChar char="•"/>
            </a:pPr>
            <a:r>
              <a:rPr lang="en-US" sz="1750" dirty="0">
                <a:solidFill>
                  <a:schemeClr val="bg1">
                    <a:lumMod val="85000"/>
                  </a:schemeClr>
                </a:solidFill>
                <a:latin typeface="GT America" panose="00000500000000000000"/>
              </a:rPr>
              <a:t>A very small number of respondents reported receiving government assistance (7%). Challenges reported in the media included incomplete registrars, while internationally-supported cash transfers programs were often not national, or had very specific targeting criteria. </a:t>
            </a:r>
          </a:p>
        </p:txBody>
      </p:sp>
      <p:pic>
        <p:nvPicPr>
          <p:cNvPr id="29" name="Picture 28">
            <a:extLst>
              <a:ext uri="{FF2B5EF4-FFF2-40B4-BE49-F238E27FC236}">
                <a16:creationId xmlns:a16="http://schemas.microsoft.com/office/drawing/2014/main" id="{60181A4F-F077-4732-B4D6-75ED78DC569C}"/>
              </a:ext>
            </a:extLst>
          </p:cNvPr>
          <p:cNvPicPr>
            <a:picLocks noChangeAspect="1"/>
          </p:cNvPicPr>
          <p:nvPr/>
        </p:nvPicPr>
        <p:blipFill>
          <a:blip r:embed="rId3"/>
          <a:stretch>
            <a:fillRect/>
          </a:stretch>
        </p:blipFill>
        <p:spPr>
          <a:xfrm>
            <a:off x="-10010" y="6348807"/>
            <a:ext cx="1873969" cy="397288"/>
          </a:xfrm>
          <a:prstGeom prst="rect">
            <a:avLst/>
          </a:prstGeom>
        </p:spPr>
      </p:pic>
      <p:sp>
        <p:nvSpPr>
          <p:cNvPr id="30" name="Rectangle 29">
            <a:extLst>
              <a:ext uri="{FF2B5EF4-FFF2-40B4-BE49-F238E27FC236}">
                <a16:creationId xmlns:a16="http://schemas.microsoft.com/office/drawing/2014/main" id="{B5A96745-A857-4D3B-A789-06130B25BC14}"/>
              </a:ext>
            </a:extLst>
          </p:cNvPr>
          <p:cNvSpPr/>
          <p:nvPr/>
        </p:nvSpPr>
        <p:spPr>
          <a:xfrm>
            <a:off x="1863959" y="6453717"/>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pic>
        <p:nvPicPr>
          <p:cNvPr id="9" name="Picture 8">
            <a:extLst>
              <a:ext uri="{FF2B5EF4-FFF2-40B4-BE49-F238E27FC236}">
                <a16:creationId xmlns:a16="http://schemas.microsoft.com/office/drawing/2014/main" id="{DBED3D4C-A1CC-4AAA-BFA3-CD7C72866C44}"/>
              </a:ext>
            </a:extLst>
          </p:cNvPr>
          <p:cNvPicPr>
            <a:picLocks noChangeAspect="1"/>
          </p:cNvPicPr>
          <p:nvPr/>
        </p:nvPicPr>
        <p:blipFill>
          <a:blip r:embed="rId4"/>
          <a:stretch>
            <a:fillRect/>
          </a:stretch>
        </p:blipFill>
        <p:spPr>
          <a:xfrm>
            <a:off x="6498773" y="678378"/>
            <a:ext cx="4247085" cy="2230313"/>
          </a:xfrm>
          <a:prstGeom prst="rect">
            <a:avLst/>
          </a:prstGeom>
        </p:spPr>
      </p:pic>
      <p:pic>
        <p:nvPicPr>
          <p:cNvPr id="11" name="Picture 10">
            <a:extLst>
              <a:ext uri="{FF2B5EF4-FFF2-40B4-BE49-F238E27FC236}">
                <a16:creationId xmlns:a16="http://schemas.microsoft.com/office/drawing/2014/main" id="{7146EBDD-6031-4235-BAF0-0540604A1358}"/>
              </a:ext>
            </a:extLst>
          </p:cNvPr>
          <p:cNvPicPr>
            <a:picLocks noChangeAspect="1"/>
          </p:cNvPicPr>
          <p:nvPr/>
        </p:nvPicPr>
        <p:blipFill>
          <a:blip r:embed="rId5"/>
          <a:stretch>
            <a:fillRect/>
          </a:stretch>
        </p:blipFill>
        <p:spPr>
          <a:xfrm>
            <a:off x="6845125" y="3435995"/>
            <a:ext cx="3900733" cy="2057973"/>
          </a:xfrm>
          <a:prstGeom prst="rect">
            <a:avLst/>
          </a:prstGeom>
        </p:spPr>
      </p:pic>
    </p:spTree>
    <p:extLst>
      <p:ext uri="{BB962C8B-B14F-4D97-AF65-F5344CB8AC3E}">
        <p14:creationId xmlns:p14="http://schemas.microsoft.com/office/powerpoint/2010/main" val="2966072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5BA357-DEA1-4800-9896-0D3583132A60}"/>
              </a:ext>
            </a:extLst>
          </p:cNvPr>
          <p:cNvSpPr>
            <a:spLocks noGrp="1"/>
          </p:cNvSpPr>
          <p:nvPr>
            <p:ph type="sldNum" sz="quarter" idx="14"/>
          </p:nvPr>
        </p:nvSpPr>
        <p:spPr/>
        <p:txBody>
          <a:bodyPr/>
          <a:lstStyle/>
          <a:p>
            <a:pPr>
              <a:defRPr/>
            </a:pPr>
            <a:fld id="{654BF1D4-C2E8-43FC-8EFA-04180D85A10F}" type="slidenum">
              <a:rPr lang="en-GB" smtClean="0"/>
              <a:pPr>
                <a:defRPr/>
              </a:pPr>
              <a:t>24</a:t>
            </a:fld>
            <a:r>
              <a:rPr lang="en-GB"/>
              <a:t> ‒ </a:t>
            </a:r>
            <a:endParaRPr lang="en-GB" dirty="0"/>
          </a:p>
        </p:txBody>
      </p:sp>
      <p:grpSp>
        <p:nvGrpSpPr>
          <p:cNvPr id="6" name="Group 5">
            <a:extLst>
              <a:ext uri="{FF2B5EF4-FFF2-40B4-BE49-F238E27FC236}">
                <a16:creationId xmlns:a16="http://schemas.microsoft.com/office/drawing/2014/main" id="{75B47221-1A8E-4D42-81B9-70B2B09382A1}"/>
              </a:ext>
            </a:extLst>
          </p:cNvPr>
          <p:cNvGrpSpPr/>
          <p:nvPr/>
        </p:nvGrpSpPr>
        <p:grpSpPr>
          <a:xfrm>
            <a:off x="-9795" y="-51661"/>
            <a:ext cx="6144563" cy="6909661"/>
            <a:chOff x="0" y="0"/>
            <a:chExt cx="3262066" cy="6858000"/>
          </a:xfrm>
        </p:grpSpPr>
        <p:grpSp>
          <p:nvGrpSpPr>
            <p:cNvPr id="7" name="Group 6">
              <a:extLst>
                <a:ext uri="{FF2B5EF4-FFF2-40B4-BE49-F238E27FC236}">
                  <a16:creationId xmlns:a16="http://schemas.microsoft.com/office/drawing/2014/main" id="{A1F23612-115E-4861-9EA6-FA682AE2B42C}"/>
                </a:ext>
              </a:extLst>
            </p:cNvPr>
            <p:cNvGrpSpPr/>
            <p:nvPr/>
          </p:nvGrpSpPr>
          <p:grpSpPr>
            <a:xfrm>
              <a:off x="0" y="0"/>
              <a:ext cx="3262066" cy="6858000"/>
              <a:chOff x="6609059" y="1126986"/>
              <a:chExt cx="3262066" cy="6858000"/>
            </a:xfrm>
          </p:grpSpPr>
          <p:sp>
            <p:nvSpPr>
              <p:cNvPr id="9" name="Rectangle 8">
                <a:extLst>
                  <a:ext uri="{FF2B5EF4-FFF2-40B4-BE49-F238E27FC236}">
                    <a16:creationId xmlns:a16="http://schemas.microsoft.com/office/drawing/2014/main" id="{A910B6E0-AA35-4788-B996-086994706B4E}"/>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AFB3B64-35DC-4B01-8381-7AA17E0254C5}"/>
                  </a:ext>
                </a:extLst>
              </p:cNvPr>
              <p:cNvSpPr txBox="1">
                <a:spLocks/>
              </p:cNvSpPr>
              <p:nvPr/>
            </p:nvSpPr>
            <p:spPr>
              <a:xfrm>
                <a:off x="6669092" y="1261151"/>
                <a:ext cx="3022086"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F4A62D"/>
                    </a:solidFill>
                    <a:latin typeface="HK Grotesk Black" panose="00000A00000000000000" pitchFamily="2" charset="0"/>
                  </a:rPr>
                  <a:t>Are people experiencing food insecurity?</a:t>
                </a:r>
                <a:endParaRPr kumimoji="0" lang="en-US" sz="36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sp>
            <p:nvSpPr>
              <p:cNvPr id="11" name="Rectangle 10">
                <a:extLst>
                  <a:ext uri="{FF2B5EF4-FFF2-40B4-BE49-F238E27FC236}">
                    <a16:creationId xmlns:a16="http://schemas.microsoft.com/office/drawing/2014/main" id="{F2C36C41-2181-4FA6-B34D-C616E5D7BF21}"/>
                  </a:ext>
                </a:extLst>
              </p:cNvPr>
              <p:cNvSpPr/>
              <p:nvPr/>
            </p:nvSpPr>
            <p:spPr>
              <a:xfrm>
                <a:off x="7626685" y="7532341"/>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cxnSp>
            <p:nvCxnSpPr>
              <p:cNvPr id="13" name="Straight Connector 12">
                <a:extLst>
                  <a:ext uri="{FF2B5EF4-FFF2-40B4-BE49-F238E27FC236}">
                    <a16:creationId xmlns:a16="http://schemas.microsoft.com/office/drawing/2014/main" id="{3DF26E1B-736D-4D66-89F0-AEAD981244C4}"/>
                  </a:ext>
                </a:extLst>
              </p:cNvPr>
              <p:cNvCxnSpPr/>
              <p:nvPr/>
            </p:nvCxnSpPr>
            <p:spPr>
              <a:xfrm>
                <a:off x="6723617" y="2450313"/>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60035300-417A-4BDA-8A3C-88B9CAB661C9}"/>
                </a:ext>
              </a:extLst>
            </p:cNvPr>
            <p:cNvSpPr txBox="1"/>
            <p:nvPr/>
          </p:nvSpPr>
          <p:spPr>
            <a:xfrm>
              <a:off x="88238" y="1430371"/>
              <a:ext cx="2933848" cy="1754326"/>
            </a:xfrm>
            <a:prstGeom prst="rect">
              <a:avLst/>
            </a:prstGeom>
            <a:noFill/>
          </p:spPr>
          <p:txBody>
            <a:bodyPr wrap="square" lIns="91440" tIns="45720" rIns="91440" bIns="45720" rtlCol="0" anchor="t">
              <a:spAutoFit/>
            </a:bodyPr>
            <a:lstStyle/>
            <a:p>
              <a:r>
                <a:rPr lang="en-US" b="1" dirty="0">
                  <a:solidFill>
                    <a:schemeClr val="bg1"/>
                  </a:solidFill>
                  <a:latin typeface="GT America" panose="00000500000000000000"/>
                </a:rPr>
                <a:t>A combination of drought, income loss and inflation created an enabling environment for increased food prices. Two out of three respondents reported reducing their number of meals in a day, a trend that has increased since February 2021 and is highest among those surveyed in the Southern Region. </a:t>
              </a:r>
            </a:p>
          </p:txBody>
        </p:sp>
      </p:grpSp>
      <p:sp>
        <p:nvSpPr>
          <p:cNvPr id="18" name="TextBox 17">
            <a:extLst>
              <a:ext uri="{FF2B5EF4-FFF2-40B4-BE49-F238E27FC236}">
                <a16:creationId xmlns:a16="http://schemas.microsoft.com/office/drawing/2014/main" id="{F5FF48A8-09F8-4161-8EC4-C0D8FB859FA8}"/>
              </a:ext>
            </a:extLst>
          </p:cNvPr>
          <p:cNvSpPr txBox="1"/>
          <p:nvPr/>
        </p:nvSpPr>
        <p:spPr>
          <a:xfrm>
            <a:off x="164404" y="3142284"/>
            <a:ext cx="5127619" cy="3046988"/>
          </a:xfrm>
          <a:prstGeom prst="rect">
            <a:avLst/>
          </a:prstGeom>
          <a:noFill/>
        </p:spPr>
        <p:txBody>
          <a:bodyPr wrap="square" lIns="91440" tIns="45720" rIns="91440" bIns="45720" rtlCol="0" anchor="t">
            <a:spAutoFit/>
          </a:bodyPr>
          <a:lstStyle/>
          <a:p>
            <a:r>
              <a:rPr lang="en-US" sz="1600" b="1" dirty="0">
                <a:solidFill>
                  <a:schemeClr val="bg1">
                    <a:lumMod val="85000"/>
                  </a:schemeClr>
                </a:solidFill>
                <a:latin typeface="GT America" panose="00000500000000000000"/>
              </a:rPr>
              <a:t>Data Breakdown:</a:t>
            </a:r>
          </a:p>
          <a:p>
            <a:pPr marL="285750" indent="-285750">
              <a:buFont typeface="Arial" panose="020B0604020202020204" pitchFamily="34" charset="0"/>
              <a:buChar char="•"/>
            </a:pPr>
            <a:r>
              <a:rPr lang="en-US" sz="1600" dirty="0">
                <a:solidFill>
                  <a:schemeClr val="bg1">
                    <a:lumMod val="85000"/>
                  </a:schemeClr>
                </a:solidFill>
                <a:latin typeface="GT America" panose="00000500000000000000"/>
              </a:rPr>
              <a:t>Even respondents who reported minimal to no income loss reported challenges in accessing food. Compared to 67% of all respondents that missed meals, 32% of respondents with no reported income loss since the start of the pandemic also reported missing meals.</a:t>
            </a:r>
          </a:p>
          <a:p>
            <a:pPr marL="285750" indent="-285750">
              <a:buFont typeface="Arial" panose="020B0604020202020204" pitchFamily="34" charset="0"/>
              <a:buChar char="•"/>
            </a:pPr>
            <a:endParaRPr lang="en-US" sz="1600" dirty="0">
              <a:solidFill>
                <a:schemeClr val="bg1">
                  <a:lumMod val="85000"/>
                </a:schemeClr>
              </a:solidFill>
              <a:latin typeface="GT America" panose="00000500000000000000"/>
            </a:endParaRPr>
          </a:p>
          <a:p>
            <a:pPr marL="285750" indent="-285750">
              <a:buFont typeface="Arial" panose="020B0604020202020204" pitchFamily="34" charset="0"/>
              <a:buChar char="•"/>
            </a:pPr>
            <a:r>
              <a:rPr lang="en-US" sz="1600" dirty="0">
                <a:solidFill>
                  <a:schemeClr val="bg1">
                    <a:lumMod val="85000"/>
                  </a:schemeClr>
                </a:solidFill>
                <a:latin typeface="GT America" panose="00000500000000000000"/>
              </a:rPr>
              <a:t>In addition to rising food prices as a result of COVID-19, Zimbabwe’s local currency is experiencing instability and inflation, which could further threaten the ability to purchase food and increase perceptions of income loss in Zimbabwe. </a:t>
            </a:r>
            <a:endParaRPr lang="en-US" sz="1600">
              <a:solidFill>
                <a:schemeClr val="bg1">
                  <a:lumMod val="85000"/>
                </a:schemeClr>
              </a:solidFill>
              <a:cs typeface="Arial"/>
            </a:endParaRPr>
          </a:p>
        </p:txBody>
      </p:sp>
      <p:pic>
        <p:nvPicPr>
          <p:cNvPr id="16" name="Picture 15">
            <a:extLst>
              <a:ext uri="{FF2B5EF4-FFF2-40B4-BE49-F238E27FC236}">
                <a16:creationId xmlns:a16="http://schemas.microsoft.com/office/drawing/2014/main" id="{BB39F48A-8FDB-42DE-BDE5-C84969125B5E}"/>
              </a:ext>
            </a:extLst>
          </p:cNvPr>
          <p:cNvPicPr>
            <a:picLocks noChangeAspect="1"/>
          </p:cNvPicPr>
          <p:nvPr/>
        </p:nvPicPr>
        <p:blipFill>
          <a:blip r:embed="rId2"/>
          <a:stretch>
            <a:fillRect/>
          </a:stretch>
        </p:blipFill>
        <p:spPr>
          <a:xfrm>
            <a:off x="2905" y="6297146"/>
            <a:ext cx="1873969" cy="397288"/>
          </a:xfrm>
          <a:prstGeom prst="rect">
            <a:avLst/>
          </a:prstGeom>
        </p:spPr>
      </p:pic>
      <p:pic>
        <p:nvPicPr>
          <p:cNvPr id="22" name="Picture 21">
            <a:extLst>
              <a:ext uri="{FF2B5EF4-FFF2-40B4-BE49-F238E27FC236}">
                <a16:creationId xmlns:a16="http://schemas.microsoft.com/office/drawing/2014/main" id="{52173D1E-E1C3-419F-9E9E-48AAA2DAEC2D}"/>
              </a:ext>
            </a:extLst>
          </p:cNvPr>
          <p:cNvPicPr>
            <a:picLocks noChangeAspect="1"/>
          </p:cNvPicPr>
          <p:nvPr/>
        </p:nvPicPr>
        <p:blipFill>
          <a:blip r:embed="rId3"/>
          <a:stretch>
            <a:fillRect/>
          </a:stretch>
        </p:blipFill>
        <p:spPr>
          <a:xfrm>
            <a:off x="6673519" y="154344"/>
            <a:ext cx="3914774" cy="1968572"/>
          </a:xfrm>
          <a:prstGeom prst="rect">
            <a:avLst/>
          </a:prstGeom>
        </p:spPr>
      </p:pic>
      <p:pic>
        <p:nvPicPr>
          <p:cNvPr id="24" name="Picture 23">
            <a:extLst>
              <a:ext uri="{FF2B5EF4-FFF2-40B4-BE49-F238E27FC236}">
                <a16:creationId xmlns:a16="http://schemas.microsoft.com/office/drawing/2014/main" id="{832C16C5-56C1-442A-A5CC-9C9886C65F62}"/>
              </a:ext>
            </a:extLst>
          </p:cNvPr>
          <p:cNvPicPr>
            <a:picLocks noChangeAspect="1"/>
          </p:cNvPicPr>
          <p:nvPr/>
        </p:nvPicPr>
        <p:blipFill>
          <a:blip r:embed="rId4"/>
          <a:stretch>
            <a:fillRect/>
          </a:stretch>
        </p:blipFill>
        <p:spPr>
          <a:xfrm>
            <a:off x="7108246" y="2313937"/>
            <a:ext cx="3251489" cy="2067947"/>
          </a:xfrm>
          <a:prstGeom prst="rect">
            <a:avLst/>
          </a:prstGeom>
        </p:spPr>
      </p:pic>
      <p:pic>
        <p:nvPicPr>
          <p:cNvPr id="26" name="Picture 25">
            <a:extLst>
              <a:ext uri="{FF2B5EF4-FFF2-40B4-BE49-F238E27FC236}">
                <a16:creationId xmlns:a16="http://schemas.microsoft.com/office/drawing/2014/main" id="{B133E10C-CD4F-4EB6-B60A-ED7E012D09AF}"/>
              </a:ext>
            </a:extLst>
          </p:cNvPr>
          <p:cNvPicPr>
            <a:picLocks noChangeAspect="1"/>
          </p:cNvPicPr>
          <p:nvPr/>
        </p:nvPicPr>
        <p:blipFill>
          <a:blip r:embed="rId5"/>
          <a:stretch>
            <a:fillRect/>
          </a:stretch>
        </p:blipFill>
        <p:spPr>
          <a:xfrm>
            <a:off x="7108246" y="4362594"/>
            <a:ext cx="3251489" cy="2446458"/>
          </a:xfrm>
          <a:prstGeom prst="rect">
            <a:avLst/>
          </a:prstGeom>
        </p:spPr>
      </p:pic>
    </p:spTree>
    <p:extLst>
      <p:ext uri="{BB962C8B-B14F-4D97-AF65-F5344CB8AC3E}">
        <p14:creationId xmlns:p14="http://schemas.microsoft.com/office/powerpoint/2010/main" val="867604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6FAAD-6872-4BB1-BBF3-9DDE7B1DD5D3}"/>
              </a:ext>
            </a:extLst>
          </p:cNvPr>
          <p:cNvSpPr>
            <a:spLocks noGrp="1"/>
          </p:cNvSpPr>
          <p:nvPr>
            <p:ph type="title"/>
          </p:nvPr>
        </p:nvSpPr>
        <p:spPr/>
        <p:txBody>
          <a:bodyPr>
            <a:normAutofit/>
          </a:bodyPr>
          <a:lstStyle/>
          <a:p>
            <a:r>
              <a:rPr lang="en-US" sz="4000" dirty="0">
                <a:latin typeface="GT America"/>
              </a:rPr>
              <a:t>Table of Contents</a:t>
            </a:r>
          </a:p>
        </p:txBody>
      </p:sp>
      <p:sp>
        <p:nvSpPr>
          <p:cNvPr id="3" name="Content Placeholder 2">
            <a:extLst>
              <a:ext uri="{FF2B5EF4-FFF2-40B4-BE49-F238E27FC236}">
                <a16:creationId xmlns:a16="http://schemas.microsoft.com/office/drawing/2014/main" id="{5A29ED0A-F659-4E53-81D5-8CE131C21CFE}"/>
              </a:ext>
            </a:extLst>
          </p:cNvPr>
          <p:cNvSpPr>
            <a:spLocks noGrp="1"/>
          </p:cNvSpPr>
          <p:nvPr>
            <p:ph idx="1"/>
          </p:nvPr>
        </p:nvSpPr>
        <p:spPr>
          <a:xfrm>
            <a:off x="264440" y="1580225"/>
            <a:ext cx="11089360" cy="5063568"/>
          </a:xfrm>
        </p:spPr>
        <p:txBody>
          <a:bodyPr>
            <a:normAutofit/>
          </a:bodyPr>
          <a:lstStyle/>
          <a:p>
            <a:pPr marL="514350" indent="-514350">
              <a:buFont typeface="+mj-lt"/>
              <a:buAutoNum type="romanUcPeriod"/>
            </a:pPr>
            <a:r>
              <a:rPr lang="en-US" sz="2400" b="1" i="0" dirty="0">
                <a:solidFill>
                  <a:srgbClr val="000000"/>
                </a:solidFill>
                <a:effectLst/>
                <a:latin typeface="HK Grotesk Medium" panose="00000600000000000000" pitchFamily="2" charset="0"/>
              </a:rPr>
              <a:t>Highlights</a:t>
            </a:r>
          </a:p>
          <a:p>
            <a:pPr marL="514350" indent="-514350">
              <a:buFont typeface="+mj-lt"/>
              <a:buAutoNum type="romanUcPeriod"/>
            </a:pPr>
            <a:r>
              <a:rPr lang="en-US" sz="2400" b="1" i="0" dirty="0">
                <a:solidFill>
                  <a:srgbClr val="000000"/>
                </a:solidFill>
                <a:effectLst/>
                <a:latin typeface="HK Grotesk Medium" panose="00000600000000000000" pitchFamily="2" charset="0"/>
              </a:rPr>
              <a:t>Disease Dynamics and PHSM Implementation</a:t>
            </a:r>
          </a:p>
          <a:p>
            <a:pPr marL="514350" indent="-514350">
              <a:buFont typeface="+mj-lt"/>
              <a:buAutoNum type="romanUcPeriod"/>
            </a:pPr>
            <a:r>
              <a:rPr lang="en-US" sz="2400" b="1" i="0" dirty="0">
                <a:solidFill>
                  <a:srgbClr val="000000"/>
                </a:solidFill>
                <a:effectLst/>
                <a:latin typeface="HK Grotesk Medium" panose="00000600000000000000" pitchFamily="2" charset="0"/>
              </a:rPr>
              <a:t>PSHM Support and Self-Reported Adherence</a:t>
            </a:r>
          </a:p>
          <a:p>
            <a:pPr marL="514350" indent="-514350">
              <a:buFont typeface="+mj-lt"/>
              <a:buAutoNum type="romanUcPeriod"/>
            </a:pPr>
            <a:r>
              <a:rPr lang="en-US" sz="2400" b="1" i="0" dirty="0">
                <a:solidFill>
                  <a:srgbClr val="000000"/>
                </a:solidFill>
                <a:effectLst/>
                <a:latin typeface="HK Grotesk Medium" panose="00000600000000000000" pitchFamily="2" charset="0"/>
              </a:rPr>
              <a:t>Risk Perceptions and Information</a:t>
            </a:r>
          </a:p>
          <a:p>
            <a:pPr marL="514350" indent="-514350">
              <a:buFont typeface="+mj-lt"/>
              <a:buAutoNum type="romanUcPeriod"/>
            </a:pPr>
            <a:r>
              <a:rPr lang="en-US" sz="2400" b="1" dirty="0">
                <a:solidFill>
                  <a:srgbClr val="000000"/>
                </a:solidFill>
                <a:latin typeface="HK Grotesk Medium" panose="00000600000000000000" pitchFamily="2" charset="0"/>
              </a:rPr>
              <a:t>Vaccine Beliefs and Uptake</a:t>
            </a:r>
            <a:endParaRPr lang="en-US" sz="2400" b="1" i="0" dirty="0">
              <a:solidFill>
                <a:srgbClr val="000000"/>
              </a:solidFill>
              <a:effectLst/>
              <a:latin typeface="HK Grotesk Medium" panose="00000600000000000000" pitchFamily="2" charset="0"/>
            </a:endParaRPr>
          </a:p>
          <a:p>
            <a:pPr marL="514350" indent="-514350">
              <a:buFont typeface="+mj-lt"/>
              <a:buAutoNum type="romanUcPeriod"/>
            </a:pPr>
            <a:r>
              <a:rPr lang="en-US" sz="2400" b="1" i="0" dirty="0">
                <a:solidFill>
                  <a:srgbClr val="000000"/>
                </a:solidFill>
                <a:effectLst/>
                <a:latin typeface="HK Grotesk Medium" panose="00000600000000000000" pitchFamily="2" charset="0"/>
              </a:rPr>
              <a:t>Secondary Burdens</a:t>
            </a:r>
          </a:p>
          <a:p>
            <a:endParaRPr lang="en-US" sz="2400" dirty="0">
              <a:latin typeface="HK Grotesk Medium" panose="00000600000000000000" pitchFamily="2" charset="0"/>
            </a:endParaRPr>
          </a:p>
        </p:txBody>
      </p:sp>
    </p:spTree>
    <p:extLst>
      <p:ext uri="{BB962C8B-B14F-4D97-AF65-F5344CB8AC3E}">
        <p14:creationId xmlns:p14="http://schemas.microsoft.com/office/powerpoint/2010/main" val="432371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E3720C-7123-46AC-BE5C-47F362231A9F}"/>
              </a:ext>
            </a:extLst>
          </p:cNvPr>
          <p:cNvSpPr/>
          <p:nvPr/>
        </p:nvSpPr>
        <p:spPr>
          <a:xfrm>
            <a:off x="0" y="1714500"/>
            <a:ext cx="12192000" cy="2197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D43E2F1F-BE6F-48CB-A0ED-00292BE0AFEE}"/>
              </a:ext>
            </a:extLst>
          </p:cNvPr>
          <p:cNvSpPr txBox="1">
            <a:spLocks/>
          </p:cNvSpPr>
          <p:nvPr/>
        </p:nvSpPr>
        <p:spPr>
          <a:xfrm>
            <a:off x="662672" y="2163603"/>
            <a:ext cx="945922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400" dirty="0">
                <a:solidFill>
                  <a:srgbClr val="F4A62D"/>
                </a:solidFill>
                <a:latin typeface="HK Grotesk Black" panose="00000A00000000000000" pitchFamily="2" charset="0"/>
              </a:rPr>
              <a:t>Highlights and Trend Analysis</a:t>
            </a:r>
            <a:endParaRPr kumimoji="0" lang="en-US" sz="44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sp>
        <p:nvSpPr>
          <p:cNvPr id="14" name="Rectangle 13">
            <a:extLst>
              <a:ext uri="{FF2B5EF4-FFF2-40B4-BE49-F238E27FC236}">
                <a16:creationId xmlns:a16="http://schemas.microsoft.com/office/drawing/2014/main" id="{3F274A8B-FA0C-471D-8EC0-23D6C4CA9343}"/>
              </a:ext>
            </a:extLst>
          </p:cNvPr>
          <p:cNvSpPr/>
          <p:nvPr/>
        </p:nvSpPr>
        <p:spPr>
          <a:xfrm>
            <a:off x="777647" y="6426278"/>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cxnSp>
        <p:nvCxnSpPr>
          <p:cNvPr id="17" name="Straight Connector 16">
            <a:extLst>
              <a:ext uri="{FF2B5EF4-FFF2-40B4-BE49-F238E27FC236}">
                <a16:creationId xmlns:a16="http://schemas.microsoft.com/office/drawing/2014/main" id="{D0D33C4B-29CD-42F9-9829-4DA9B097108F}"/>
              </a:ext>
            </a:extLst>
          </p:cNvPr>
          <p:cNvCxnSpPr>
            <a:cxnSpLocks/>
          </p:cNvCxnSpPr>
          <p:nvPr/>
        </p:nvCxnSpPr>
        <p:spPr>
          <a:xfrm>
            <a:off x="777647" y="2960648"/>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63AF3EC-C2A5-4338-B9A8-4646EC2CDBFF}"/>
              </a:ext>
            </a:extLst>
          </p:cNvPr>
          <p:cNvPicPr>
            <a:picLocks noChangeAspect="1"/>
          </p:cNvPicPr>
          <p:nvPr/>
        </p:nvPicPr>
        <p:blipFill>
          <a:blip r:embed="rId3"/>
          <a:stretch>
            <a:fillRect/>
          </a:stretch>
        </p:blipFill>
        <p:spPr>
          <a:xfrm>
            <a:off x="-1" y="6313360"/>
            <a:ext cx="1710543" cy="397287"/>
          </a:xfrm>
          <a:prstGeom prst="rect">
            <a:avLst/>
          </a:prstGeom>
        </p:spPr>
      </p:pic>
    </p:spTree>
    <p:extLst>
      <p:ext uri="{BB962C8B-B14F-4D97-AF65-F5344CB8AC3E}">
        <p14:creationId xmlns:p14="http://schemas.microsoft.com/office/powerpoint/2010/main" val="3490260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6FAAD-6872-4BB1-BBF3-9DDE7B1DD5D3}"/>
              </a:ext>
            </a:extLst>
          </p:cNvPr>
          <p:cNvSpPr>
            <a:spLocks noGrp="1"/>
          </p:cNvSpPr>
          <p:nvPr>
            <p:ph type="title"/>
          </p:nvPr>
        </p:nvSpPr>
        <p:spPr>
          <a:xfrm>
            <a:off x="207818" y="120688"/>
            <a:ext cx="10515600" cy="1325563"/>
          </a:xfrm>
        </p:spPr>
        <p:txBody>
          <a:bodyPr>
            <a:normAutofit/>
          </a:bodyPr>
          <a:lstStyle/>
          <a:p>
            <a:r>
              <a:rPr lang="en-US" sz="4000" dirty="0">
                <a:latin typeface="GT America"/>
              </a:rPr>
              <a:t>Highlights</a:t>
            </a:r>
          </a:p>
        </p:txBody>
      </p:sp>
      <p:sp>
        <p:nvSpPr>
          <p:cNvPr id="3" name="Content Placeholder 2">
            <a:extLst>
              <a:ext uri="{FF2B5EF4-FFF2-40B4-BE49-F238E27FC236}">
                <a16:creationId xmlns:a16="http://schemas.microsoft.com/office/drawing/2014/main" id="{5A29ED0A-F659-4E53-81D5-8CE131C21CFE}"/>
              </a:ext>
            </a:extLst>
          </p:cNvPr>
          <p:cNvSpPr>
            <a:spLocks noGrp="1"/>
          </p:cNvSpPr>
          <p:nvPr>
            <p:ph idx="1"/>
          </p:nvPr>
        </p:nvSpPr>
        <p:spPr>
          <a:xfrm>
            <a:off x="1033220" y="1443452"/>
            <a:ext cx="10474272" cy="6062317"/>
          </a:xfrm>
        </p:spPr>
        <p:txBody>
          <a:bodyPr vert="horz" lIns="91440" tIns="45720" rIns="91440" bIns="45720" rtlCol="0" anchor="t">
            <a:noAutofit/>
          </a:bodyPr>
          <a:lstStyle/>
          <a:p>
            <a:pPr>
              <a:lnSpc>
                <a:spcPct val="100000"/>
              </a:lnSpc>
              <a:spcBef>
                <a:spcPts val="0"/>
              </a:spcBef>
            </a:pPr>
            <a:r>
              <a:rPr lang="en-US" sz="2100" b="0" i="0" dirty="0">
                <a:solidFill>
                  <a:srgbClr val="000000"/>
                </a:solidFill>
                <a:effectLst/>
                <a:latin typeface="HK Grotesk Medium" panose="00000600000000000000" pitchFamily="2" charset="0"/>
              </a:rPr>
              <a:t>In Aug 2021, Zimbabwe experienced its third, and largest, wave of COVID-19, marked by spread to rural areas. As of 30 Aug 2021, the government began easing restrictions and promoting vaccinations through social incentives (e.g., vaccination requirements for some activities).</a:t>
            </a:r>
          </a:p>
          <a:p>
            <a:pPr>
              <a:lnSpc>
                <a:spcPct val="100000"/>
              </a:lnSpc>
              <a:spcBef>
                <a:spcPts val="0"/>
              </a:spcBef>
            </a:pPr>
            <a:endParaRPr lang="en-US" sz="2100" dirty="0">
              <a:solidFill>
                <a:srgbClr val="000000"/>
              </a:solidFill>
              <a:latin typeface="HK Grotesk Medium"/>
            </a:endParaRPr>
          </a:p>
          <a:p>
            <a:pPr>
              <a:lnSpc>
                <a:spcPct val="100000"/>
              </a:lnSpc>
              <a:spcBef>
                <a:spcPts val="0"/>
              </a:spcBef>
            </a:pPr>
            <a:r>
              <a:rPr lang="en-US" sz="2100" b="0" i="0" dirty="0">
                <a:solidFill>
                  <a:srgbClr val="000000"/>
                </a:solidFill>
                <a:effectLst/>
                <a:latin typeface="HK Grotesk Medium" panose="00000600000000000000" pitchFamily="2" charset="0"/>
              </a:rPr>
              <a:t>Since the last survey in Feb 2021, support for and self-reported adherence to individual PHSMs remained high. However, support for and adherence to measures that restrict movement, associated with higher economic burden, was comparatively low. </a:t>
            </a:r>
            <a:endParaRPr lang="en-US" sz="2100" dirty="0">
              <a:solidFill>
                <a:srgbClr val="000000"/>
              </a:solidFill>
              <a:latin typeface="HK Grotesk Medium" panose="00000600000000000000" pitchFamily="2" charset="0"/>
            </a:endParaRPr>
          </a:p>
          <a:p>
            <a:pPr>
              <a:lnSpc>
                <a:spcPct val="100000"/>
              </a:lnSpc>
              <a:spcBef>
                <a:spcPts val="0"/>
              </a:spcBef>
            </a:pPr>
            <a:endParaRPr lang="en-US" sz="2100" b="0" i="0" dirty="0">
              <a:solidFill>
                <a:srgbClr val="000000"/>
              </a:solidFill>
              <a:effectLst/>
              <a:latin typeface="HK Grotesk Medium" panose="00000600000000000000" pitchFamily="2" charset="0"/>
            </a:endParaRPr>
          </a:p>
          <a:p>
            <a:pPr>
              <a:lnSpc>
                <a:spcPct val="100000"/>
              </a:lnSpc>
              <a:spcBef>
                <a:spcPts val="0"/>
              </a:spcBef>
            </a:pPr>
            <a:r>
              <a:rPr lang="en-US" sz="2100" dirty="0">
                <a:latin typeface="HK Grotesk Medium" panose="00000600000000000000" pitchFamily="2" charset="0"/>
              </a:rPr>
              <a:t>Perceptions of individual risk from COVID-19 infection was low, especially compared to the Southern region. Concerns for access to income and food, issues exacerbated by the pandemic, outranked concerns of the pandemic. </a:t>
            </a:r>
          </a:p>
        </p:txBody>
      </p:sp>
    </p:spTree>
    <p:extLst>
      <p:ext uri="{BB962C8B-B14F-4D97-AF65-F5344CB8AC3E}">
        <p14:creationId xmlns:p14="http://schemas.microsoft.com/office/powerpoint/2010/main" val="3552266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6FAAD-6872-4BB1-BBF3-9DDE7B1DD5D3}"/>
              </a:ext>
            </a:extLst>
          </p:cNvPr>
          <p:cNvSpPr>
            <a:spLocks noGrp="1"/>
          </p:cNvSpPr>
          <p:nvPr>
            <p:ph type="title"/>
          </p:nvPr>
        </p:nvSpPr>
        <p:spPr>
          <a:xfrm>
            <a:off x="207818" y="120688"/>
            <a:ext cx="10515600" cy="1325563"/>
          </a:xfrm>
        </p:spPr>
        <p:txBody>
          <a:bodyPr>
            <a:normAutofit/>
          </a:bodyPr>
          <a:lstStyle/>
          <a:p>
            <a:r>
              <a:rPr lang="en-US" sz="4000" dirty="0">
                <a:latin typeface="GT America"/>
              </a:rPr>
              <a:t>Highlights</a:t>
            </a:r>
          </a:p>
        </p:txBody>
      </p:sp>
      <p:sp>
        <p:nvSpPr>
          <p:cNvPr id="3" name="Content Placeholder 2">
            <a:extLst>
              <a:ext uri="{FF2B5EF4-FFF2-40B4-BE49-F238E27FC236}">
                <a16:creationId xmlns:a16="http://schemas.microsoft.com/office/drawing/2014/main" id="{5A29ED0A-F659-4E53-81D5-8CE131C21CFE}"/>
              </a:ext>
            </a:extLst>
          </p:cNvPr>
          <p:cNvSpPr>
            <a:spLocks noGrp="1"/>
          </p:cNvSpPr>
          <p:nvPr>
            <p:ph idx="1"/>
          </p:nvPr>
        </p:nvSpPr>
        <p:spPr>
          <a:xfrm>
            <a:off x="1007390" y="1210977"/>
            <a:ext cx="10577594" cy="5946080"/>
          </a:xfrm>
        </p:spPr>
        <p:txBody>
          <a:bodyPr vert="horz" lIns="91440" tIns="45720" rIns="91440" bIns="45720" rtlCol="0" anchor="t">
            <a:noAutofit/>
          </a:bodyPr>
          <a:lstStyle/>
          <a:p>
            <a:pPr>
              <a:lnSpc>
                <a:spcPct val="100000"/>
              </a:lnSpc>
              <a:spcBef>
                <a:spcPts val="0"/>
              </a:spcBef>
            </a:pPr>
            <a:endParaRPr lang="en-US" sz="2100" dirty="0">
              <a:latin typeface="HK Grotesk Medium" panose="00000600000000000000" pitchFamily="2" charset="0"/>
            </a:endParaRPr>
          </a:p>
          <a:p>
            <a:pPr>
              <a:lnSpc>
                <a:spcPct val="100000"/>
              </a:lnSpc>
              <a:spcBef>
                <a:spcPts val="0"/>
              </a:spcBef>
            </a:pPr>
            <a:r>
              <a:rPr lang="en-US" sz="2100" dirty="0">
                <a:latin typeface="HK Grotesk Medium" panose="00000600000000000000" pitchFamily="2" charset="0"/>
              </a:rPr>
              <a:t>More than 90% of respondents reported being already vaccinated for COVID-19 or planning to be vaccinated, likely associated with the various mandates for vaccination in Zimbabwe. However, there are reports of citizens opposing efforts to link vaccination to employment and social incentives. </a:t>
            </a:r>
          </a:p>
          <a:p>
            <a:pPr>
              <a:lnSpc>
                <a:spcPct val="100000"/>
              </a:lnSpc>
              <a:spcBef>
                <a:spcPts val="0"/>
              </a:spcBef>
            </a:pPr>
            <a:endParaRPr lang="en-US" sz="2100" dirty="0">
              <a:latin typeface="HK Grotesk Medium"/>
            </a:endParaRPr>
          </a:p>
          <a:p>
            <a:pPr>
              <a:lnSpc>
                <a:spcPct val="100000"/>
              </a:lnSpc>
              <a:spcBef>
                <a:spcPts val="0"/>
              </a:spcBef>
            </a:pPr>
            <a:r>
              <a:rPr lang="en-US" sz="2100" dirty="0">
                <a:latin typeface="HK Grotesk Medium" panose="00000600000000000000" pitchFamily="2" charset="0"/>
              </a:rPr>
              <a:t>Zimbabwe reported high reports of income loss and reduction of meals that were also the highest in the Southern Region. Reduced access to food was prevalent, largely due to increasing food prices and high levels of reported income loss. Minimal assistance from the government was offered to the population during lockdowns.</a:t>
            </a:r>
          </a:p>
        </p:txBody>
      </p:sp>
    </p:spTree>
    <p:extLst>
      <p:ext uri="{BB962C8B-B14F-4D97-AF65-F5344CB8AC3E}">
        <p14:creationId xmlns:p14="http://schemas.microsoft.com/office/powerpoint/2010/main" val="2264256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8" name="Graphic 7">
            <a:extLst>
              <a:ext uri="{FF2B5EF4-FFF2-40B4-BE49-F238E27FC236}">
                <a16:creationId xmlns:a16="http://schemas.microsoft.com/office/drawing/2014/main" id="{7FC3401F-4B5A-4B3D-8798-D781952FB7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338" y="2213265"/>
            <a:ext cx="12278229" cy="4060261"/>
          </a:xfrm>
          <a:prstGeom prst="rect">
            <a:avLst/>
          </a:prstGeom>
        </p:spPr>
      </p:pic>
      <p:grpSp>
        <p:nvGrpSpPr>
          <p:cNvPr id="82" name="Google Shape;82;p15"/>
          <p:cNvGrpSpPr/>
          <p:nvPr/>
        </p:nvGrpSpPr>
        <p:grpSpPr>
          <a:xfrm>
            <a:off x="6643064" y="2616568"/>
            <a:ext cx="969795" cy="3072809"/>
            <a:chOff x="-1753566" y="1668042"/>
            <a:chExt cx="4251000" cy="3497658"/>
          </a:xfrm>
        </p:grpSpPr>
        <p:sp>
          <p:nvSpPr>
            <p:cNvPr id="83" name="Google Shape;83;p15"/>
            <p:cNvSpPr txBox="1"/>
            <p:nvPr/>
          </p:nvSpPr>
          <p:spPr>
            <a:xfrm>
              <a:off x="0" y="1692300"/>
              <a:ext cx="669300" cy="3473400"/>
            </a:xfrm>
            <a:prstGeom prst="rect">
              <a:avLst/>
            </a:prstGeom>
            <a:solidFill>
              <a:srgbClr val="005E72">
                <a:alpha val="12840"/>
              </a:srgbClr>
            </a:solidFill>
            <a:ln>
              <a:noFill/>
            </a:ln>
          </p:spPr>
          <p:txBody>
            <a:bodyPr spcFirstLastPara="1" wrap="square" lIns="91433" tIns="45700" rIns="91433" bIns="45700" anchor="ctr" anchorCtr="0">
              <a:noAutofit/>
            </a:bodyPr>
            <a:lstStyle/>
            <a:p>
              <a:pPr algn="ctr"/>
              <a:endParaRPr sz="1467"/>
            </a:p>
          </p:txBody>
        </p:sp>
        <p:sp>
          <p:nvSpPr>
            <p:cNvPr id="84" name="Google Shape;84;p15"/>
            <p:cNvSpPr txBox="1"/>
            <p:nvPr/>
          </p:nvSpPr>
          <p:spPr>
            <a:xfrm>
              <a:off x="-1753566" y="1668042"/>
              <a:ext cx="4251000" cy="397098"/>
            </a:xfrm>
            <a:prstGeom prst="rect">
              <a:avLst/>
            </a:prstGeom>
            <a:noFill/>
            <a:ln>
              <a:noFill/>
            </a:ln>
          </p:spPr>
          <p:txBody>
            <a:bodyPr spcFirstLastPara="1" wrap="square" lIns="91433" tIns="91433" rIns="91433" bIns="91433" anchor="t" anchorCtr="0">
              <a:spAutoFit/>
            </a:bodyPr>
            <a:lstStyle/>
            <a:p>
              <a:pPr algn="ctr"/>
              <a:r>
                <a:rPr lang="en" sz="1067" b="1" dirty="0">
                  <a:solidFill>
                    <a:schemeClr val="dk2"/>
                  </a:solidFill>
                  <a:latin typeface="Open Sans"/>
                  <a:ea typeface="Open Sans"/>
                  <a:cs typeface="Open Sans"/>
                  <a:sym typeface="Open Sans"/>
                </a:rPr>
                <a:t>Survey 2</a:t>
              </a:r>
              <a:endParaRPr sz="1067" dirty="0"/>
            </a:p>
          </p:txBody>
        </p:sp>
      </p:grpSp>
      <p:grpSp>
        <p:nvGrpSpPr>
          <p:cNvPr id="89" name="Google Shape;89;p15"/>
          <p:cNvGrpSpPr/>
          <p:nvPr/>
        </p:nvGrpSpPr>
        <p:grpSpPr>
          <a:xfrm>
            <a:off x="8716051" y="2637879"/>
            <a:ext cx="969795" cy="3072805"/>
            <a:chOff x="-1644277" y="1668047"/>
            <a:chExt cx="4251000" cy="3497653"/>
          </a:xfrm>
        </p:grpSpPr>
        <p:sp>
          <p:nvSpPr>
            <p:cNvPr id="90" name="Google Shape;90;p15"/>
            <p:cNvSpPr txBox="1"/>
            <p:nvPr/>
          </p:nvSpPr>
          <p:spPr>
            <a:xfrm>
              <a:off x="0" y="1692300"/>
              <a:ext cx="669300" cy="3473400"/>
            </a:xfrm>
            <a:prstGeom prst="rect">
              <a:avLst/>
            </a:prstGeom>
            <a:solidFill>
              <a:srgbClr val="005E72">
                <a:alpha val="12840"/>
              </a:srgbClr>
            </a:solidFill>
            <a:ln>
              <a:noFill/>
            </a:ln>
          </p:spPr>
          <p:txBody>
            <a:bodyPr spcFirstLastPara="1" wrap="square" lIns="91433" tIns="45700" rIns="91433" bIns="45700" anchor="ctr" anchorCtr="0">
              <a:noAutofit/>
            </a:bodyPr>
            <a:lstStyle/>
            <a:p>
              <a:pPr algn="ctr"/>
              <a:endParaRPr sz="1467"/>
            </a:p>
          </p:txBody>
        </p:sp>
        <p:sp>
          <p:nvSpPr>
            <p:cNvPr id="91" name="Google Shape;91;p15"/>
            <p:cNvSpPr txBox="1"/>
            <p:nvPr/>
          </p:nvSpPr>
          <p:spPr>
            <a:xfrm>
              <a:off x="-1644277" y="1668047"/>
              <a:ext cx="4251000" cy="397098"/>
            </a:xfrm>
            <a:prstGeom prst="rect">
              <a:avLst/>
            </a:prstGeom>
            <a:noFill/>
            <a:ln>
              <a:noFill/>
            </a:ln>
          </p:spPr>
          <p:txBody>
            <a:bodyPr spcFirstLastPara="1" wrap="square" lIns="91433" tIns="91433" rIns="91433" bIns="91433" anchor="t" anchorCtr="0">
              <a:spAutoFit/>
            </a:bodyPr>
            <a:lstStyle/>
            <a:p>
              <a:pPr algn="ctr"/>
              <a:r>
                <a:rPr lang="en" sz="1067" b="1">
                  <a:solidFill>
                    <a:schemeClr val="dk2"/>
                  </a:solidFill>
                  <a:latin typeface="Open Sans"/>
                  <a:ea typeface="Open Sans"/>
                  <a:cs typeface="Open Sans"/>
                  <a:sym typeface="Open Sans"/>
                </a:rPr>
                <a:t>Survey 3</a:t>
              </a:r>
              <a:endParaRPr sz="1067"/>
            </a:p>
          </p:txBody>
        </p:sp>
      </p:grpSp>
      <p:sp>
        <p:nvSpPr>
          <p:cNvPr id="15" name="Title 1">
            <a:extLst>
              <a:ext uri="{FF2B5EF4-FFF2-40B4-BE49-F238E27FC236}">
                <a16:creationId xmlns:a16="http://schemas.microsoft.com/office/drawing/2014/main" id="{774E8A20-9AA6-4547-B657-0FC515ABAFA6}"/>
              </a:ext>
            </a:extLst>
          </p:cNvPr>
          <p:cNvSpPr>
            <a:spLocks noGrp="1"/>
          </p:cNvSpPr>
          <p:nvPr>
            <p:ph type="title"/>
          </p:nvPr>
        </p:nvSpPr>
        <p:spPr>
          <a:xfrm>
            <a:off x="295890" y="887702"/>
            <a:ext cx="4472017" cy="1325563"/>
          </a:xfrm>
        </p:spPr>
        <p:txBody>
          <a:bodyPr>
            <a:normAutofit/>
          </a:bodyPr>
          <a:lstStyle/>
          <a:p>
            <a:r>
              <a:rPr lang="en-US" sz="4000" dirty="0"/>
              <a:t>Survey Trend Highlights</a:t>
            </a:r>
          </a:p>
        </p:txBody>
      </p:sp>
      <p:grpSp>
        <p:nvGrpSpPr>
          <p:cNvPr id="19" name="Google Shape;89;p15">
            <a:extLst>
              <a:ext uri="{FF2B5EF4-FFF2-40B4-BE49-F238E27FC236}">
                <a16:creationId xmlns:a16="http://schemas.microsoft.com/office/drawing/2014/main" id="{1E4552DF-118E-4B70-84AD-6F0F48210098}"/>
              </a:ext>
            </a:extLst>
          </p:cNvPr>
          <p:cNvGrpSpPr/>
          <p:nvPr/>
        </p:nvGrpSpPr>
        <p:grpSpPr>
          <a:xfrm>
            <a:off x="11096312" y="2616568"/>
            <a:ext cx="969795" cy="3072805"/>
            <a:chOff x="-1644277" y="1668047"/>
            <a:chExt cx="4251000" cy="3497653"/>
          </a:xfrm>
        </p:grpSpPr>
        <p:sp>
          <p:nvSpPr>
            <p:cNvPr id="20" name="Google Shape;90;p15">
              <a:extLst>
                <a:ext uri="{FF2B5EF4-FFF2-40B4-BE49-F238E27FC236}">
                  <a16:creationId xmlns:a16="http://schemas.microsoft.com/office/drawing/2014/main" id="{A453891B-061D-416D-92BE-8B867343E34E}"/>
                </a:ext>
              </a:extLst>
            </p:cNvPr>
            <p:cNvSpPr txBox="1"/>
            <p:nvPr/>
          </p:nvSpPr>
          <p:spPr>
            <a:xfrm>
              <a:off x="0" y="1692300"/>
              <a:ext cx="669300" cy="3473400"/>
            </a:xfrm>
            <a:prstGeom prst="rect">
              <a:avLst/>
            </a:prstGeom>
            <a:solidFill>
              <a:srgbClr val="005E72">
                <a:alpha val="12840"/>
              </a:srgbClr>
            </a:solidFill>
            <a:ln>
              <a:noFill/>
            </a:ln>
          </p:spPr>
          <p:txBody>
            <a:bodyPr spcFirstLastPara="1" wrap="square" lIns="91433" tIns="45700" rIns="91433" bIns="45700" anchor="ctr" anchorCtr="0">
              <a:noAutofit/>
            </a:bodyPr>
            <a:lstStyle/>
            <a:p>
              <a:pPr algn="ctr"/>
              <a:endParaRPr sz="1467"/>
            </a:p>
          </p:txBody>
        </p:sp>
        <p:sp>
          <p:nvSpPr>
            <p:cNvPr id="21" name="Google Shape;91;p15">
              <a:extLst>
                <a:ext uri="{FF2B5EF4-FFF2-40B4-BE49-F238E27FC236}">
                  <a16:creationId xmlns:a16="http://schemas.microsoft.com/office/drawing/2014/main" id="{BB11A602-9FED-4F05-8919-E7E413A494AE}"/>
                </a:ext>
              </a:extLst>
            </p:cNvPr>
            <p:cNvSpPr txBox="1"/>
            <p:nvPr/>
          </p:nvSpPr>
          <p:spPr>
            <a:xfrm>
              <a:off x="-1644277" y="1668047"/>
              <a:ext cx="4251000" cy="397098"/>
            </a:xfrm>
            <a:prstGeom prst="rect">
              <a:avLst/>
            </a:prstGeom>
            <a:noFill/>
            <a:ln>
              <a:noFill/>
            </a:ln>
          </p:spPr>
          <p:txBody>
            <a:bodyPr spcFirstLastPara="1" wrap="square" lIns="91433" tIns="91433" rIns="91433" bIns="91433" anchor="t" anchorCtr="0">
              <a:spAutoFit/>
            </a:bodyPr>
            <a:lstStyle/>
            <a:p>
              <a:pPr algn="ctr"/>
              <a:r>
                <a:rPr lang="en" sz="1067" b="1" dirty="0">
                  <a:solidFill>
                    <a:schemeClr val="dk2"/>
                  </a:solidFill>
                  <a:latin typeface="Open Sans"/>
                  <a:ea typeface="Open Sans"/>
                  <a:cs typeface="Open Sans"/>
                  <a:sym typeface="Open Sans"/>
                </a:rPr>
                <a:t>Survey 4</a:t>
              </a:r>
              <a:endParaRPr sz="1067" dirty="0"/>
            </a:p>
          </p:txBody>
        </p:sp>
      </p:grpSp>
      <p:sp>
        <p:nvSpPr>
          <p:cNvPr id="13" name="TextBox 12">
            <a:extLst>
              <a:ext uri="{FF2B5EF4-FFF2-40B4-BE49-F238E27FC236}">
                <a16:creationId xmlns:a16="http://schemas.microsoft.com/office/drawing/2014/main" id="{638ECEB2-4C9A-1A42-8D60-C87C1288E7FB}"/>
              </a:ext>
            </a:extLst>
          </p:cNvPr>
          <p:cNvSpPr txBox="1"/>
          <p:nvPr/>
        </p:nvSpPr>
        <p:spPr>
          <a:xfrm>
            <a:off x="4874184" y="6113987"/>
            <a:ext cx="6888608" cy="461665"/>
          </a:xfrm>
          <a:prstGeom prst="rect">
            <a:avLst/>
          </a:prstGeom>
          <a:noFill/>
        </p:spPr>
        <p:txBody>
          <a:bodyPr wrap="square" rtlCol="0">
            <a:spAutoFit/>
          </a:bodyPr>
          <a:lstStyle/>
          <a:p>
            <a:r>
              <a:rPr lang="en-US" sz="1200" dirty="0"/>
              <a:t>Note: Survey 1 conducted in May 2020 is not comparable to the other three surveys because it was fielded only among urban populations,  results are therefore not shown here.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E3720C-7123-46AC-BE5C-47F362231A9F}"/>
              </a:ext>
            </a:extLst>
          </p:cNvPr>
          <p:cNvSpPr/>
          <p:nvPr/>
        </p:nvSpPr>
        <p:spPr>
          <a:xfrm>
            <a:off x="0" y="1714500"/>
            <a:ext cx="12192000" cy="2197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D43E2F1F-BE6F-48CB-A0ED-00292BE0AFEE}"/>
              </a:ext>
            </a:extLst>
          </p:cNvPr>
          <p:cNvSpPr txBox="1">
            <a:spLocks/>
          </p:cNvSpPr>
          <p:nvPr/>
        </p:nvSpPr>
        <p:spPr>
          <a:xfrm>
            <a:off x="662672" y="2163603"/>
            <a:ext cx="945922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400" dirty="0">
                <a:solidFill>
                  <a:srgbClr val="F4A62D"/>
                </a:solidFill>
                <a:latin typeface="HK Grotesk Black" panose="00000A00000000000000" pitchFamily="2" charset="0"/>
              </a:rPr>
              <a:t>Disease Dynamics and PHSM implementation</a:t>
            </a:r>
            <a:endParaRPr kumimoji="0" lang="en-US" sz="4400" b="1" i="0" u="none" strike="noStrike" kern="1200" cap="none" spc="-30" normalizeH="0" baseline="0" noProof="0" dirty="0">
              <a:ln>
                <a:noFill/>
              </a:ln>
              <a:solidFill>
                <a:srgbClr val="F4A62D"/>
              </a:solidFill>
              <a:effectLst/>
              <a:uLnTx/>
              <a:uFillTx/>
              <a:latin typeface="HK Grotesk Black" panose="00000A00000000000000" pitchFamily="2" charset="0"/>
            </a:endParaRPr>
          </a:p>
        </p:txBody>
      </p:sp>
      <p:sp>
        <p:nvSpPr>
          <p:cNvPr id="14" name="Rectangle 13">
            <a:extLst>
              <a:ext uri="{FF2B5EF4-FFF2-40B4-BE49-F238E27FC236}">
                <a16:creationId xmlns:a16="http://schemas.microsoft.com/office/drawing/2014/main" id="{3F274A8B-FA0C-471D-8EC0-23D6C4CA9343}"/>
              </a:ext>
            </a:extLst>
          </p:cNvPr>
          <p:cNvSpPr/>
          <p:nvPr/>
        </p:nvSpPr>
        <p:spPr>
          <a:xfrm>
            <a:off x="777647" y="6426278"/>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Calibri" panose="020F0502020204030204" pitchFamily="34" charset="0"/>
                <a:cs typeface="+mn-cs"/>
              </a:rPr>
              <a:t>Partnership for Evidence-based Response to COVID-19</a:t>
            </a:r>
            <a:endParaRPr kumimoji="0" lang="en-US" sz="900" b="0" i="0" u="none" strike="noStrike" kern="1200" cap="none" spc="0" normalizeH="0" baseline="0" noProof="0" dirty="0">
              <a:ln>
                <a:noFill/>
              </a:ln>
              <a:solidFill>
                <a:prstClr val="white"/>
              </a:solidFill>
              <a:effectLst/>
              <a:uLnTx/>
              <a:uFillTx/>
              <a:latin typeface="GT America" panose="00000500000000000000" pitchFamily="50" charset="0"/>
              <a:ea typeface="Arial" panose="020B0604020202020204" pitchFamily="34" charset="0"/>
              <a:cs typeface="+mn-cs"/>
            </a:endParaRPr>
          </a:p>
        </p:txBody>
      </p:sp>
      <p:cxnSp>
        <p:nvCxnSpPr>
          <p:cNvPr id="17" name="Straight Connector 16">
            <a:extLst>
              <a:ext uri="{FF2B5EF4-FFF2-40B4-BE49-F238E27FC236}">
                <a16:creationId xmlns:a16="http://schemas.microsoft.com/office/drawing/2014/main" id="{D0D33C4B-29CD-42F9-9829-4DA9B097108F}"/>
              </a:ext>
            </a:extLst>
          </p:cNvPr>
          <p:cNvCxnSpPr/>
          <p:nvPr/>
        </p:nvCxnSpPr>
        <p:spPr>
          <a:xfrm>
            <a:off x="777647" y="3468029"/>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63AF3EC-C2A5-4338-B9A8-4646EC2CDBFF}"/>
              </a:ext>
            </a:extLst>
          </p:cNvPr>
          <p:cNvPicPr>
            <a:picLocks noChangeAspect="1"/>
          </p:cNvPicPr>
          <p:nvPr/>
        </p:nvPicPr>
        <p:blipFill>
          <a:blip r:embed="rId3"/>
          <a:stretch>
            <a:fillRect/>
          </a:stretch>
        </p:blipFill>
        <p:spPr>
          <a:xfrm>
            <a:off x="-1" y="6313360"/>
            <a:ext cx="1710543" cy="397287"/>
          </a:xfrm>
          <a:prstGeom prst="rect">
            <a:avLst/>
          </a:prstGeom>
        </p:spPr>
      </p:pic>
    </p:spTree>
    <p:extLst>
      <p:ext uri="{BB962C8B-B14F-4D97-AF65-F5344CB8AC3E}">
        <p14:creationId xmlns:p14="http://schemas.microsoft.com/office/powerpoint/2010/main" val="1798272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6FAAD-6872-4BB1-BBF3-9DDE7B1DD5D3}"/>
              </a:ext>
            </a:extLst>
          </p:cNvPr>
          <p:cNvSpPr>
            <a:spLocks noGrp="1"/>
          </p:cNvSpPr>
          <p:nvPr>
            <p:ph type="title"/>
          </p:nvPr>
        </p:nvSpPr>
        <p:spPr>
          <a:xfrm>
            <a:off x="121227" y="382879"/>
            <a:ext cx="10515600" cy="1325563"/>
          </a:xfrm>
        </p:spPr>
        <p:txBody>
          <a:bodyPr>
            <a:normAutofit/>
          </a:bodyPr>
          <a:lstStyle/>
          <a:p>
            <a:r>
              <a:rPr lang="en-US" sz="4000" dirty="0">
                <a:latin typeface="GT America"/>
              </a:rPr>
              <a:t>Situational Awareness</a:t>
            </a:r>
          </a:p>
        </p:txBody>
      </p:sp>
      <p:sp>
        <p:nvSpPr>
          <p:cNvPr id="8" name="TextBox 7">
            <a:extLst>
              <a:ext uri="{FF2B5EF4-FFF2-40B4-BE49-F238E27FC236}">
                <a16:creationId xmlns:a16="http://schemas.microsoft.com/office/drawing/2014/main" id="{16485E12-9543-4A65-BBA8-3A7CFCB54D37}"/>
              </a:ext>
            </a:extLst>
          </p:cNvPr>
          <p:cNvSpPr txBox="1"/>
          <p:nvPr/>
        </p:nvSpPr>
        <p:spPr>
          <a:xfrm>
            <a:off x="121227" y="1401736"/>
            <a:ext cx="11949545" cy="745076"/>
          </a:xfrm>
          <a:prstGeom prst="rect">
            <a:avLst/>
          </a:prstGeom>
          <a:noFill/>
        </p:spPr>
        <p:txBody>
          <a:bodyPr wrap="square">
            <a:spAutoFit/>
          </a:bodyPr>
          <a:lstStyle/>
          <a:p>
            <a:pPr>
              <a:lnSpc>
                <a:spcPts val="2600"/>
              </a:lnSpc>
            </a:pPr>
            <a:r>
              <a:rPr lang="en-US" sz="1800" b="1" dirty="0">
                <a:latin typeface="HK Grotesk Black"/>
                <a:ea typeface="+mn-lt"/>
                <a:cs typeface="+mn-lt"/>
              </a:rPr>
              <a:t>The introduction of the Delta variant and increased population mobility potentially resulted in the surge of COVID-19 cases in July.</a:t>
            </a:r>
            <a:endParaRPr lang="en-US" dirty="0">
              <a:latin typeface="HK Grotesk Black"/>
              <a:ea typeface="+mn-lt"/>
              <a:cs typeface="+mn-lt"/>
            </a:endParaRPr>
          </a:p>
        </p:txBody>
      </p:sp>
      <p:pic>
        <p:nvPicPr>
          <p:cNvPr id="11" name="Picture 10">
            <a:extLst>
              <a:ext uri="{FF2B5EF4-FFF2-40B4-BE49-F238E27FC236}">
                <a16:creationId xmlns:a16="http://schemas.microsoft.com/office/drawing/2014/main" id="{35AEF846-193A-4A0F-8D79-6E8870236141}"/>
              </a:ext>
            </a:extLst>
          </p:cNvPr>
          <p:cNvPicPr>
            <a:picLocks noChangeAspect="1"/>
          </p:cNvPicPr>
          <p:nvPr/>
        </p:nvPicPr>
        <p:blipFill>
          <a:blip r:embed="rId3"/>
          <a:stretch>
            <a:fillRect/>
          </a:stretch>
        </p:blipFill>
        <p:spPr>
          <a:xfrm>
            <a:off x="-1" y="6313360"/>
            <a:ext cx="1710543" cy="397287"/>
          </a:xfrm>
          <a:prstGeom prst="rect">
            <a:avLst/>
          </a:prstGeom>
        </p:spPr>
      </p:pic>
      <p:pic>
        <p:nvPicPr>
          <p:cNvPr id="14" name="Graphic 13">
            <a:extLst>
              <a:ext uri="{FF2B5EF4-FFF2-40B4-BE49-F238E27FC236}">
                <a16:creationId xmlns:a16="http://schemas.microsoft.com/office/drawing/2014/main" id="{F91D83D7-5AFE-49BE-89C4-3876489B54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65713" y="1870547"/>
            <a:ext cx="9426287" cy="4987453"/>
          </a:xfrm>
          <a:prstGeom prst="rect">
            <a:avLst/>
          </a:prstGeom>
        </p:spPr>
      </p:pic>
      <p:pic>
        <p:nvPicPr>
          <p:cNvPr id="16" name="Picture 15">
            <a:extLst>
              <a:ext uri="{FF2B5EF4-FFF2-40B4-BE49-F238E27FC236}">
                <a16:creationId xmlns:a16="http://schemas.microsoft.com/office/drawing/2014/main" id="{CC17E9BE-32F5-4DD0-926C-805439BF9773}"/>
              </a:ext>
            </a:extLst>
          </p:cNvPr>
          <p:cNvPicPr>
            <a:picLocks noChangeAspect="1"/>
          </p:cNvPicPr>
          <p:nvPr/>
        </p:nvPicPr>
        <p:blipFill>
          <a:blip r:embed="rId6"/>
          <a:stretch>
            <a:fillRect/>
          </a:stretch>
        </p:blipFill>
        <p:spPr>
          <a:xfrm>
            <a:off x="121227" y="2477461"/>
            <a:ext cx="2905125" cy="3171825"/>
          </a:xfrm>
          <a:prstGeom prst="rect">
            <a:avLst/>
          </a:prstGeom>
        </p:spPr>
      </p:pic>
    </p:spTree>
    <p:extLst>
      <p:ext uri="{BB962C8B-B14F-4D97-AF65-F5344CB8AC3E}">
        <p14:creationId xmlns:p14="http://schemas.microsoft.com/office/powerpoint/2010/main" val="38588904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bT52hb9WDlXLdt_Xkw2WZ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PSOS - Classical Template - 16x9">
  <a:themeElements>
    <a:clrScheme name="PERC">
      <a:dk1>
        <a:srgbClr val="005E72"/>
      </a:dk1>
      <a:lt1>
        <a:sysClr val="window" lastClr="FFFFFF"/>
      </a:lt1>
      <a:dk2>
        <a:srgbClr val="F4A62D"/>
      </a:dk2>
      <a:lt2>
        <a:srgbClr val="2C2C36"/>
      </a:lt2>
      <a:accent1>
        <a:srgbClr val="BA5C50"/>
      </a:accent1>
      <a:accent2>
        <a:srgbClr val="7D7D7D"/>
      </a:accent2>
      <a:accent3>
        <a:srgbClr val="F5C069"/>
      </a:accent3>
      <a:accent4>
        <a:srgbClr val="84329B"/>
      </a:accent4>
      <a:accent5>
        <a:srgbClr val="E4C7EC"/>
      </a:accent5>
      <a:accent6>
        <a:srgbClr val="BEDBFF"/>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14688</TotalTime>
  <Words>2345</Words>
  <Application>Microsoft Office PowerPoint</Application>
  <PresentationFormat>Widescreen</PresentationFormat>
  <Paragraphs>148</Paragraphs>
  <Slides>24</Slides>
  <Notes>20</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Office Theme</vt:lpstr>
      <vt:lpstr>1_Office Theme</vt:lpstr>
      <vt:lpstr>IPSOS - Classical Template - 16x9</vt:lpstr>
      <vt:lpstr>Finding the Balance:  Public Health and Social Measures in Zimbabwe</vt:lpstr>
      <vt:lpstr>PERC Overview</vt:lpstr>
      <vt:lpstr>Table of Contents</vt:lpstr>
      <vt:lpstr>PowerPoint Presentation</vt:lpstr>
      <vt:lpstr>Highlights</vt:lpstr>
      <vt:lpstr>Highlights</vt:lpstr>
      <vt:lpstr>Survey Trend Highlights</vt:lpstr>
      <vt:lpstr>PowerPoint Presentation</vt:lpstr>
      <vt:lpstr>Situational Awareness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the Balance:  Public Health and Social Measures in Uganda</dc:title>
  <dc:creator>Breanna van Loenen</dc:creator>
  <cp:lastModifiedBy>Hamsa Subramaniam</cp:lastModifiedBy>
  <cp:revision>122</cp:revision>
  <dcterms:created xsi:type="dcterms:W3CDTF">2021-03-03T19:18:52Z</dcterms:created>
  <dcterms:modified xsi:type="dcterms:W3CDTF">2021-11-19T15:50:57Z</dcterms:modified>
</cp:coreProperties>
</file>