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698" r:id="rId4"/>
    <p:sldId id="870" r:id="rId5"/>
    <p:sldId id="5146" r:id="rId6"/>
    <p:sldId id="5152" r:id="rId7"/>
    <p:sldId id="5161" r:id="rId8"/>
    <p:sldId id="257" r:id="rId9"/>
    <p:sldId id="5153" r:id="rId10"/>
    <p:sldId id="5158" r:id="rId11"/>
    <p:sldId id="5155" r:id="rId12"/>
    <p:sldId id="5130" r:id="rId13"/>
    <p:sldId id="5156" r:id="rId14"/>
    <p:sldId id="5134" r:id="rId15"/>
    <p:sldId id="5141" r:id="rId16"/>
    <p:sldId id="5131" r:id="rId17"/>
    <p:sldId id="5133" r:id="rId18"/>
    <p:sldId id="5160" r:id="rId19"/>
    <p:sldId id="5135" r:id="rId20"/>
    <p:sldId id="5159" r:id="rId21"/>
    <p:sldId id="5157" r:id="rId22"/>
    <p:sldId id="5136" r:id="rId23"/>
    <p:sldId id="5143" r:id="rId24"/>
    <p:sldId id="5137" r:id="rId25"/>
    <p:sldId id="51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7EDF5B-6FA4-EE3A-FE53-8E1581C25FF7}" name="Sasha Litvinov" initials="SL" userId="lRvW9952/kt9SORaJM1+9Bedayly2WNbn5qNBcocxl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10" clrIdx="3">
    <p:extLst>
      <p:ext uri="{19B8F6BF-5375-455C-9EA6-DF929625EA0E}">
        <p15:presenceInfo xmlns:p15="http://schemas.microsoft.com/office/powerpoint/2012/main" userId="S::bloenen@resolvetosavelives.org::d183c2de-e75b-4bd3-bb36-20604287d3a8" providerId="AD"/>
      </p:ext>
    </p:extLst>
  </p:cmAuthor>
  <p:cmAuthor id="5" name="Hamsa Subramaniam" initials="HS" lastIdx="6" clrIdx="4">
    <p:extLst>
      <p:ext uri="{19B8F6BF-5375-455C-9EA6-DF929625EA0E}">
        <p15:presenceInfo xmlns:p15="http://schemas.microsoft.com/office/powerpoint/2012/main" userId="S::hsubramaniam@resolvetosavelives.org::8b516422-2163-412d-8251-e94f974f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27452-E8A9-4440-99C7-0CE0A0533996}" v="236" dt="2021-11-04T02:07:4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193" autoAdjust="0"/>
  </p:normalViewPr>
  <p:slideViewPr>
    <p:cSldViewPr snapToGrid="0">
      <p:cViewPr varScale="1">
        <p:scale>
          <a:sx n="87" d="100"/>
          <a:sy n="87"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apnews.com/article/africa-health-religion-tunisia-coronavirus-pandemic-a91429381bf8c775fc3edbffaf4fd461" TargetMode="External"/><Relationship Id="rId3" Type="http://schemas.openxmlformats.org/officeDocument/2006/relationships/hyperlink" Target="https://www.garda.com/crisis24/news-alerts/506056/tunisia-increased-security-measures-likely-to-continue-nationwide-through-at-least-end-july" TargetMode="External"/><Relationship Id="rId7" Type="http://schemas.openxmlformats.org/officeDocument/2006/relationships/hyperlink" Target="https://www.aljazeera.com/news/2021/7/25/tunisians-protest-as-covid-surges-economy-suffer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arda.com/crisis24/news-alerts/534711/tunisia-authorities-update-covid-19-measures-for-travelers-as-of-oct-14-update-68" TargetMode="External"/><Relationship Id="rId5" Type="http://schemas.openxmlformats.org/officeDocument/2006/relationships/hyperlink" Target="https://www.garda.com/crisis24/news-alerts/510731/tunisia-authorities-require-all-arrivals-to-self-isolate-for-seven-days-as-of-aug-7-to-combat-covid-19-and-its-variants-update-64" TargetMode="External"/><Relationship Id="rId10" Type="http://schemas.openxmlformats.org/officeDocument/2006/relationships/hyperlink" Target="https://www.garda.com/crisis24/news-alerts/528871/tunisia-nationwide-protests-and-clashes-likely-to-continue-through-at-least-late-october" TargetMode="External"/><Relationship Id="rId4" Type="http://schemas.openxmlformats.org/officeDocument/2006/relationships/hyperlink" Target="https://www.reuters.com/business/healthcare-pharmaceuticals/tunisia-says-health-care-system-collapsing-due-covid-19-2021-07-08/#:~:text=TUNIS%2C%20July%208%20(Reuters),health%20ministry%20said%20on%20Thursday." TargetMode="External"/><Relationship Id="rId9" Type="http://schemas.openxmlformats.org/officeDocument/2006/relationships/hyperlink" Target="https://www.brookings.edu/blog/order-from-chaos/2021/07/26/kais-saieds-power-grab-in-tunisi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62248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12377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TAmerica"/>
              </a:rPr>
              <a:t>In the previous six months, Tunisia experienced three waves of COVID-19 cases in April, July and August 2021, likely due to the </a:t>
            </a:r>
            <a:r>
              <a:rPr lang="en-US" b="0" i="0" dirty="0">
                <a:solidFill>
                  <a:srgbClr val="000000"/>
                </a:solidFill>
                <a:effectLst/>
                <a:latin typeface="GTAmerica"/>
                <a:hlinkClick r:id="rId3"/>
              </a:rPr>
              <a:t>Delta variant</a:t>
            </a:r>
            <a:r>
              <a:rPr lang="en-US" b="0" i="0" dirty="0">
                <a:solidFill>
                  <a:srgbClr val="000000"/>
                </a:solidFill>
                <a:effectLst/>
                <a:latin typeface="GTAmerica"/>
              </a:rPr>
              <a:t>. The July wave was the largest, with 7,800 new cases reported per day; the August wave followed with only 2,900 new cases per day. At the height of the July wave, reports showed that the </a:t>
            </a:r>
            <a:r>
              <a:rPr lang="en-US" b="0" i="0" dirty="0">
                <a:solidFill>
                  <a:srgbClr val="000000"/>
                </a:solidFill>
                <a:effectLst/>
                <a:latin typeface="GTAmerica"/>
                <a:hlinkClick r:id="rId4"/>
              </a:rPr>
              <a:t>health system collapsed</a:t>
            </a:r>
            <a:r>
              <a:rPr lang="en-US" b="0" i="0" dirty="0">
                <a:solidFill>
                  <a:srgbClr val="000000"/>
                </a:solidFill>
                <a:effectLst/>
                <a:latin typeface="GTAmerica"/>
              </a:rPr>
              <a:t>, with health facilities and ICU beds beyond capacity. Test positivity reached almost 30% at the peak for each wave, suggesting that many cases and deaths went undetected.</a:t>
            </a:r>
          </a:p>
          <a:p>
            <a:pPr algn="l"/>
            <a:r>
              <a:rPr lang="en-US" b="0" i="0" dirty="0">
                <a:solidFill>
                  <a:srgbClr val="000000"/>
                </a:solidFill>
                <a:effectLst/>
                <a:latin typeface="GTAmerica"/>
              </a:rPr>
              <a:t>As of September 2021, Tunisia has been</a:t>
            </a:r>
            <a:r>
              <a:rPr lang="en-US" b="0" i="0" dirty="0">
                <a:solidFill>
                  <a:srgbClr val="000000"/>
                </a:solidFill>
                <a:effectLst/>
                <a:latin typeface="GTAmerica"/>
                <a:hlinkClick r:id="rId5"/>
              </a:rPr>
              <a:t> implementing PHSMs</a:t>
            </a:r>
            <a:r>
              <a:rPr lang="en-US" b="0" i="0" dirty="0">
                <a:solidFill>
                  <a:srgbClr val="000000"/>
                </a:solidFill>
                <a:effectLst/>
                <a:latin typeface="GTAmerica"/>
              </a:rPr>
              <a:t> by governorate, based on COVID-19 caseload. Governorates experiencing infection rates exceeding 200 cases per 100,000 inhabitants must abide by an inter-governorate travel ban, a nightly curfew and a ban on all large gatherings. During the fielding of this survey, President </a:t>
            </a:r>
            <a:r>
              <a:rPr lang="en-US" b="0" i="0" dirty="0" err="1">
                <a:solidFill>
                  <a:srgbClr val="000000"/>
                </a:solidFill>
                <a:effectLst/>
                <a:latin typeface="GTAmerica"/>
              </a:rPr>
              <a:t>Kais</a:t>
            </a:r>
            <a:r>
              <a:rPr lang="en-US" b="0" i="0" dirty="0">
                <a:solidFill>
                  <a:srgbClr val="000000"/>
                </a:solidFill>
                <a:effectLst/>
                <a:latin typeface="GTAmerica"/>
              </a:rPr>
              <a:t> Saied loosened the majority of nationwide restrictions; as of October 2021, the only restrictions that remained in place were capacity limits on most establishments and a </a:t>
            </a:r>
            <a:r>
              <a:rPr lang="en-US" b="0" i="0" dirty="0">
                <a:solidFill>
                  <a:srgbClr val="000000"/>
                </a:solidFill>
                <a:effectLst/>
                <a:latin typeface="GTAmerica"/>
                <a:hlinkClick r:id="rId6"/>
              </a:rPr>
              <a:t>vaccination requirement</a:t>
            </a:r>
            <a:r>
              <a:rPr lang="en-US" b="0" i="0" dirty="0">
                <a:solidFill>
                  <a:srgbClr val="000000"/>
                </a:solidFill>
                <a:effectLst/>
                <a:latin typeface="GTAmerica"/>
              </a:rPr>
              <a:t> to attend public gatherings.  </a:t>
            </a:r>
          </a:p>
          <a:p>
            <a:pPr algn="l"/>
            <a:r>
              <a:rPr lang="en-US" b="0" i="0" dirty="0">
                <a:solidFill>
                  <a:srgbClr val="000000"/>
                </a:solidFill>
                <a:effectLst/>
                <a:latin typeface="GTAmerica"/>
              </a:rPr>
              <a:t>On 13 Mar 2021 the Tunisian government began a COVID-19 vaccination campaign. As of mid-October, 44% of the population had received the first dose of a vaccine. Tunisia is using seven types of vaccines: AstraZeneca, Sinopharm, Sputnik V, Pfizer/BioNTech, Johnson &amp; Johnson, Sinovac and Moderna.</a:t>
            </a:r>
          </a:p>
          <a:p>
            <a:pPr algn="l"/>
            <a:r>
              <a:rPr lang="en-US" b="0" i="0" dirty="0">
                <a:solidFill>
                  <a:srgbClr val="000000"/>
                </a:solidFill>
                <a:effectLst/>
                <a:latin typeface="GTAmerica"/>
                <a:hlinkClick r:id="rId7"/>
              </a:rPr>
              <a:t>Protests and unrest</a:t>
            </a:r>
            <a:r>
              <a:rPr lang="en-US" b="0" i="0" dirty="0">
                <a:solidFill>
                  <a:srgbClr val="000000"/>
                </a:solidFill>
                <a:effectLst/>
                <a:latin typeface="GTAmerica"/>
              </a:rPr>
              <a:t>, particularly among younger people, have increased significantly since the beginning of the pandemic due to increasing dissatisfaction with the government’s response to COVID-19 and rising unemployment resulting from COVID-19 and accompanying PHSMs. At the height of the July wave, President Saied ordered the </a:t>
            </a:r>
            <a:r>
              <a:rPr lang="en-US" b="0" i="0" dirty="0">
                <a:solidFill>
                  <a:srgbClr val="000000"/>
                </a:solidFill>
                <a:effectLst/>
                <a:latin typeface="GTAmerica"/>
                <a:hlinkClick r:id="rId8"/>
              </a:rPr>
              <a:t>military</a:t>
            </a:r>
            <a:r>
              <a:rPr lang="en-US" b="0" i="0" dirty="0">
                <a:solidFill>
                  <a:srgbClr val="000000"/>
                </a:solidFill>
                <a:effectLst/>
                <a:latin typeface="GTAmerica"/>
              </a:rPr>
              <a:t> to take over the pandemic response after the health minister was fired for opening vaccination centers during a religious holiday. Then on 25 Jul, Saied invoked </a:t>
            </a:r>
            <a:r>
              <a:rPr lang="en-US" b="0" i="0" dirty="0">
                <a:solidFill>
                  <a:srgbClr val="000000"/>
                </a:solidFill>
                <a:effectLst/>
                <a:latin typeface="GTAmerica"/>
                <a:hlinkClick r:id="rId9"/>
              </a:rPr>
              <a:t>emergency powers</a:t>
            </a:r>
            <a:r>
              <a:rPr lang="en-US" b="0" i="0" dirty="0">
                <a:solidFill>
                  <a:srgbClr val="000000"/>
                </a:solidFill>
                <a:effectLst/>
                <a:latin typeface="GTAmerica"/>
              </a:rPr>
              <a:t> and suspended Parliament to address the economic and COVID-19 situation in the country. This was met with mixed reactions, with the opposition increasing their </a:t>
            </a:r>
            <a:r>
              <a:rPr lang="en-US" b="0" i="0" dirty="0">
                <a:solidFill>
                  <a:srgbClr val="000000"/>
                </a:solidFill>
                <a:effectLst/>
                <a:latin typeface="GTAmerica"/>
                <a:hlinkClick r:id="rId10"/>
              </a:rPr>
              <a:t>calls</a:t>
            </a:r>
            <a:r>
              <a:rPr lang="en-US" b="0" i="0" dirty="0">
                <a:solidFill>
                  <a:srgbClr val="000000"/>
                </a:solidFill>
                <a:effectLst/>
                <a:latin typeface="GTAmerica"/>
              </a:rPr>
              <a:t> for Saied’s resignation. In September, the president named a new prime minister tasked with setting up a new government.</a:t>
            </a:r>
          </a:p>
        </p:txBody>
      </p:sp>
      <p:sp>
        <p:nvSpPr>
          <p:cNvPr id="4" name="Slide Number Placeholder 3"/>
          <p:cNvSpPr>
            <a:spLocks noGrp="1"/>
          </p:cNvSpPr>
          <p:nvPr>
            <p:ph type="sldNum" sz="quarter" idx="5"/>
          </p:nvPr>
        </p:nvSpPr>
        <p:spPr/>
        <p:txBody>
          <a:bodyPr/>
          <a:lstStyle/>
          <a:p>
            <a:fld id="{9C034920-F045-44EC-A1EF-B288CB92DCF3}" type="slidenum">
              <a:rPr lang="en-US" smtClean="0"/>
              <a:t>8</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11/12/21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3"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7"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11/12/21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11/12/21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11/12/21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2.sv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Tunisia</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en-US" dirty="0">
                <a:solidFill>
                  <a:schemeClr val="bg1"/>
                </a:solidFill>
                <a:latin typeface="GT America" panose="00000500000000000000"/>
              </a:rPr>
              <a:t>Data updated 3 October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grpSp>
        <p:nvGrpSpPr>
          <p:cNvPr id="21" name="Group 20">
            <a:extLst>
              <a:ext uri="{FF2B5EF4-FFF2-40B4-BE49-F238E27FC236}">
                <a16:creationId xmlns:a16="http://schemas.microsoft.com/office/drawing/2014/main" id="{C6DB72F0-EA3A-5C4F-9B23-2D9AA043178B}"/>
              </a:ext>
            </a:extLst>
          </p:cNvPr>
          <p:cNvGrpSpPr/>
          <p:nvPr/>
        </p:nvGrpSpPr>
        <p:grpSpPr>
          <a:xfrm>
            <a:off x="0" y="6214820"/>
            <a:ext cx="12192000" cy="643177"/>
            <a:chOff x="0" y="6214820"/>
            <a:chExt cx="12192000" cy="643177"/>
          </a:xfrm>
        </p:grpSpPr>
        <p:sp>
          <p:nvSpPr>
            <p:cNvPr id="22" name="Rectangle 21">
              <a:extLst>
                <a:ext uri="{FF2B5EF4-FFF2-40B4-BE49-F238E27FC236}">
                  <a16:creationId xmlns:a16="http://schemas.microsoft.com/office/drawing/2014/main" id="{3D945D26-86AF-5546-A63D-38BAAF7276AF}"/>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3" name="Picture 2">
              <a:extLst>
                <a:ext uri="{FF2B5EF4-FFF2-40B4-BE49-F238E27FC236}">
                  <a16:creationId xmlns:a16="http://schemas.microsoft.com/office/drawing/2014/main" id="{B3A47708-5BC2-9549-8E98-9114A0C3B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3"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5A92D426-9A76-274B-BA3A-B0519F8729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141"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E526C99-2D68-F242-90C1-66264A367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618" y="625030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052A3E0F-DA5B-BA4D-8A1B-AEE4B95713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625030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9459CCC3-4AD4-5647-B026-55B8B99EBD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788" y="6264441"/>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07D94639-9C4E-614F-9DD9-4021F2997D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0457" y="625030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extLst>
                <a:ext uri="{FF2B5EF4-FFF2-40B4-BE49-F238E27FC236}">
                  <a16:creationId xmlns:a16="http://schemas.microsoft.com/office/drawing/2014/main" id="{E02461B3-231C-DF43-B0EC-46E88B2D4C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1950" y="6309299"/>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926FC8FA-FCAA-7546-9DC3-D86CDEA244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9760"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a:extLst>
                <a:ext uri="{FF2B5EF4-FFF2-40B4-BE49-F238E27FC236}">
                  <a16:creationId xmlns:a16="http://schemas.microsoft.com/office/drawing/2014/main" id="{7DDA9AE3-1B35-0B4F-AF07-190B140AD7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6596"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103867"/>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65113" y="2670071"/>
            <a:ext cx="2525536" cy="400110"/>
          </a:xfrm>
          <a:prstGeom prst="rect">
            <a:avLst/>
          </a:prstGeom>
          <a:noFill/>
        </p:spPr>
        <p:txBody>
          <a:bodyPr wrap="square" rtlCol="0">
            <a:spAutoFit/>
          </a:bodyPr>
          <a:lstStyle/>
          <a:p>
            <a:r>
              <a:rPr lang="en-US" sz="2000" b="1" dirty="0">
                <a:solidFill>
                  <a:schemeClr val="bg2"/>
                </a:solidFill>
                <a:latin typeface="GT America" panose="00000500000000000000"/>
              </a:rPr>
              <a:t>Social measures</a:t>
            </a:r>
          </a:p>
        </p:txBody>
      </p:sp>
      <p:sp>
        <p:nvSpPr>
          <p:cNvPr id="23" name="TextBox 22">
            <a:extLst>
              <a:ext uri="{FF2B5EF4-FFF2-40B4-BE49-F238E27FC236}">
                <a16:creationId xmlns:a16="http://schemas.microsoft.com/office/drawing/2014/main" id="{7F836E9A-E358-4E9D-BA96-D3BE7841C65C}"/>
              </a:ext>
            </a:extLst>
          </p:cNvPr>
          <p:cNvSpPr txBox="1"/>
          <p:nvPr/>
        </p:nvSpPr>
        <p:spPr>
          <a:xfrm>
            <a:off x="5665113" y="4786297"/>
            <a:ext cx="3258907" cy="400110"/>
          </a:xfrm>
          <a:prstGeom prst="rect">
            <a:avLst/>
          </a:prstGeom>
          <a:noFill/>
        </p:spPr>
        <p:txBody>
          <a:bodyPr wrap="square" rtlCol="0">
            <a:spAutoFit/>
          </a:bodyPr>
          <a:lstStyle/>
          <a:p>
            <a:r>
              <a:rPr lang="en-US" sz="2000" b="1" dirty="0">
                <a:solidFill>
                  <a:schemeClr val="bg2"/>
                </a:solidFill>
                <a:latin typeface="GT America" panose="00000500000000000000"/>
              </a:rPr>
              <a:t>Economic measures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65113" y="262918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713860"/>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2946"/>
            <a:ext cx="5530787" cy="6858000"/>
            <a:chOff x="6609059" y="1120639"/>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0639"/>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82457" y="1362584"/>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465032"/>
            <a:ext cx="5238822" cy="2585323"/>
          </a:xfrm>
          <a:prstGeom prst="rect">
            <a:avLst/>
          </a:prstGeom>
          <a:noFill/>
        </p:spPr>
        <p:txBody>
          <a:bodyPr wrap="square" rtlCol="0">
            <a:spAutoFit/>
          </a:bodyPr>
          <a:lstStyle/>
          <a:p>
            <a:r>
              <a:rPr lang="en-US" b="1" dirty="0">
                <a:solidFill>
                  <a:schemeClr val="bg1"/>
                </a:solidFill>
                <a:latin typeface="GT America" panose="00000500000000000000"/>
              </a:rPr>
              <a:t>While support for individual PHSMs remains high in Tunisia, only approximately half of respondents supported measures that restrict public gatherings and a quarter supported measures that restrict movement. Support for measures that restrict public gatherings and movement both declined since February 2021, corresponding with the increased protests and resistance against restrictions that have impeded economic growth.</a:t>
            </a: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388002" y="4214496"/>
            <a:ext cx="4889110" cy="1708160"/>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Those who reported higher trust in the president reported higher adherence to all individual measures (63% vs. 47%), gathering restrictions (52% vs. 42%) and movement restrictions (29% vs. 20%).</a:t>
            </a:r>
          </a:p>
        </p:txBody>
      </p:sp>
      <p:pic>
        <p:nvPicPr>
          <p:cNvPr id="5" name="Picture 4">
            <a:extLst>
              <a:ext uri="{FF2B5EF4-FFF2-40B4-BE49-F238E27FC236}">
                <a16:creationId xmlns:a16="http://schemas.microsoft.com/office/drawing/2014/main" id="{3681E4FB-B274-49E0-BDBD-48615F30235A}"/>
              </a:ext>
            </a:extLst>
          </p:cNvPr>
          <p:cNvPicPr>
            <a:picLocks noChangeAspect="1"/>
          </p:cNvPicPr>
          <p:nvPr/>
        </p:nvPicPr>
        <p:blipFill>
          <a:blip r:embed="rId4"/>
          <a:stretch>
            <a:fillRect/>
          </a:stretch>
        </p:blipFill>
        <p:spPr>
          <a:xfrm>
            <a:off x="5759704" y="475407"/>
            <a:ext cx="6114891" cy="2141818"/>
          </a:xfrm>
          <a:prstGeom prst="rect">
            <a:avLst/>
          </a:prstGeom>
        </p:spPr>
      </p:pic>
      <p:pic>
        <p:nvPicPr>
          <p:cNvPr id="10" name="Picture 9">
            <a:extLst>
              <a:ext uri="{FF2B5EF4-FFF2-40B4-BE49-F238E27FC236}">
                <a16:creationId xmlns:a16="http://schemas.microsoft.com/office/drawing/2014/main" id="{2D0D8AE5-7BC4-4E7B-9CDF-0A21D0CD9454}"/>
              </a:ext>
            </a:extLst>
          </p:cNvPr>
          <p:cNvPicPr>
            <a:picLocks noChangeAspect="1"/>
          </p:cNvPicPr>
          <p:nvPr/>
        </p:nvPicPr>
        <p:blipFill>
          <a:blip r:embed="rId5"/>
          <a:stretch>
            <a:fillRect/>
          </a:stretch>
        </p:blipFill>
        <p:spPr>
          <a:xfrm>
            <a:off x="5665113" y="3130429"/>
            <a:ext cx="6403890" cy="1314781"/>
          </a:xfrm>
          <a:prstGeom prst="rect">
            <a:avLst/>
          </a:prstGeom>
        </p:spPr>
      </p:pic>
      <p:pic>
        <p:nvPicPr>
          <p:cNvPr id="12" name="Picture 11">
            <a:extLst>
              <a:ext uri="{FF2B5EF4-FFF2-40B4-BE49-F238E27FC236}">
                <a16:creationId xmlns:a16="http://schemas.microsoft.com/office/drawing/2014/main" id="{20AE2245-051B-4DA8-81EF-68CAB655273F}"/>
              </a:ext>
            </a:extLst>
          </p:cNvPr>
          <p:cNvPicPr>
            <a:picLocks noChangeAspect="1"/>
          </p:cNvPicPr>
          <p:nvPr/>
        </p:nvPicPr>
        <p:blipFill>
          <a:blip r:embed="rId6"/>
          <a:stretch>
            <a:fillRect/>
          </a:stretch>
        </p:blipFill>
        <p:spPr>
          <a:xfrm>
            <a:off x="5816350" y="5182448"/>
            <a:ext cx="6196620" cy="1314781"/>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28" name="TextBox 27">
            <a:extLst>
              <a:ext uri="{FF2B5EF4-FFF2-40B4-BE49-F238E27FC236}">
                <a16:creationId xmlns:a16="http://schemas.microsoft.com/office/drawing/2014/main" id="{4701AB7C-61DB-41CD-853B-8242C5A4680E}"/>
              </a:ext>
            </a:extLst>
          </p:cNvPr>
          <p:cNvSpPr txBox="1"/>
          <p:nvPr/>
        </p:nvSpPr>
        <p:spPr>
          <a:xfrm>
            <a:off x="100158" y="1482668"/>
            <a:ext cx="5449630" cy="2585323"/>
          </a:xfrm>
          <a:prstGeom prst="rect">
            <a:avLst/>
          </a:prstGeom>
          <a:noFill/>
        </p:spPr>
        <p:txBody>
          <a:bodyPr wrap="square" lIns="91440" tIns="45720" rIns="91440" bIns="45720" anchor="t">
            <a:spAutoFit/>
          </a:bodyPr>
          <a:lstStyle/>
          <a:p>
            <a:r>
              <a:rPr lang="en-US" b="1" dirty="0">
                <a:solidFill>
                  <a:schemeClr val="bg1"/>
                </a:solidFill>
                <a:latin typeface="GT America" panose="00000500000000000000"/>
              </a:rPr>
              <a:t>Perceptions of personal COVID-19 risk were below the regional average; only a quarter of respondents felt they were at risk of contracting the disease and one-third believed their health would be seriously affected if infected. Low risk perception could be of concern considering the high infection rates in Tunisia and the deleterious impact the July COVID-19 wave had on the health care system, but could also be explained by high vaccination rates. </a:t>
            </a:r>
          </a:p>
        </p:txBody>
      </p:sp>
      <p:sp>
        <p:nvSpPr>
          <p:cNvPr id="29" name="TextBox 28">
            <a:extLst>
              <a:ext uri="{FF2B5EF4-FFF2-40B4-BE49-F238E27FC236}">
                <a16:creationId xmlns:a16="http://schemas.microsoft.com/office/drawing/2014/main" id="{414E6458-6BB9-4B9E-8771-442473713DC8}"/>
              </a:ext>
            </a:extLst>
          </p:cNvPr>
          <p:cNvSpPr txBox="1"/>
          <p:nvPr/>
        </p:nvSpPr>
        <p:spPr>
          <a:xfrm>
            <a:off x="320839" y="4198018"/>
            <a:ext cx="4889110" cy="1977464"/>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Of those reporting high perception of severity of illness, 35% stated they have gotten, or would likely get vaccinated versus only 22% who stated they were unlikely to get vaccinated. Those with high perceived risk of COVID-19 infection were no more or less likely to get vaccinated. </a:t>
            </a:r>
          </a:p>
        </p:txBody>
      </p:sp>
      <p:pic>
        <p:nvPicPr>
          <p:cNvPr id="4" name="Picture 3">
            <a:extLst>
              <a:ext uri="{FF2B5EF4-FFF2-40B4-BE49-F238E27FC236}">
                <a16:creationId xmlns:a16="http://schemas.microsoft.com/office/drawing/2014/main" id="{2A3419BD-990D-4B0F-86E4-F7856F54F4C5}"/>
              </a:ext>
            </a:extLst>
          </p:cNvPr>
          <p:cNvPicPr>
            <a:picLocks noChangeAspect="1"/>
          </p:cNvPicPr>
          <p:nvPr/>
        </p:nvPicPr>
        <p:blipFill>
          <a:blip r:embed="rId4"/>
          <a:stretch>
            <a:fillRect/>
          </a:stretch>
        </p:blipFill>
        <p:spPr>
          <a:xfrm>
            <a:off x="6873586" y="661225"/>
            <a:ext cx="4369378" cy="4783319"/>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1" y="-15100"/>
            <a:ext cx="5540798"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61209" y="1253991"/>
              <a:ext cx="294457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dirty="0">
                  <a:solidFill>
                    <a:srgbClr val="F4A62D"/>
                  </a:solidFill>
                  <a:latin typeface="HK Grotesk Black" panose="00000A00000000000000" pitchFamily="2" charset="0"/>
                </a:rPr>
                <a:t>How concerned are people about COVID-19?</a:t>
              </a:r>
              <a:endParaRPr kumimoji="0" lang="en-US" sz="3600" b="0"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39588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3"/>
          <a:stretch>
            <a:fillRect/>
          </a:stretch>
        </p:blipFill>
        <p:spPr>
          <a:xfrm>
            <a:off x="-10010" y="6348807"/>
            <a:ext cx="1873969" cy="397288"/>
          </a:xfrm>
          <a:prstGeom prst="rect">
            <a:avLst/>
          </a:prstGeom>
        </p:spPr>
      </p:pic>
      <p:sp>
        <p:nvSpPr>
          <p:cNvPr id="15" name="TextBox 14">
            <a:extLst>
              <a:ext uri="{FF2B5EF4-FFF2-40B4-BE49-F238E27FC236}">
                <a16:creationId xmlns:a16="http://schemas.microsoft.com/office/drawing/2014/main" id="{9278A87E-98A7-4EE1-9A21-61762D2540AB}"/>
              </a:ext>
            </a:extLst>
          </p:cNvPr>
          <p:cNvSpPr txBox="1"/>
          <p:nvPr/>
        </p:nvSpPr>
        <p:spPr>
          <a:xfrm>
            <a:off x="255177" y="4395439"/>
            <a:ext cx="4889110" cy="1708160"/>
          </a:xfrm>
          <a:prstGeom prst="rect">
            <a:avLst/>
          </a:prstGeom>
          <a:noFill/>
        </p:spPr>
        <p:txBody>
          <a:bodyPr wrap="square" lIns="91440" tIns="45720" rIns="91440" bIns="45720" rtlCol="0" anchor="t">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Access to income was more concerning </a:t>
            </a:r>
            <a:r>
              <a:rPr lang="en-US" sz="1750" dirty="0">
                <a:solidFill>
                  <a:schemeClr val="bg1">
                    <a:lumMod val="85000"/>
                  </a:schemeClr>
                </a:solidFill>
                <a:latin typeface="GTAmerica"/>
              </a:rPr>
              <a:t>for </a:t>
            </a:r>
            <a:r>
              <a:rPr lang="en-US" sz="1750" i="0" dirty="0">
                <a:solidFill>
                  <a:schemeClr val="bg1">
                    <a:lumMod val="85000"/>
                  </a:schemeClr>
                </a:solidFill>
                <a:effectLst/>
                <a:latin typeface="GTAmerica"/>
              </a:rPr>
              <a:t>young people; 36% of respondents under the age of 45 reported unemployment as a top concern, compared to 29% of respondents 46 and older.</a:t>
            </a:r>
          </a:p>
        </p:txBody>
      </p:sp>
      <p:sp>
        <p:nvSpPr>
          <p:cNvPr id="16" name="TextBox 15">
            <a:extLst>
              <a:ext uri="{FF2B5EF4-FFF2-40B4-BE49-F238E27FC236}">
                <a16:creationId xmlns:a16="http://schemas.microsoft.com/office/drawing/2014/main" id="{703E9508-F0E6-44BC-AF37-83E4ADC20796}"/>
              </a:ext>
            </a:extLst>
          </p:cNvPr>
          <p:cNvSpPr txBox="1"/>
          <p:nvPr/>
        </p:nvSpPr>
        <p:spPr>
          <a:xfrm>
            <a:off x="115557" y="1533117"/>
            <a:ext cx="5449630" cy="2862322"/>
          </a:xfrm>
          <a:prstGeom prst="rect">
            <a:avLst/>
          </a:prstGeom>
          <a:noFill/>
        </p:spPr>
        <p:txBody>
          <a:bodyPr wrap="square">
            <a:spAutoFit/>
          </a:bodyPr>
          <a:lstStyle/>
          <a:p>
            <a:r>
              <a:rPr lang="en-US" b="1" dirty="0">
                <a:solidFill>
                  <a:schemeClr val="bg1"/>
                </a:solidFill>
                <a:latin typeface="GT America" panose="00000500000000000000"/>
              </a:rPr>
              <a:t>Concern about COVID-19 was low among respondents in Tunisia, particularly when compared to other surveyed Member States in the Northern region. COVID-19 was a top concern for only one in five survey respondents; the regional average was one in three. The alarming rates of income loss experienced across Tunisia are also reflected in the survey results. In line with the decline in support for economically restrictive PHSMs, access to income was the most concerning issue to respondents from Tunisia.</a:t>
            </a:r>
          </a:p>
        </p:txBody>
      </p:sp>
      <p:pic>
        <p:nvPicPr>
          <p:cNvPr id="3" name="Picture 2">
            <a:extLst>
              <a:ext uri="{FF2B5EF4-FFF2-40B4-BE49-F238E27FC236}">
                <a16:creationId xmlns:a16="http://schemas.microsoft.com/office/drawing/2014/main" id="{02B2A2D1-6188-43D2-95B3-6E9E76C518B7}"/>
              </a:ext>
            </a:extLst>
          </p:cNvPr>
          <p:cNvPicPr>
            <a:picLocks noChangeAspect="1"/>
          </p:cNvPicPr>
          <p:nvPr/>
        </p:nvPicPr>
        <p:blipFill>
          <a:blip r:embed="rId4"/>
          <a:stretch>
            <a:fillRect/>
          </a:stretch>
        </p:blipFill>
        <p:spPr>
          <a:xfrm>
            <a:off x="6979227" y="503165"/>
            <a:ext cx="4274127" cy="5821469"/>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515547" cy="6858000"/>
            <a:chOff x="6609059" y="1126986"/>
            <a:chExt cx="302208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294901"/>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591" y="2082157"/>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EA1C22-D848-44CB-81B6-16196BCCE90A}"/>
              </a:ext>
            </a:extLst>
          </p:cNvPr>
          <p:cNvSpPr txBox="1"/>
          <p:nvPr/>
        </p:nvSpPr>
        <p:spPr>
          <a:xfrm>
            <a:off x="240673" y="3770436"/>
            <a:ext cx="5138064" cy="2516073"/>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The military has remained the most trusted institution for the COVID-19 response, increasing by 10 percentage points from February 2021. Historically, the Tunisian military has been considered apolitical with broad public support. At the height of the July 2021 COVID-19 surge, the president requested the military to take over management of the national pandemic response. </a:t>
            </a:r>
          </a:p>
        </p:txBody>
      </p:sp>
      <p:sp>
        <p:nvSpPr>
          <p:cNvPr id="17" name="TextBox 16">
            <a:extLst>
              <a:ext uri="{FF2B5EF4-FFF2-40B4-BE49-F238E27FC236}">
                <a16:creationId xmlns:a16="http://schemas.microsoft.com/office/drawing/2014/main" id="{F3515B67-5C6C-46EA-93C0-5F63F271B2D4}"/>
              </a:ext>
            </a:extLst>
          </p:cNvPr>
          <p:cNvSpPr txBox="1"/>
          <p:nvPr/>
        </p:nvSpPr>
        <p:spPr>
          <a:xfrm>
            <a:off x="195784" y="1122815"/>
            <a:ext cx="5227843" cy="2585323"/>
          </a:xfrm>
          <a:prstGeom prst="rect">
            <a:avLst/>
          </a:prstGeom>
          <a:noFill/>
        </p:spPr>
        <p:txBody>
          <a:bodyPr wrap="square">
            <a:spAutoFit/>
          </a:bodyPr>
          <a:lstStyle/>
          <a:p>
            <a:r>
              <a:rPr lang="en-US" b="1" dirty="0">
                <a:solidFill>
                  <a:schemeClr val="bg1"/>
                </a:solidFill>
                <a:latin typeface="GT America" panose="00000500000000000000"/>
              </a:rPr>
              <a:t>Two-thirds of respondents were satisfied with the government’s response to the COVID-19 pandemic, an increase of 21 percentage points since the February 2021 survey; furthermore, there was a 24 point increase in trust in the president. These substantial boosts occurred after the president invoked emergency powers in July to “follow the people” and take over the COVID-19 response from Parliament. </a:t>
            </a:r>
          </a:p>
        </p:txBody>
      </p:sp>
      <p:pic>
        <p:nvPicPr>
          <p:cNvPr id="4" name="Picture 3">
            <a:extLst>
              <a:ext uri="{FF2B5EF4-FFF2-40B4-BE49-F238E27FC236}">
                <a16:creationId xmlns:a16="http://schemas.microsoft.com/office/drawing/2014/main" id="{E75DB05B-E545-4E8C-A86B-4B0D2DC01D21}"/>
              </a:ext>
            </a:extLst>
          </p:cNvPr>
          <p:cNvPicPr>
            <a:picLocks noChangeAspect="1"/>
          </p:cNvPicPr>
          <p:nvPr/>
        </p:nvPicPr>
        <p:blipFill>
          <a:blip r:embed="rId4"/>
          <a:stretch>
            <a:fillRect/>
          </a:stretch>
        </p:blipFill>
        <p:spPr>
          <a:xfrm>
            <a:off x="6845012" y="681544"/>
            <a:ext cx="4144700" cy="1282338"/>
          </a:xfrm>
          <a:prstGeom prst="rect">
            <a:avLst/>
          </a:prstGeom>
        </p:spPr>
      </p:pic>
      <p:pic>
        <p:nvPicPr>
          <p:cNvPr id="6" name="Picture 5">
            <a:extLst>
              <a:ext uri="{FF2B5EF4-FFF2-40B4-BE49-F238E27FC236}">
                <a16:creationId xmlns:a16="http://schemas.microsoft.com/office/drawing/2014/main" id="{E43872D4-8071-4E92-80CD-60B92A69C3E4}"/>
              </a:ext>
            </a:extLst>
          </p:cNvPr>
          <p:cNvPicPr>
            <a:picLocks noChangeAspect="1"/>
          </p:cNvPicPr>
          <p:nvPr/>
        </p:nvPicPr>
        <p:blipFill>
          <a:blip r:embed="rId5"/>
          <a:stretch>
            <a:fillRect/>
          </a:stretch>
        </p:blipFill>
        <p:spPr>
          <a:xfrm>
            <a:off x="7166264" y="2597642"/>
            <a:ext cx="3671454" cy="2530008"/>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believe accurate information?</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3BDC47BC-E732-450F-9829-E0A328492F26}"/>
              </a:ext>
            </a:extLst>
          </p:cNvPr>
          <p:cNvSpPr txBox="1"/>
          <p:nvPr/>
        </p:nvSpPr>
        <p:spPr>
          <a:xfrm>
            <a:off x="190034" y="1483720"/>
            <a:ext cx="5067766" cy="3693319"/>
          </a:xfrm>
          <a:prstGeom prst="rect">
            <a:avLst/>
          </a:prstGeom>
          <a:noFill/>
        </p:spPr>
        <p:txBody>
          <a:bodyPr wrap="square" lIns="91440" tIns="45720" rIns="91440" bIns="45720" anchor="t">
            <a:spAutoFit/>
          </a:bodyPr>
          <a:lstStyle/>
          <a:p>
            <a:r>
              <a:rPr lang="en-US" b="1" dirty="0">
                <a:solidFill>
                  <a:schemeClr val="bg1"/>
                </a:solidFill>
                <a:latin typeface="GT America" panose="00000500000000000000"/>
              </a:rPr>
              <a:t>Although accurate understanding of COVID-19 transmission dynamics remains widespread in Tunisia, belief in misinformation — such as believing herbal remedies can cure COVID-19 — and narratives that may lead to stigmatization — particularly against health care workers and those who have recovered from COVID-19 — were also high, with minimal change from the February 2021 survey. Trusted sources of information in Tunisia — including health facilities and local television — could be valuable channels to address misinformation, rumors and stigmatizing messages. </a:t>
            </a:r>
          </a:p>
        </p:txBody>
      </p:sp>
      <p:pic>
        <p:nvPicPr>
          <p:cNvPr id="4" name="Picture 3">
            <a:extLst>
              <a:ext uri="{FF2B5EF4-FFF2-40B4-BE49-F238E27FC236}">
                <a16:creationId xmlns:a16="http://schemas.microsoft.com/office/drawing/2014/main" id="{CE4F03FB-60E0-4C08-B59F-C8156F7F7BBE}"/>
              </a:ext>
            </a:extLst>
          </p:cNvPr>
          <p:cNvPicPr>
            <a:picLocks noChangeAspect="1"/>
          </p:cNvPicPr>
          <p:nvPr/>
        </p:nvPicPr>
        <p:blipFill>
          <a:blip r:embed="rId4"/>
          <a:stretch>
            <a:fillRect/>
          </a:stretch>
        </p:blipFill>
        <p:spPr>
          <a:xfrm>
            <a:off x="7028150" y="886945"/>
            <a:ext cx="4138596" cy="1941863"/>
          </a:xfrm>
          <a:prstGeom prst="rect">
            <a:avLst/>
          </a:prstGeom>
        </p:spPr>
      </p:pic>
      <p:pic>
        <p:nvPicPr>
          <p:cNvPr id="6" name="Picture 5">
            <a:extLst>
              <a:ext uri="{FF2B5EF4-FFF2-40B4-BE49-F238E27FC236}">
                <a16:creationId xmlns:a16="http://schemas.microsoft.com/office/drawing/2014/main" id="{99F8BC3E-E1A2-4467-861B-7FF20E1B856E}"/>
              </a:ext>
            </a:extLst>
          </p:cNvPr>
          <p:cNvPicPr>
            <a:picLocks noChangeAspect="1"/>
          </p:cNvPicPr>
          <p:nvPr/>
        </p:nvPicPr>
        <p:blipFill>
          <a:blip r:embed="rId5"/>
          <a:stretch>
            <a:fillRect/>
          </a:stretch>
        </p:blipFill>
        <p:spPr>
          <a:xfrm>
            <a:off x="6942859" y="3192265"/>
            <a:ext cx="4351694" cy="2304526"/>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Vaccine Beliefs and Uptake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855270" y="28430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
        <p:nvSpPr>
          <p:cNvPr id="8" name="TextBox 7">
            <a:extLst>
              <a:ext uri="{FF2B5EF4-FFF2-40B4-BE49-F238E27FC236}">
                <a16:creationId xmlns:a16="http://schemas.microsoft.com/office/drawing/2014/main" id="{4E718F1D-474B-44BB-BC39-DE530D587796}"/>
              </a:ext>
            </a:extLst>
          </p:cNvPr>
          <p:cNvSpPr txBox="1"/>
          <p:nvPr/>
        </p:nvSpPr>
        <p:spPr>
          <a:xfrm>
            <a:off x="197426" y="3201197"/>
            <a:ext cx="12192001" cy="646331"/>
          </a:xfrm>
          <a:prstGeom prst="rect">
            <a:avLst/>
          </a:prstGeom>
          <a:noFill/>
        </p:spPr>
        <p:txBody>
          <a:bodyPr wrap="square">
            <a:spAutoFit/>
          </a:bodyPr>
          <a:lstStyle/>
          <a:p>
            <a:r>
              <a:rPr lang="en-US" sz="1200" b="0" i="1" dirty="0">
                <a:solidFill>
                  <a:srgbClr val="000000"/>
                </a:solidFill>
                <a:effectLst/>
                <a:latin typeface="Arial" panose="020B0604020202020204" pitchFamily="34" charset="0"/>
              </a:rPr>
              <a:t>The aim of these survey questions was to describe the available market for COVID-19 vaccine uptake and target populations for risk communication campaigns. As such, we report on those who likely received or will receive at least one dose of the COVID-19 vaccine, and those who are unlikely to get vaccinated. The survey does not seek to validate administrative COVID-19 vaccine coverage estimates.</a:t>
            </a:r>
            <a:endParaRPr lang="en-US" sz="1200" dirty="0"/>
          </a:p>
        </p:txBody>
      </p:sp>
    </p:spTree>
    <p:extLst>
      <p:ext uri="{BB962C8B-B14F-4D97-AF65-F5344CB8AC3E}">
        <p14:creationId xmlns:p14="http://schemas.microsoft.com/office/powerpoint/2010/main" val="411872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0010" y="6995"/>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want to get the COVID-19 vaccine?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2397FED6-0C5E-4C19-B866-D6353B67F6DA}"/>
              </a:ext>
            </a:extLst>
          </p:cNvPr>
          <p:cNvSpPr txBox="1"/>
          <p:nvPr/>
        </p:nvSpPr>
        <p:spPr>
          <a:xfrm>
            <a:off x="81158" y="1569108"/>
            <a:ext cx="5449630" cy="1754326"/>
          </a:xfrm>
          <a:prstGeom prst="rect">
            <a:avLst/>
          </a:prstGeom>
          <a:noFill/>
        </p:spPr>
        <p:txBody>
          <a:bodyPr wrap="square">
            <a:spAutoFit/>
          </a:bodyPr>
          <a:lstStyle/>
          <a:p>
            <a:r>
              <a:rPr lang="en-US" b="1" dirty="0">
                <a:solidFill>
                  <a:schemeClr val="bg1"/>
                </a:solidFill>
                <a:latin typeface="GT America" panose="00000500000000000000"/>
              </a:rPr>
              <a:t>Nine out of 10 respondents in Tunisia reported that they were either vaccinated or likely to get the COVID-19 vaccine, a substantial increase from February 2021 (35%). The increase in the likelihood to get vaccinated is likely due to the rapid rollout of vaccine campaigns throughout the Member State. </a:t>
            </a:r>
          </a:p>
        </p:txBody>
      </p:sp>
      <p:pic>
        <p:nvPicPr>
          <p:cNvPr id="3" name="Picture 2">
            <a:extLst>
              <a:ext uri="{FF2B5EF4-FFF2-40B4-BE49-F238E27FC236}">
                <a16:creationId xmlns:a16="http://schemas.microsoft.com/office/drawing/2014/main" id="{B2E86C61-9A19-4272-B224-C4B49FFE862A}"/>
              </a:ext>
            </a:extLst>
          </p:cNvPr>
          <p:cNvPicPr>
            <a:picLocks noChangeAspect="1"/>
          </p:cNvPicPr>
          <p:nvPr/>
        </p:nvPicPr>
        <p:blipFill>
          <a:blip r:embed="rId4"/>
          <a:stretch>
            <a:fillRect/>
          </a:stretch>
        </p:blipFill>
        <p:spPr>
          <a:xfrm>
            <a:off x="6940260" y="169919"/>
            <a:ext cx="3876675" cy="3050498"/>
          </a:xfrm>
          <a:prstGeom prst="rect">
            <a:avLst/>
          </a:prstGeom>
        </p:spPr>
      </p:pic>
      <p:pic>
        <p:nvPicPr>
          <p:cNvPr id="7" name="Picture 6">
            <a:extLst>
              <a:ext uri="{FF2B5EF4-FFF2-40B4-BE49-F238E27FC236}">
                <a16:creationId xmlns:a16="http://schemas.microsoft.com/office/drawing/2014/main" id="{3F31BDA1-B86A-4300-8524-882C49B61D1D}"/>
              </a:ext>
            </a:extLst>
          </p:cNvPr>
          <p:cNvPicPr>
            <a:picLocks noChangeAspect="1"/>
          </p:cNvPicPr>
          <p:nvPr/>
        </p:nvPicPr>
        <p:blipFill>
          <a:blip r:embed="rId5"/>
          <a:stretch>
            <a:fillRect/>
          </a:stretch>
        </p:blipFill>
        <p:spPr>
          <a:xfrm>
            <a:off x="7038631" y="3389167"/>
            <a:ext cx="3984051" cy="3090331"/>
          </a:xfrm>
          <a:prstGeom prst="rect">
            <a:avLst/>
          </a:prstGeom>
        </p:spPr>
      </p:pic>
      <p:sp>
        <p:nvSpPr>
          <p:cNvPr id="20" name="TextBox 19">
            <a:extLst>
              <a:ext uri="{FF2B5EF4-FFF2-40B4-BE49-F238E27FC236}">
                <a16:creationId xmlns:a16="http://schemas.microsoft.com/office/drawing/2014/main" id="{896EE4BB-BF5A-48C2-809C-1B6E1FF11F13}"/>
              </a:ext>
            </a:extLst>
          </p:cNvPr>
          <p:cNvSpPr txBox="1"/>
          <p:nvPr/>
        </p:nvSpPr>
        <p:spPr>
          <a:xfrm>
            <a:off x="361418" y="3712736"/>
            <a:ext cx="4889110" cy="2246769"/>
          </a:xfrm>
          <a:prstGeom prst="rect">
            <a:avLst/>
          </a:prstGeom>
          <a:noFill/>
        </p:spPr>
        <p:txBody>
          <a:bodyPr wrap="square" lIns="91440" tIns="45720" rIns="91440" bIns="45720" rtlCol="0" anchor="t">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The dramatic increase in support </a:t>
            </a:r>
            <a:r>
              <a:rPr lang="en-US" sz="1750" dirty="0">
                <a:solidFill>
                  <a:schemeClr val="bg1">
                    <a:lumMod val="85000"/>
                  </a:schemeClr>
                </a:solidFill>
                <a:latin typeface="GTAmerica"/>
              </a:rPr>
              <a:t>for </a:t>
            </a:r>
            <a:r>
              <a:rPr lang="en-US" sz="1750" i="0" dirty="0">
                <a:solidFill>
                  <a:schemeClr val="bg1">
                    <a:lumMod val="85000"/>
                  </a:schemeClr>
                </a:solidFill>
                <a:effectLst/>
                <a:latin typeface="GTAmerica"/>
              </a:rPr>
              <a:t>the government and the president may be playing a role — a larger share of those who were likely to get vaccinated, compared to those unlikely, expressed support for the government’s pandemic response and trusted the president (69% vs. 51% and 87% vs. 73%, respectively).</a:t>
            </a:r>
            <a:r>
              <a:rPr lang="en-US" sz="1750" dirty="0">
                <a:solidFill>
                  <a:schemeClr val="bg1">
                    <a:lumMod val="85000"/>
                  </a:schemeClr>
                </a:solidFill>
                <a:latin typeface="GTAmerica"/>
              </a:rPr>
              <a:t> </a:t>
            </a:r>
            <a:endParaRPr lang="en-US" sz="1750" i="0" dirty="0">
              <a:solidFill>
                <a:schemeClr val="bg1">
                  <a:lumMod val="85000"/>
                </a:schemeClr>
              </a:solidFill>
              <a:effectLst/>
              <a:latin typeface="GTAmerica"/>
            </a:endParaRPr>
          </a:p>
        </p:txBody>
      </p:sp>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54397" y="1206925"/>
              <a:ext cx="2976748" cy="1094446"/>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COVID-19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21960" y="2762234"/>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F0E5000E-51B0-4954-886E-D21DFA21E254}"/>
              </a:ext>
            </a:extLst>
          </p:cNvPr>
          <p:cNvSpPr txBox="1"/>
          <p:nvPr/>
        </p:nvSpPr>
        <p:spPr>
          <a:xfrm>
            <a:off x="83125" y="3780810"/>
            <a:ext cx="5333799" cy="2516073"/>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America"/>
              </a:rPr>
              <a:t>T</a:t>
            </a:r>
            <a:r>
              <a:rPr lang="en-US" sz="1750" i="0" dirty="0">
                <a:solidFill>
                  <a:schemeClr val="bg1">
                    <a:lumMod val="85000"/>
                  </a:schemeClr>
                </a:solidFill>
                <a:effectLst/>
                <a:latin typeface="GTAmerica"/>
              </a:rPr>
              <a:t>he remaining 10% of respondents unlikely to get vaccinated may be a difficult subset to target messaging to. That group reported higher rates of not needing any additional information on the vaccine (37%, vs. 28% of those likely to get vaccinated); they also reported a lack of trust in the vaccine and government, concerns that the vaccine is deadly, and a general fear of injections. </a:t>
            </a:r>
          </a:p>
        </p:txBody>
      </p:sp>
      <p:sp>
        <p:nvSpPr>
          <p:cNvPr id="18" name="TextBox 17">
            <a:extLst>
              <a:ext uri="{FF2B5EF4-FFF2-40B4-BE49-F238E27FC236}">
                <a16:creationId xmlns:a16="http://schemas.microsoft.com/office/drawing/2014/main" id="{8C711346-4A26-4CC5-8F37-13D25F53B9BE}"/>
              </a:ext>
            </a:extLst>
          </p:cNvPr>
          <p:cNvSpPr txBox="1"/>
          <p:nvPr/>
        </p:nvSpPr>
        <p:spPr>
          <a:xfrm>
            <a:off x="152160" y="1664716"/>
            <a:ext cx="5449630" cy="2031325"/>
          </a:xfrm>
          <a:prstGeom prst="rect">
            <a:avLst/>
          </a:prstGeom>
          <a:noFill/>
        </p:spPr>
        <p:txBody>
          <a:bodyPr wrap="square">
            <a:spAutoFit/>
          </a:bodyPr>
          <a:lstStyle/>
          <a:p>
            <a:r>
              <a:rPr lang="en-US" b="1" dirty="0">
                <a:solidFill>
                  <a:schemeClr val="bg1"/>
                </a:solidFill>
                <a:latin typeface="GT America" panose="00000500000000000000"/>
              </a:rPr>
              <a:t>More information on side effects of the COVID-19 vaccine was the most needed among all respondents. The specific information concerns and needs of more vaccine-hesitant groups — particularly younger people — should be addressed through targeted messaging and community engagement strategies, using trusted sources such as health workers and local television.</a:t>
            </a:r>
          </a:p>
        </p:txBody>
      </p:sp>
      <p:pic>
        <p:nvPicPr>
          <p:cNvPr id="4" name="Picture 3">
            <a:extLst>
              <a:ext uri="{FF2B5EF4-FFF2-40B4-BE49-F238E27FC236}">
                <a16:creationId xmlns:a16="http://schemas.microsoft.com/office/drawing/2014/main" id="{6E72D5C3-78BB-4AC5-BAAA-960141363B86}"/>
              </a:ext>
            </a:extLst>
          </p:cNvPr>
          <p:cNvPicPr>
            <a:picLocks noChangeAspect="1"/>
          </p:cNvPicPr>
          <p:nvPr/>
        </p:nvPicPr>
        <p:blipFill>
          <a:blip r:embed="rId4"/>
          <a:stretch>
            <a:fillRect/>
          </a:stretch>
        </p:blipFill>
        <p:spPr>
          <a:xfrm>
            <a:off x="6590211" y="527570"/>
            <a:ext cx="4502952" cy="2215356"/>
          </a:xfrm>
          <a:prstGeom prst="rect">
            <a:avLst/>
          </a:prstGeom>
        </p:spPr>
      </p:pic>
      <p:pic>
        <p:nvPicPr>
          <p:cNvPr id="6" name="Picture 5">
            <a:extLst>
              <a:ext uri="{FF2B5EF4-FFF2-40B4-BE49-F238E27FC236}">
                <a16:creationId xmlns:a16="http://schemas.microsoft.com/office/drawing/2014/main" id="{97D1980F-C2C0-465E-B1D3-AE62244F12B3}"/>
              </a:ext>
            </a:extLst>
          </p:cNvPr>
          <p:cNvPicPr>
            <a:picLocks noChangeAspect="1"/>
          </p:cNvPicPr>
          <p:nvPr/>
        </p:nvPicPr>
        <p:blipFill>
          <a:blip r:embed="rId5"/>
          <a:stretch>
            <a:fillRect/>
          </a:stretch>
        </p:blipFill>
        <p:spPr>
          <a:xfrm>
            <a:off x="6760585" y="3206905"/>
            <a:ext cx="4332578" cy="2358978"/>
          </a:xfrm>
          <a:prstGeom prst="rect">
            <a:avLst/>
          </a:prstGeom>
        </p:spPr>
      </p:pic>
    </p:spTree>
    <p:extLst>
      <p:ext uri="{BB962C8B-B14F-4D97-AF65-F5344CB8AC3E}">
        <p14:creationId xmlns:p14="http://schemas.microsoft.com/office/powerpoint/2010/main" val="364801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240436"/>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7" y="1142523"/>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report describes findings from a telephone survey with </a:t>
            </a:r>
            <a:r>
              <a:rPr lang="en-US" sz="2200" b="1" dirty="0">
                <a:latin typeface="GT America" panose="00000500000000000000"/>
              </a:rPr>
              <a:t>1,197 people </a:t>
            </a:r>
            <a:r>
              <a:rPr lang="en-US" sz="2200" dirty="0">
                <a:latin typeface="GT America" panose="00000500000000000000"/>
              </a:rPr>
              <a:t>conducted in </a:t>
            </a:r>
            <a:r>
              <a:rPr lang="en-US" sz="2200" b="1" dirty="0">
                <a:latin typeface="GT America" panose="00000500000000000000"/>
              </a:rPr>
              <a:t>September 2021</a:t>
            </a:r>
            <a:r>
              <a:rPr lang="en-US" sz="2200" dirty="0">
                <a:latin typeface="GT America" panose="00000500000000000000"/>
              </a:rPr>
              <a:t>, alongside local epidemiological and secondary data. The survey was approved by </a:t>
            </a:r>
            <a:r>
              <a:rPr lang="en-US" sz="2200" b="1" dirty="0">
                <a:latin typeface="GT America" panose="00000500000000000000"/>
              </a:rPr>
              <a:t>Tunisian Ministry of Health, Primary Healthcare Administration </a:t>
            </a:r>
            <a:r>
              <a:rPr lang="en-US" sz="2200" dirty="0">
                <a:latin typeface="GT America" panose="00000500000000000000"/>
              </a:rPr>
              <a:t>and is the fourth report from the PERC since the pandemic began.</a:t>
            </a:r>
          </a:p>
        </p:txBody>
      </p:sp>
      <p:pic>
        <p:nvPicPr>
          <p:cNvPr id="11" name="Picture 10">
            <a:extLst>
              <a:ext uri="{FF2B5EF4-FFF2-40B4-BE49-F238E27FC236}">
                <a16:creationId xmlns:a16="http://schemas.microsoft.com/office/drawing/2014/main" id="{38C1F849-F289-7647-8C5C-256A28F0C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342"/>
            <a:ext cx="12192000" cy="1036658"/>
          </a:xfrm>
          <a:prstGeom prst="rect">
            <a:avLst/>
          </a:prstGeom>
        </p:spPr>
      </p:pic>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0" y="0"/>
            <a:ext cx="5530788" cy="6858000"/>
            <a:chOff x="6609059" y="1126986"/>
            <a:chExt cx="3022087"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62052" y="1275067"/>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3260903-7068-4FBF-8A10-90E9E3153B22}"/>
              </a:ext>
            </a:extLst>
          </p:cNvPr>
          <p:cNvSpPr txBox="1"/>
          <p:nvPr/>
        </p:nvSpPr>
        <p:spPr>
          <a:xfrm>
            <a:off x="5701363" y="419482"/>
            <a:ext cx="4101648"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01363" y="3504717"/>
            <a:ext cx="4613276"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2" name="TextBox 21">
            <a:extLst>
              <a:ext uri="{FF2B5EF4-FFF2-40B4-BE49-F238E27FC236}">
                <a16:creationId xmlns:a16="http://schemas.microsoft.com/office/drawing/2014/main" id="{426175CC-6CC9-46D4-947D-2F164004A142}"/>
              </a:ext>
            </a:extLst>
          </p:cNvPr>
          <p:cNvSpPr txBox="1"/>
          <p:nvPr/>
        </p:nvSpPr>
        <p:spPr>
          <a:xfrm>
            <a:off x="285563" y="4037964"/>
            <a:ext cx="4889110" cy="1977464"/>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In addition to rural and lower-income respondents, respondents over the age of 46 (54% vs. 44%), those in the lowest income group (57% vs. 38%) and those with long-standing illnesses (57% vs. 44%) also reported more difficulty in accessing medicine.</a:t>
            </a:r>
          </a:p>
        </p:txBody>
      </p:sp>
      <p:sp>
        <p:nvSpPr>
          <p:cNvPr id="25" name="TextBox 24">
            <a:extLst>
              <a:ext uri="{FF2B5EF4-FFF2-40B4-BE49-F238E27FC236}">
                <a16:creationId xmlns:a16="http://schemas.microsoft.com/office/drawing/2014/main" id="{E7E30ADB-FF64-48F0-8065-A38EAD75CA71}"/>
              </a:ext>
            </a:extLst>
          </p:cNvPr>
          <p:cNvSpPr txBox="1"/>
          <p:nvPr/>
        </p:nvSpPr>
        <p:spPr>
          <a:xfrm>
            <a:off x="190034" y="1483720"/>
            <a:ext cx="5340753" cy="1754326"/>
          </a:xfrm>
          <a:prstGeom prst="rect">
            <a:avLst/>
          </a:prstGeom>
          <a:noFill/>
        </p:spPr>
        <p:txBody>
          <a:bodyPr wrap="square">
            <a:spAutoFit/>
          </a:bodyPr>
          <a:lstStyle/>
          <a:p>
            <a:r>
              <a:rPr lang="en-US" b="1" dirty="0">
                <a:solidFill>
                  <a:schemeClr val="bg1"/>
                </a:solidFill>
                <a:latin typeface="GT America" panose="00000500000000000000"/>
              </a:rPr>
              <a:t>In Tunisia, over half of respondents who needed health care in the last six months reported skipping or delaying visits, the highest rate of all surveyed Member States and an increase since February 2021 (53% vs. 47%). About half of respondents reported difficulties accessing needed medication.</a:t>
            </a:r>
          </a:p>
        </p:txBody>
      </p:sp>
      <p:pic>
        <p:nvPicPr>
          <p:cNvPr id="3" name="Picture 2">
            <a:extLst>
              <a:ext uri="{FF2B5EF4-FFF2-40B4-BE49-F238E27FC236}">
                <a16:creationId xmlns:a16="http://schemas.microsoft.com/office/drawing/2014/main" id="{F1C58DE5-8DA7-4F95-9574-1256EF5787CF}"/>
              </a:ext>
            </a:extLst>
          </p:cNvPr>
          <p:cNvPicPr>
            <a:picLocks noChangeAspect="1"/>
          </p:cNvPicPr>
          <p:nvPr/>
        </p:nvPicPr>
        <p:blipFill>
          <a:blip r:embed="rId4"/>
          <a:stretch>
            <a:fillRect/>
          </a:stretch>
        </p:blipFill>
        <p:spPr>
          <a:xfrm>
            <a:off x="5764351" y="1014041"/>
            <a:ext cx="6330666" cy="1750310"/>
          </a:xfrm>
          <a:prstGeom prst="rect">
            <a:avLst/>
          </a:prstGeom>
        </p:spPr>
      </p:pic>
      <p:pic>
        <p:nvPicPr>
          <p:cNvPr id="6" name="Picture 5">
            <a:extLst>
              <a:ext uri="{FF2B5EF4-FFF2-40B4-BE49-F238E27FC236}">
                <a16:creationId xmlns:a16="http://schemas.microsoft.com/office/drawing/2014/main" id="{567C2194-6F17-4FD8-957B-EADD22FB906A}"/>
              </a:ext>
            </a:extLst>
          </p:cNvPr>
          <p:cNvPicPr>
            <a:picLocks noChangeAspect="1"/>
          </p:cNvPicPr>
          <p:nvPr/>
        </p:nvPicPr>
        <p:blipFill>
          <a:blip r:embed="rId5"/>
          <a:stretch>
            <a:fillRect/>
          </a:stretch>
        </p:blipFill>
        <p:spPr>
          <a:xfrm>
            <a:off x="5829626" y="4272628"/>
            <a:ext cx="6241982" cy="1624473"/>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1" y="0"/>
            <a:ext cx="554079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04496" y="1296672"/>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1AF4FBE8-AC81-42CD-BEB5-ECA52FA6420F}"/>
              </a:ext>
            </a:extLst>
          </p:cNvPr>
          <p:cNvSpPr txBox="1"/>
          <p:nvPr/>
        </p:nvSpPr>
        <p:spPr>
          <a:xfrm>
            <a:off x="322022" y="3808541"/>
            <a:ext cx="4889110" cy="2246769"/>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Among respondents who skipped care, four in 10 stated it was for noncommunicable diseases, with cardiovascular issues and diabetes most commonly reported. According to WHO, half of total mortality in Tunisia is due to cardiovascular diseases, with diabetes also in the top ten causes of mortality. </a:t>
            </a:r>
          </a:p>
        </p:txBody>
      </p:sp>
      <p:sp>
        <p:nvSpPr>
          <p:cNvPr id="18" name="TextBox 17">
            <a:extLst>
              <a:ext uri="{FF2B5EF4-FFF2-40B4-BE49-F238E27FC236}">
                <a16:creationId xmlns:a16="http://schemas.microsoft.com/office/drawing/2014/main" id="{D8370932-487E-4958-A675-EA1A651D64A5}"/>
              </a:ext>
            </a:extLst>
          </p:cNvPr>
          <p:cNvSpPr txBox="1"/>
          <p:nvPr/>
        </p:nvSpPr>
        <p:spPr>
          <a:xfrm>
            <a:off x="190034" y="1483720"/>
            <a:ext cx="5236720" cy="2031325"/>
          </a:xfrm>
          <a:prstGeom prst="rect">
            <a:avLst/>
          </a:prstGeom>
          <a:noFill/>
        </p:spPr>
        <p:txBody>
          <a:bodyPr wrap="square" lIns="91440" tIns="45720" rIns="91440" bIns="45720" anchor="t">
            <a:spAutoFit/>
          </a:bodyPr>
          <a:lstStyle/>
          <a:p>
            <a:r>
              <a:rPr lang="en-US" b="1" dirty="0">
                <a:solidFill>
                  <a:schemeClr val="bg1"/>
                </a:solidFill>
                <a:latin typeface="GT America" panose="00000500000000000000"/>
              </a:rPr>
              <a:t>In line with findings from February 2021, almost half of those who missed or skipped a health care visit did so due to concerns about catching COVID-19. This could be due to the increased caseload in recent waves, as well as the increased burden on the Tunisian health care system during each successive surge. </a:t>
            </a:r>
          </a:p>
        </p:txBody>
      </p:sp>
      <p:pic>
        <p:nvPicPr>
          <p:cNvPr id="4" name="Picture 3">
            <a:extLst>
              <a:ext uri="{FF2B5EF4-FFF2-40B4-BE49-F238E27FC236}">
                <a16:creationId xmlns:a16="http://schemas.microsoft.com/office/drawing/2014/main" id="{EA9F9D98-55CE-443F-9B84-C3181F78F82B}"/>
              </a:ext>
            </a:extLst>
          </p:cNvPr>
          <p:cNvPicPr>
            <a:picLocks noChangeAspect="1"/>
          </p:cNvPicPr>
          <p:nvPr/>
        </p:nvPicPr>
        <p:blipFill>
          <a:blip r:embed="rId4"/>
          <a:stretch>
            <a:fillRect/>
          </a:stretch>
        </p:blipFill>
        <p:spPr>
          <a:xfrm>
            <a:off x="6817459" y="459084"/>
            <a:ext cx="4166136" cy="2668579"/>
          </a:xfrm>
          <a:prstGeom prst="rect">
            <a:avLst/>
          </a:prstGeom>
        </p:spPr>
      </p:pic>
      <p:pic>
        <p:nvPicPr>
          <p:cNvPr id="6" name="Picture 5">
            <a:extLst>
              <a:ext uri="{FF2B5EF4-FFF2-40B4-BE49-F238E27FC236}">
                <a16:creationId xmlns:a16="http://schemas.microsoft.com/office/drawing/2014/main" id="{E49D9C64-93FD-431F-B124-B032CE09C7BB}"/>
              </a:ext>
            </a:extLst>
          </p:cNvPr>
          <p:cNvPicPr>
            <a:picLocks noChangeAspect="1"/>
          </p:cNvPicPr>
          <p:nvPr/>
        </p:nvPicPr>
        <p:blipFill>
          <a:blip r:embed="rId5"/>
          <a:stretch>
            <a:fillRect/>
          </a:stretch>
        </p:blipFill>
        <p:spPr>
          <a:xfrm>
            <a:off x="6860045" y="3426735"/>
            <a:ext cx="4123550" cy="2556819"/>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14304" y="-13558"/>
            <a:ext cx="5678925" cy="6858000"/>
            <a:chOff x="6615524" y="1113428"/>
            <a:chExt cx="3082377"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15524" y="1113428"/>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296973"/>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19" name="TextBox 18">
            <a:extLst>
              <a:ext uri="{FF2B5EF4-FFF2-40B4-BE49-F238E27FC236}">
                <a16:creationId xmlns:a16="http://schemas.microsoft.com/office/drawing/2014/main" id="{3B88FC95-77F6-44E2-90E0-A0BCD8F42A6E}"/>
              </a:ext>
            </a:extLst>
          </p:cNvPr>
          <p:cNvSpPr txBox="1"/>
          <p:nvPr/>
        </p:nvSpPr>
        <p:spPr>
          <a:xfrm>
            <a:off x="227455" y="3302899"/>
            <a:ext cx="5228479" cy="3054682"/>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While initial reports showed that unemployment primarily affected young people under 24 years old and women, the September 2021 survey showed that income loss has become more widespread across all ages.</a:t>
            </a:r>
          </a:p>
          <a:p>
            <a:pPr marL="285750" indent="-285750">
              <a:buFont typeface="Arial" panose="020B0604020202020204" pitchFamily="34" charset="0"/>
              <a:buChar char="•"/>
            </a:pPr>
            <a:r>
              <a:rPr lang="en-US" sz="1750" i="0" dirty="0">
                <a:solidFill>
                  <a:schemeClr val="bg1">
                    <a:lumMod val="85000"/>
                  </a:schemeClr>
                </a:solidFill>
                <a:effectLst/>
                <a:latin typeface="GTAmerica"/>
              </a:rPr>
              <a:t>Income loss was also reported by more rural households (80% vs. 72% of urban) and less-educated households (78% of those who completed secondary degrees or under, vs. 63% with university or post-graduate degrees). </a:t>
            </a:r>
          </a:p>
        </p:txBody>
      </p:sp>
      <p:sp>
        <p:nvSpPr>
          <p:cNvPr id="20" name="TextBox 19">
            <a:extLst>
              <a:ext uri="{FF2B5EF4-FFF2-40B4-BE49-F238E27FC236}">
                <a16:creationId xmlns:a16="http://schemas.microsoft.com/office/drawing/2014/main" id="{C2100FB2-3A30-4390-BE33-BA010D964AF0}"/>
              </a:ext>
            </a:extLst>
          </p:cNvPr>
          <p:cNvSpPr txBox="1"/>
          <p:nvPr/>
        </p:nvSpPr>
        <p:spPr>
          <a:xfrm>
            <a:off x="132522" y="1496618"/>
            <a:ext cx="5449630" cy="1477328"/>
          </a:xfrm>
          <a:prstGeom prst="rect">
            <a:avLst/>
          </a:prstGeom>
          <a:noFill/>
        </p:spPr>
        <p:txBody>
          <a:bodyPr wrap="square" lIns="91440" tIns="45720" rIns="91440" bIns="45720" anchor="t">
            <a:spAutoFit/>
          </a:bodyPr>
          <a:lstStyle/>
          <a:p>
            <a:r>
              <a:rPr lang="en-US" b="1" dirty="0">
                <a:solidFill>
                  <a:schemeClr val="bg1"/>
                </a:solidFill>
                <a:latin typeface="GT America" panose="00000500000000000000"/>
              </a:rPr>
              <a:t>Three-quarters of respondents reported experiencing income loss since the start of the pandemic; unemployment has also risen from 15% to 18% by June 2021. Many blame restrictive COVID-19 mitigation measures for this substantial rise in unemployment.</a:t>
            </a:r>
          </a:p>
        </p:txBody>
      </p:sp>
      <p:pic>
        <p:nvPicPr>
          <p:cNvPr id="3" name="Picture 2">
            <a:extLst>
              <a:ext uri="{FF2B5EF4-FFF2-40B4-BE49-F238E27FC236}">
                <a16:creationId xmlns:a16="http://schemas.microsoft.com/office/drawing/2014/main" id="{508F62B8-5802-4BD9-AAA7-717F66D06671}"/>
              </a:ext>
            </a:extLst>
          </p:cNvPr>
          <p:cNvPicPr>
            <a:picLocks noChangeAspect="1"/>
          </p:cNvPicPr>
          <p:nvPr/>
        </p:nvPicPr>
        <p:blipFill>
          <a:blip r:embed="rId4"/>
          <a:stretch>
            <a:fillRect/>
          </a:stretch>
        </p:blipFill>
        <p:spPr>
          <a:xfrm>
            <a:off x="6638270" y="731665"/>
            <a:ext cx="3997470" cy="2202463"/>
          </a:xfrm>
          <a:prstGeom prst="rect">
            <a:avLst/>
          </a:prstGeom>
        </p:spPr>
      </p:pic>
      <p:pic>
        <p:nvPicPr>
          <p:cNvPr id="6" name="Picture 5">
            <a:extLst>
              <a:ext uri="{FF2B5EF4-FFF2-40B4-BE49-F238E27FC236}">
                <a16:creationId xmlns:a16="http://schemas.microsoft.com/office/drawing/2014/main" id="{2BAAC61A-15A1-49AD-B6D5-E5FEC23DBEDB}"/>
              </a:ext>
            </a:extLst>
          </p:cNvPr>
          <p:cNvPicPr>
            <a:picLocks noChangeAspect="1"/>
          </p:cNvPicPr>
          <p:nvPr/>
        </p:nvPicPr>
        <p:blipFill>
          <a:blip r:embed="rId5"/>
          <a:stretch>
            <a:fillRect/>
          </a:stretch>
        </p:blipFill>
        <p:spPr>
          <a:xfrm>
            <a:off x="7260647" y="3287925"/>
            <a:ext cx="3338079" cy="1922273"/>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23</a:t>
            </a:fld>
            <a:r>
              <a:rPr lang="en-GB"/>
              <a:t> ‒ </a:t>
            </a:r>
            <a:endParaRPr lang="en-GB" dirty="0"/>
          </a:p>
        </p:txBody>
      </p:sp>
      <p:grpSp>
        <p:nvGrpSpPr>
          <p:cNvPr id="7" name="Group 6">
            <a:extLst>
              <a:ext uri="{FF2B5EF4-FFF2-40B4-BE49-F238E27FC236}">
                <a16:creationId xmlns:a16="http://schemas.microsoft.com/office/drawing/2014/main" id="{A1F23612-115E-4861-9EA6-FA682AE2B42C}"/>
              </a:ext>
            </a:extLst>
          </p:cNvPr>
          <p:cNvGrpSpPr/>
          <p:nvPr/>
        </p:nvGrpSpPr>
        <p:grpSpPr>
          <a:xfrm>
            <a:off x="9577" y="0"/>
            <a:ext cx="5618337" cy="6858000"/>
            <a:chOff x="6609059" y="1126986"/>
            <a:chExt cx="3082119"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261151"/>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10010" y="6348807"/>
            <a:ext cx="1873969" cy="397288"/>
          </a:xfrm>
          <a:prstGeom prst="rect">
            <a:avLst/>
          </a:prstGeom>
        </p:spPr>
      </p:pic>
      <p:sp>
        <p:nvSpPr>
          <p:cNvPr id="21" name="TextBox 20">
            <a:extLst>
              <a:ext uri="{FF2B5EF4-FFF2-40B4-BE49-F238E27FC236}">
                <a16:creationId xmlns:a16="http://schemas.microsoft.com/office/drawing/2014/main" id="{36154EFA-598A-4CE1-8F9A-1D636E88B23A}"/>
              </a:ext>
            </a:extLst>
          </p:cNvPr>
          <p:cNvSpPr txBox="1"/>
          <p:nvPr/>
        </p:nvSpPr>
        <p:spPr>
          <a:xfrm>
            <a:off x="285563" y="4037964"/>
            <a:ext cx="4889110" cy="1169551"/>
          </a:xfrm>
          <a:prstGeom prst="rect">
            <a:avLst/>
          </a:prstGeom>
          <a:noFill/>
        </p:spPr>
        <p:txBody>
          <a:bodyPr wrap="square" lIns="91440" tIns="45720" rIns="91440" bIns="45720" rtlCol="0" anchor="t">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Lower-income respondents reported missing </a:t>
            </a:r>
            <a:r>
              <a:rPr lang="en-US" sz="1750" i="0">
                <a:solidFill>
                  <a:schemeClr val="bg1">
                    <a:lumMod val="85000"/>
                  </a:schemeClr>
                </a:solidFill>
                <a:effectLst/>
                <a:latin typeface="GTAmerica"/>
              </a:rPr>
              <a:t>meals and income loss </a:t>
            </a:r>
            <a:r>
              <a:rPr lang="en-US" sz="1750">
                <a:solidFill>
                  <a:schemeClr val="bg1">
                    <a:lumMod val="85000"/>
                  </a:schemeClr>
                </a:solidFill>
                <a:latin typeface="GTAmerica"/>
              </a:rPr>
              <a:t>at higher rates than</a:t>
            </a:r>
            <a:r>
              <a:rPr lang="en-US" sz="1750" i="0">
                <a:solidFill>
                  <a:schemeClr val="bg1">
                    <a:lumMod val="85000"/>
                  </a:schemeClr>
                </a:solidFill>
                <a:effectLst/>
                <a:latin typeface="GTAmerica"/>
              </a:rPr>
              <a:t> did higher-income </a:t>
            </a:r>
            <a:r>
              <a:rPr lang="en-US" sz="1750" i="0" dirty="0">
                <a:solidFill>
                  <a:schemeClr val="bg1">
                    <a:lumMod val="85000"/>
                  </a:schemeClr>
                </a:solidFill>
                <a:effectLst/>
                <a:latin typeface="GTAmerica"/>
              </a:rPr>
              <a:t>respondents.</a:t>
            </a:r>
            <a:r>
              <a:rPr lang="en-US" sz="1750" dirty="0">
                <a:solidFill>
                  <a:schemeClr val="bg1">
                    <a:lumMod val="85000"/>
                  </a:schemeClr>
                </a:solidFill>
                <a:latin typeface="GTAmerica"/>
              </a:rPr>
              <a:t> </a:t>
            </a:r>
            <a:endParaRPr lang="en-US" sz="1750" i="0" dirty="0">
              <a:solidFill>
                <a:schemeClr val="bg1">
                  <a:lumMod val="85000"/>
                </a:schemeClr>
              </a:solidFill>
              <a:effectLst/>
              <a:latin typeface="GTAmerica"/>
            </a:endParaRPr>
          </a:p>
        </p:txBody>
      </p:sp>
      <p:sp>
        <p:nvSpPr>
          <p:cNvPr id="22" name="TextBox 21">
            <a:extLst>
              <a:ext uri="{FF2B5EF4-FFF2-40B4-BE49-F238E27FC236}">
                <a16:creationId xmlns:a16="http://schemas.microsoft.com/office/drawing/2014/main" id="{D9BC4412-E4F7-4D25-8944-45FB232C4F60}"/>
              </a:ext>
            </a:extLst>
          </p:cNvPr>
          <p:cNvSpPr txBox="1"/>
          <p:nvPr/>
        </p:nvSpPr>
        <p:spPr>
          <a:xfrm>
            <a:off x="218403" y="1959601"/>
            <a:ext cx="5206561" cy="1477328"/>
          </a:xfrm>
          <a:prstGeom prst="rect">
            <a:avLst/>
          </a:prstGeom>
          <a:noFill/>
        </p:spPr>
        <p:txBody>
          <a:bodyPr wrap="square" lIns="91440" tIns="45720" rIns="91440" bIns="45720" anchor="t">
            <a:spAutoFit/>
          </a:bodyPr>
          <a:lstStyle/>
          <a:p>
            <a:r>
              <a:rPr lang="en-US" b="1" dirty="0">
                <a:solidFill>
                  <a:schemeClr val="bg1"/>
                </a:solidFill>
                <a:latin typeface="GT America" panose="00000500000000000000"/>
              </a:rPr>
              <a:t>More than four in 10 respondents reported having to reduce the number of meals they consumed in the previous week. Lost income was among the most commonly cited barriers to food access, along with high food prices.</a:t>
            </a:r>
          </a:p>
        </p:txBody>
      </p:sp>
      <p:pic>
        <p:nvPicPr>
          <p:cNvPr id="5" name="Picture 4">
            <a:extLst>
              <a:ext uri="{FF2B5EF4-FFF2-40B4-BE49-F238E27FC236}">
                <a16:creationId xmlns:a16="http://schemas.microsoft.com/office/drawing/2014/main" id="{39E86B15-C439-4506-A840-1B5CB0053B80}"/>
              </a:ext>
            </a:extLst>
          </p:cNvPr>
          <p:cNvPicPr>
            <a:picLocks noChangeAspect="1"/>
          </p:cNvPicPr>
          <p:nvPr/>
        </p:nvPicPr>
        <p:blipFill>
          <a:blip r:embed="rId3"/>
          <a:stretch>
            <a:fillRect/>
          </a:stretch>
        </p:blipFill>
        <p:spPr>
          <a:xfrm>
            <a:off x="6767037" y="104734"/>
            <a:ext cx="3748563" cy="2067791"/>
          </a:xfrm>
          <a:prstGeom prst="rect">
            <a:avLst/>
          </a:prstGeom>
        </p:spPr>
      </p:pic>
      <p:pic>
        <p:nvPicPr>
          <p:cNvPr id="8" name="Picture 7">
            <a:extLst>
              <a:ext uri="{FF2B5EF4-FFF2-40B4-BE49-F238E27FC236}">
                <a16:creationId xmlns:a16="http://schemas.microsoft.com/office/drawing/2014/main" id="{634AA633-5E3C-4819-AD12-B63D758D1387}"/>
              </a:ext>
            </a:extLst>
          </p:cNvPr>
          <p:cNvPicPr>
            <a:picLocks noChangeAspect="1"/>
          </p:cNvPicPr>
          <p:nvPr/>
        </p:nvPicPr>
        <p:blipFill>
          <a:blip r:embed="rId4"/>
          <a:stretch>
            <a:fillRect/>
          </a:stretch>
        </p:blipFill>
        <p:spPr>
          <a:xfrm>
            <a:off x="7106083" y="2130051"/>
            <a:ext cx="3326390" cy="2059758"/>
          </a:xfrm>
          <a:prstGeom prst="rect">
            <a:avLst/>
          </a:prstGeom>
        </p:spPr>
      </p:pic>
      <p:pic>
        <p:nvPicPr>
          <p:cNvPr id="14" name="Picture 13">
            <a:extLst>
              <a:ext uri="{FF2B5EF4-FFF2-40B4-BE49-F238E27FC236}">
                <a16:creationId xmlns:a16="http://schemas.microsoft.com/office/drawing/2014/main" id="{2A53B8A6-1D95-490F-983B-11FDD146F038}"/>
              </a:ext>
            </a:extLst>
          </p:cNvPr>
          <p:cNvPicPr>
            <a:picLocks noChangeAspect="1"/>
          </p:cNvPicPr>
          <p:nvPr/>
        </p:nvPicPr>
        <p:blipFill>
          <a:blip r:embed="rId5"/>
          <a:stretch>
            <a:fillRect/>
          </a:stretch>
        </p:blipFill>
        <p:spPr>
          <a:xfrm>
            <a:off x="7155417" y="4197841"/>
            <a:ext cx="3277055" cy="2457791"/>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dirty="0">
                <a:solidFill>
                  <a:srgbClr val="000000"/>
                </a:solidFill>
                <a:latin typeface="HK Grotesk Medium" panose="00000600000000000000" pitchFamily="2" charset="0"/>
              </a:rPr>
              <a:t>Vaccine Beliefs and Uptake</a:t>
            </a:r>
            <a:endParaRPr lang="en-US" sz="2400" b="1" i="0" dirty="0">
              <a:solidFill>
                <a:srgbClr val="000000"/>
              </a:solidFill>
              <a:effectLst/>
              <a:latin typeface="HK Grotesk Medium" panose="00000600000000000000" pitchFamily="2" charset="0"/>
            </a:endParaRP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en-US" sz="4000" dirty="0">
                <a:latin typeface="GT America"/>
              </a:rPr>
              <a:t>Highlights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0" y="1238864"/>
            <a:ext cx="12192000" cy="5411317"/>
          </a:xfrm>
        </p:spPr>
        <p:txBody>
          <a:bodyPr>
            <a:noAutofit/>
          </a:bodyPr>
          <a:lstStyle/>
          <a:p>
            <a:r>
              <a:rPr lang="en-US" sz="2200" dirty="0"/>
              <a:t>Tunisia's largest wave of COVID-19 cases spiked in July '21, causing the health care system to collapse. Civil unrest has worsened since the beginning of the pandemic, particularly related to rising unemployment rates due to restrictive measures, leading to the president claiming executive powers in July. ​</a:t>
            </a:r>
          </a:p>
          <a:p>
            <a:r>
              <a:rPr lang="en-US" sz="2200" dirty="0"/>
              <a:t>Support for measures restricting public gatherings and movement — both associated with loss of income — declined since Feb '21, corresponding with increased protests and resistance against restrictions  impacting economic growth. ​</a:t>
            </a:r>
          </a:p>
          <a:p>
            <a:r>
              <a:rPr lang="en-US" sz="2200" dirty="0"/>
              <a:t>Personal risk perceptions and concerns about COVID-19 were lower compared to the Northern Africa regional average. While unemployment ranked as a top concern, support for the government, and the president in particular, increased substantially since Feb '21. ​</a:t>
            </a:r>
          </a:p>
          <a:p>
            <a:r>
              <a:rPr lang="en-US" sz="2200" dirty="0"/>
              <a:t>Nine in 10 were either vaccinated or likely to get vaccinated — a substantial increase from 35% of respondents in Feb '21.</a:t>
            </a:r>
          </a:p>
          <a:p>
            <a:r>
              <a:rPr lang="en-US" sz="2200" dirty="0"/>
              <a:t>~50% of those who needed health care in the last six months reported skipping or delaying visits. 3/4 experienced income loss since the start of the pandemic, and ~50% reported having to miss a meal in the previous week. </a:t>
            </a:r>
          </a:p>
        </p:txBody>
      </p:sp>
    </p:spTree>
    <p:extLst>
      <p:ext uri="{BB962C8B-B14F-4D97-AF65-F5344CB8AC3E}">
        <p14:creationId xmlns:p14="http://schemas.microsoft.com/office/powerpoint/2010/main" val="143653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4" name="Graphic 3">
            <a:extLst>
              <a:ext uri="{FF2B5EF4-FFF2-40B4-BE49-F238E27FC236}">
                <a16:creationId xmlns:a16="http://schemas.microsoft.com/office/drawing/2014/main" id="{F70D6637-3E2E-4806-A9AB-697D0D79C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82266"/>
            <a:ext cx="12227998" cy="4043650"/>
          </a:xfrm>
          <a:prstGeom prst="rect">
            <a:avLst/>
          </a:prstGeom>
        </p:spPr>
      </p:pic>
      <p:grpSp>
        <p:nvGrpSpPr>
          <p:cNvPr id="82" name="Google Shape;82;p15"/>
          <p:cNvGrpSpPr/>
          <p:nvPr/>
        </p:nvGrpSpPr>
        <p:grpSpPr>
          <a:xfrm>
            <a:off x="6743073" y="2711775"/>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2</a:t>
              </a:r>
              <a:endParaRPr sz="1067" dirty="0"/>
            </a:p>
          </p:txBody>
        </p:sp>
      </p:grpSp>
      <p:grpSp>
        <p:nvGrpSpPr>
          <p:cNvPr id="89" name="Google Shape;89;p15"/>
          <p:cNvGrpSpPr/>
          <p:nvPr/>
        </p:nvGrpSpPr>
        <p:grpSpPr>
          <a:xfrm>
            <a:off x="8836322" y="2711779"/>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3</a:t>
              </a:r>
              <a:endParaRPr sz="1067"/>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243936" y="513630"/>
            <a:ext cx="4472017" cy="1325563"/>
          </a:xfrm>
        </p:spPr>
        <p:txBody>
          <a:bodyPr>
            <a:normAutofit/>
          </a:bodyPr>
          <a:lstStyle/>
          <a:p>
            <a:r>
              <a:rPr lang="en-US" sz="4000" dirty="0"/>
              <a:t>Survey Trend Highlights</a:t>
            </a:r>
          </a:p>
        </p:txBody>
      </p:sp>
      <p:grpSp>
        <p:nvGrpSpPr>
          <p:cNvPr id="19" name="Google Shape;89;p15">
            <a:extLst>
              <a:ext uri="{FF2B5EF4-FFF2-40B4-BE49-F238E27FC236}">
                <a16:creationId xmlns:a16="http://schemas.microsoft.com/office/drawing/2014/main" id="{1E4552DF-118E-4B70-84AD-6F0F48210098}"/>
              </a:ext>
            </a:extLst>
          </p:cNvPr>
          <p:cNvGrpSpPr/>
          <p:nvPr/>
        </p:nvGrpSpPr>
        <p:grpSpPr>
          <a:xfrm>
            <a:off x="11222205" y="2711775"/>
            <a:ext cx="969795" cy="3072805"/>
            <a:chOff x="-1644277" y="1668047"/>
            <a:chExt cx="4251000" cy="3497653"/>
          </a:xfrm>
        </p:grpSpPr>
        <p:sp>
          <p:nvSpPr>
            <p:cNvPr id="20" name="Google Shape;90;p15">
              <a:extLst>
                <a:ext uri="{FF2B5EF4-FFF2-40B4-BE49-F238E27FC236}">
                  <a16:creationId xmlns:a16="http://schemas.microsoft.com/office/drawing/2014/main" id="{A453891B-061D-416D-92BE-8B867343E34E}"/>
                </a:ext>
              </a:extLst>
            </p:cNvPr>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21" name="Google Shape;91;p15">
              <a:extLst>
                <a:ext uri="{FF2B5EF4-FFF2-40B4-BE49-F238E27FC236}">
                  <a16:creationId xmlns:a16="http://schemas.microsoft.com/office/drawing/2014/main" id="{BB11A602-9FED-4F05-8919-E7E413A494AE}"/>
                </a:ext>
              </a:extLst>
            </p:cNvPr>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4</a:t>
              </a:r>
              <a:endParaRPr sz="1067" dirty="0"/>
            </a:p>
          </p:txBody>
        </p:sp>
      </p:grpSp>
      <p:sp>
        <p:nvSpPr>
          <p:cNvPr id="18" name="TextBox 17">
            <a:extLst>
              <a:ext uri="{FF2B5EF4-FFF2-40B4-BE49-F238E27FC236}">
                <a16:creationId xmlns:a16="http://schemas.microsoft.com/office/drawing/2014/main" id="{484460CD-88E6-4458-A8DF-4E3CAB5A7BEC}"/>
              </a:ext>
            </a:extLst>
          </p:cNvPr>
          <p:cNvSpPr txBox="1"/>
          <p:nvPr/>
        </p:nvSpPr>
        <p:spPr>
          <a:xfrm>
            <a:off x="272120" y="1825279"/>
            <a:ext cx="11647760" cy="646331"/>
          </a:xfrm>
          <a:prstGeom prst="rect">
            <a:avLst/>
          </a:prstGeom>
          <a:noFill/>
        </p:spPr>
        <p:txBody>
          <a:bodyPr wrap="square">
            <a:spAutoFit/>
          </a:bodyPr>
          <a:lstStyle/>
          <a:p>
            <a:r>
              <a:rPr lang="en-US" b="1" i="0" dirty="0">
                <a:solidFill>
                  <a:srgbClr val="000000"/>
                </a:solidFill>
                <a:effectLst/>
                <a:latin typeface="GTAmerica"/>
              </a:rPr>
              <a:t>Restrictive measures put in place to curb the succession of large waves of COVID-19 cases in Tunisia have compounded income loss, leading to a steady drop in support for PHSMs and wavering satisfaction with the government.</a:t>
            </a:r>
            <a:endParaRPr lang="en-US" dirty="0"/>
          </a:p>
        </p:txBody>
      </p:sp>
      <p:sp>
        <p:nvSpPr>
          <p:cNvPr id="14" name="TextBox 13">
            <a:extLst>
              <a:ext uri="{FF2B5EF4-FFF2-40B4-BE49-F238E27FC236}">
                <a16:creationId xmlns:a16="http://schemas.microsoft.com/office/drawing/2014/main" id="{930EAE2E-4310-304C-86D7-2344FE58BA59}"/>
              </a:ext>
            </a:extLst>
          </p:cNvPr>
          <p:cNvSpPr txBox="1"/>
          <p:nvPr/>
        </p:nvSpPr>
        <p:spPr>
          <a:xfrm>
            <a:off x="4861401" y="6204084"/>
            <a:ext cx="6888608" cy="461665"/>
          </a:xfrm>
          <a:prstGeom prst="rect">
            <a:avLst/>
          </a:prstGeom>
          <a:noFill/>
        </p:spPr>
        <p:txBody>
          <a:bodyPr wrap="square" rtlCol="0">
            <a:spAutoFit/>
          </a:bodyPr>
          <a:lstStyle/>
          <a:p>
            <a:r>
              <a:rPr lang="en-US" sz="1200" dirty="0"/>
              <a:t>Note: Survey 1 conducted in May 2020 is not comparable to the other three surveys because it was fielded only among urban populations,  results are therefore not shown here.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121227" y="382879"/>
            <a:ext cx="10515600" cy="1325563"/>
          </a:xfrm>
        </p:spPr>
        <p:txBody>
          <a:bodyPr>
            <a:normAutofit/>
          </a:bodyPr>
          <a:lstStyle/>
          <a:p>
            <a:r>
              <a:rPr lang="en-US" sz="4000" dirty="0">
                <a:latin typeface="GT America"/>
              </a:rPr>
              <a:t>Situational Awareness</a:t>
            </a:r>
          </a:p>
        </p:txBody>
      </p:sp>
      <p:sp>
        <p:nvSpPr>
          <p:cNvPr id="8" name="TextBox 7">
            <a:extLst>
              <a:ext uri="{FF2B5EF4-FFF2-40B4-BE49-F238E27FC236}">
                <a16:creationId xmlns:a16="http://schemas.microsoft.com/office/drawing/2014/main" id="{16485E12-9543-4A65-BBA8-3A7CFCB54D37}"/>
              </a:ext>
            </a:extLst>
          </p:cNvPr>
          <p:cNvSpPr txBox="1"/>
          <p:nvPr/>
        </p:nvSpPr>
        <p:spPr>
          <a:xfrm>
            <a:off x="121227" y="1296997"/>
            <a:ext cx="11949545" cy="745076"/>
          </a:xfrm>
          <a:prstGeom prst="rect">
            <a:avLst/>
          </a:prstGeom>
          <a:noFill/>
        </p:spPr>
        <p:txBody>
          <a:bodyPr wrap="square">
            <a:spAutoFit/>
          </a:bodyPr>
          <a:lstStyle/>
          <a:p>
            <a:pPr>
              <a:lnSpc>
                <a:spcPts val="2600"/>
              </a:lnSpc>
            </a:pPr>
            <a:r>
              <a:rPr lang="en-US" sz="1800" b="1" dirty="0">
                <a:latin typeface="HK Grotesk Black"/>
                <a:ea typeface="+mn-lt"/>
                <a:cs typeface="+mn-lt"/>
              </a:rPr>
              <a:t>After Tunisia experienced its worst wave of COVID-19 cases, the president invoked emergency powers to take over the COVID-19 response; the majority of PHSMs were lifted in September as cases began to decrease.</a:t>
            </a:r>
            <a:endParaRPr lang="en-US" dirty="0">
              <a:latin typeface="HK Grotesk Black"/>
              <a:ea typeface="+mn-lt"/>
              <a:cs typeface="+mn-lt"/>
            </a:endParaRP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4" name="Picture 3">
            <a:extLst>
              <a:ext uri="{FF2B5EF4-FFF2-40B4-BE49-F238E27FC236}">
                <a16:creationId xmlns:a16="http://schemas.microsoft.com/office/drawing/2014/main" id="{0DE3B2BD-5881-4897-9FB1-838B6E0D205C}"/>
              </a:ext>
            </a:extLst>
          </p:cNvPr>
          <p:cNvPicPr>
            <a:picLocks noChangeAspect="1"/>
          </p:cNvPicPr>
          <p:nvPr/>
        </p:nvPicPr>
        <p:blipFill>
          <a:blip r:embed="rId4"/>
          <a:stretch>
            <a:fillRect/>
          </a:stretch>
        </p:blipFill>
        <p:spPr>
          <a:xfrm>
            <a:off x="121227" y="2556287"/>
            <a:ext cx="2763982" cy="3004716"/>
          </a:xfrm>
          <a:prstGeom prst="rect">
            <a:avLst/>
          </a:prstGeom>
        </p:spPr>
      </p:pic>
      <p:pic>
        <p:nvPicPr>
          <p:cNvPr id="7" name="Graphic 6">
            <a:extLst>
              <a:ext uri="{FF2B5EF4-FFF2-40B4-BE49-F238E27FC236}">
                <a16:creationId xmlns:a16="http://schemas.microsoft.com/office/drawing/2014/main" id="{262E5352-03BF-4F44-A2DD-645FE43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5588" y="1808018"/>
            <a:ext cx="9544466" cy="5049982"/>
          </a:xfrm>
          <a:prstGeom prst="rect">
            <a:avLst/>
          </a:prstGeom>
        </p:spPr>
      </p:pic>
    </p:spTree>
    <p:extLst>
      <p:ext uri="{BB962C8B-B14F-4D97-AF65-F5344CB8AC3E}">
        <p14:creationId xmlns:p14="http://schemas.microsoft.com/office/powerpoint/2010/main" val="385889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14650</TotalTime>
  <Words>2406</Words>
  <Application>Microsoft Macintosh PowerPoint</Application>
  <PresentationFormat>Widescreen</PresentationFormat>
  <Paragraphs>133</Paragraphs>
  <Slides>23</Slides>
  <Notes>20</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8" baseType="lpstr">
      <vt:lpstr>Arial</vt:lpstr>
      <vt:lpstr>Arial Black</vt:lpstr>
      <vt:lpstr>Calibri</vt:lpstr>
      <vt:lpstr>Calibri Light</vt:lpstr>
      <vt:lpstr>GT America</vt:lpstr>
      <vt:lpstr>GTAmerica</vt:lpstr>
      <vt:lpstr>HelveticaNeueLT Std Lt Cn</vt:lpstr>
      <vt:lpstr>HK Grotesk Black</vt:lpstr>
      <vt:lpstr>HK Grotesk Medium</vt:lpstr>
      <vt:lpstr>Open Sans</vt:lpstr>
      <vt:lpstr>Wingdings</vt:lpstr>
      <vt:lpstr>Office Theme</vt:lpstr>
      <vt:lpstr>1_Office Theme</vt:lpstr>
      <vt:lpstr>IPSOS - Classical Template - 16x9</vt:lpstr>
      <vt:lpstr>Diapositive think-cell</vt:lpstr>
      <vt:lpstr>Finding the Balance:  Public Health and Social Measures in Tunisia</vt:lpstr>
      <vt:lpstr>PERC Overview</vt:lpstr>
      <vt:lpstr>Table of Contents</vt:lpstr>
      <vt:lpstr>PowerPoint Presentation</vt:lpstr>
      <vt:lpstr>Highlights</vt:lpstr>
      <vt:lpstr>Survey Trend Highlights</vt:lpstr>
      <vt:lpstr>PowerPoint Presentation</vt:lpstr>
      <vt:lpstr>Situational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Hamsa Subramaniam</cp:lastModifiedBy>
  <cp:revision>147</cp:revision>
  <dcterms:created xsi:type="dcterms:W3CDTF">2021-03-03T19:18:52Z</dcterms:created>
  <dcterms:modified xsi:type="dcterms:W3CDTF">2021-11-12T18:33:38Z</dcterms:modified>
</cp:coreProperties>
</file>