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8" r:id="rId4"/>
  </p:sldMasterIdLst>
  <p:notesMasterIdLst>
    <p:notesMasterId r:id="rId28"/>
  </p:notesMasterIdLst>
  <p:sldIdLst>
    <p:sldId id="698" r:id="rId5"/>
    <p:sldId id="870" r:id="rId6"/>
    <p:sldId id="5146" r:id="rId7"/>
    <p:sldId id="5152" r:id="rId8"/>
    <p:sldId id="5129" r:id="rId9"/>
    <p:sldId id="257" r:id="rId10"/>
    <p:sldId id="5153" r:id="rId11"/>
    <p:sldId id="5158" r:id="rId12"/>
    <p:sldId id="5155" r:id="rId13"/>
    <p:sldId id="5130" r:id="rId14"/>
    <p:sldId id="5156" r:id="rId15"/>
    <p:sldId id="5134" r:id="rId16"/>
    <p:sldId id="5141" r:id="rId17"/>
    <p:sldId id="5131" r:id="rId18"/>
    <p:sldId id="5133" r:id="rId19"/>
    <p:sldId id="5160" r:id="rId20"/>
    <p:sldId id="5135" r:id="rId21"/>
    <p:sldId id="5159" r:id="rId22"/>
    <p:sldId id="5157" r:id="rId23"/>
    <p:sldId id="5136" r:id="rId24"/>
    <p:sldId id="5143" r:id="rId25"/>
    <p:sldId id="5161" r:id="rId26"/>
    <p:sldId id="51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10" clrIdx="3">
    <p:extLst>
      <p:ext uri="{19B8F6BF-5375-455C-9EA6-DF929625EA0E}">
        <p15:presenceInfo xmlns:p15="http://schemas.microsoft.com/office/powerpoint/2012/main" userId="S::bloenen@resolvetosavelives.org::d183c2de-e75b-4bd3-bb36-20604287d3a8" providerId="AD"/>
      </p:ext>
    </p:extLst>
  </p:cmAuthor>
  <p:cmAuthor id="5" name="Hamsa Subramaniam" initials="HS" lastIdx="6" clrIdx="4">
    <p:extLst>
      <p:ext uri="{19B8F6BF-5375-455C-9EA6-DF929625EA0E}">
        <p15:presenceInfo xmlns:p15="http://schemas.microsoft.com/office/powerpoint/2012/main" userId="S::hsubramaniam@resolvetosavelives.org::8b516422-2163-412d-8251-e94f974fb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AAC54-6D64-4D95-8F9D-04920C20A896}" v="27" dt="2021-11-19T22:12:23.350"/>
    <p1510:client id="{33FE8C6E-63DF-4FC5-8981-35C706E85697}" v="2" dt="2021-10-28T17:21:51.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1193" autoAdjust="0"/>
  </p:normalViewPr>
  <p:slideViewPr>
    <p:cSldViewPr snapToGrid="0">
      <p:cViewPr varScale="1">
        <p:scale>
          <a:sx n="87" d="100"/>
          <a:sy n="87" d="100"/>
        </p:scale>
        <p:origin x="1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ha Litvinov" clId="Web-{323AAC54-6D64-4D95-8F9D-04920C20A896}"/>
    <pc:docChg chg="addSld delSld modSld addMainMaster">
      <pc:chgData name="Sasha Litvinov" userId="" providerId="" clId="Web-{323AAC54-6D64-4D95-8F9D-04920C20A896}" dt="2021-11-19T22:12:23.350" v="17" actId="1076"/>
      <pc:docMkLst>
        <pc:docMk/>
      </pc:docMkLst>
      <pc:sldChg chg="modSp">
        <pc:chgData name="Sasha Litvinov" userId="" providerId="" clId="Web-{323AAC54-6D64-4D95-8F9D-04920C20A896}" dt="2021-11-19T22:12:23.350" v="17" actId="1076"/>
        <pc:sldMkLst>
          <pc:docMk/>
          <pc:sldMk cId="0" sldId="257"/>
        </pc:sldMkLst>
        <pc:picChg chg="mod ord">
          <ac:chgData name="Sasha Litvinov" userId="" providerId="" clId="Web-{323AAC54-6D64-4D95-8F9D-04920C20A896}" dt="2021-11-19T22:12:23.350" v="17" actId="1076"/>
          <ac:picMkLst>
            <pc:docMk/>
            <pc:sldMk cId="0" sldId="257"/>
            <ac:picMk id="2" creationId="{56BBA930-6299-40D3-9BF9-814C5E1A20E0}"/>
          </ac:picMkLst>
        </pc:picChg>
      </pc:sldChg>
      <pc:sldChg chg="del">
        <pc:chgData name="Sasha Litvinov" userId="" providerId="" clId="Web-{323AAC54-6D64-4D95-8F9D-04920C20A896}" dt="2021-11-19T19:30:15.818" v="0"/>
        <pc:sldMkLst>
          <pc:docMk/>
          <pc:sldMk cId="2966072299" sldId="5137"/>
        </pc:sldMkLst>
      </pc:sldChg>
      <pc:sldChg chg="addSp delSp modSp">
        <pc:chgData name="Sasha Litvinov" userId="" providerId="" clId="Web-{323AAC54-6D64-4D95-8F9D-04920C20A896}" dt="2021-11-19T19:32:29.760" v="4"/>
        <pc:sldMkLst>
          <pc:docMk/>
          <pc:sldMk cId="867604164" sldId="5144"/>
        </pc:sldMkLst>
        <pc:picChg chg="add del mod">
          <ac:chgData name="Sasha Litvinov" userId="" providerId="" clId="Web-{323AAC54-6D64-4D95-8F9D-04920C20A896}" dt="2021-11-19T19:32:03.618" v="2"/>
          <ac:picMkLst>
            <pc:docMk/>
            <pc:sldMk cId="867604164" sldId="5144"/>
            <ac:picMk id="3" creationId="{38F80126-7D3D-475F-B437-57E36B575F5E}"/>
          </ac:picMkLst>
        </pc:picChg>
        <pc:picChg chg="add del mod">
          <ac:chgData name="Sasha Litvinov" userId="" providerId="" clId="Web-{323AAC54-6D64-4D95-8F9D-04920C20A896}" dt="2021-11-19T19:32:29.760" v="4"/>
          <ac:picMkLst>
            <pc:docMk/>
            <pc:sldMk cId="867604164" sldId="5144"/>
            <ac:picMk id="4" creationId="{EFABE686-5506-4CDE-B274-37A354620CA7}"/>
          </ac:picMkLst>
        </pc:picChg>
      </pc:sldChg>
      <pc:sldChg chg="addSp delSp modSp add">
        <pc:chgData name="Sasha Litvinov" userId="" providerId="" clId="Web-{323AAC54-6D64-4D95-8F9D-04920C20A896}" dt="2021-11-19T19:35:02.389" v="13" actId="14100"/>
        <pc:sldMkLst>
          <pc:docMk/>
          <pc:sldMk cId="2655141434" sldId="5161"/>
        </pc:sldMkLst>
        <pc:spChg chg="mod">
          <ac:chgData name="Sasha Litvinov" userId="" providerId="" clId="Web-{323AAC54-6D64-4D95-8F9D-04920C20A896}" dt="2021-11-19T19:34:19.653" v="8" actId="1076"/>
          <ac:spMkLst>
            <pc:docMk/>
            <pc:sldMk cId="2655141434" sldId="5161"/>
            <ac:spMk id="19" creationId="{3B88FC95-77F6-44E2-90E0-A0BCD8F42A6E}"/>
          </ac:spMkLst>
        </pc:spChg>
        <pc:grpChg chg="mod">
          <ac:chgData name="Sasha Litvinov" userId="" providerId="" clId="Web-{323AAC54-6D64-4D95-8F9D-04920C20A896}" dt="2021-11-19T19:34:15.403" v="7" actId="14100"/>
          <ac:grpSpMkLst>
            <pc:docMk/>
            <pc:sldMk cId="2655141434" sldId="5161"/>
            <ac:grpSpMk id="14" creationId="{59B9E84F-0F68-4AAB-BB1E-FCE54010D729}"/>
          </ac:grpSpMkLst>
        </pc:grpChg>
        <pc:picChg chg="add mod">
          <ac:chgData name="Sasha Litvinov" userId="" providerId="" clId="Web-{323AAC54-6D64-4D95-8F9D-04920C20A896}" dt="2021-11-19T19:35:02.389" v="13" actId="14100"/>
          <ac:picMkLst>
            <pc:docMk/>
            <pc:sldMk cId="2655141434" sldId="5161"/>
            <ac:picMk id="2" creationId="{751E9DDD-28D2-42FD-85E2-68C6FB034A6F}"/>
          </ac:picMkLst>
        </pc:picChg>
        <pc:picChg chg="del">
          <ac:chgData name="Sasha Litvinov" userId="" providerId="" clId="Web-{323AAC54-6D64-4D95-8F9D-04920C20A896}" dt="2021-11-19T19:34:11.825" v="6"/>
          <ac:picMkLst>
            <pc:docMk/>
            <pc:sldMk cId="2655141434" sldId="5161"/>
            <ac:picMk id="6" creationId="{690DB7D1-F385-4FF9-BF2B-E0F07F74AF14}"/>
          </ac:picMkLst>
        </pc:picChg>
      </pc:sldChg>
      <pc:sldMasterChg chg="add addSldLayout">
        <pc:chgData name="Sasha Litvinov" userId="" providerId="" clId="Web-{323AAC54-6D64-4D95-8F9D-04920C20A896}" dt="2021-11-19T19:34:04.044" v="5"/>
        <pc:sldMasterMkLst>
          <pc:docMk/>
          <pc:sldMasterMk cId="905267364" sldId="2147483688"/>
        </pc:sldMasterMkLst>
        <pc:sldLayoutChg chg="add">
          <pc:chgData name="Sasha Litvinov" userId="" providerId="" clId="Web-{323AAC54-6D64-4D95-8F9D-04920C20A896}" dt="2021-11-19T19:34:04.044" v="5"/>
          <pc:sldLayoutMkLst>
            <pc:docMk/>
            <pc:sldMasterMk cId="905267364" sldId="2147483688"/>
            <pc:sldLayoutMk cId="3120386346" sldId="2147483689"/>
          </pc:sldLayoutMkLst>
        </pc:sldLayoutChg>
        <pc:sldLayoutChg chg="add">
          <pc:chgData name="Sasha Litvinov" userId="" providerId="" clId="Web-{323AAC54-6D64-4D95-8F9D-04920C20A896}" dt="2021-11-19T19:34:04.044" v="5"/>
          <pc:sldLayoutMkLst>
            <pc:docMk/>
            <pc:sldMasterMk cId="905267364" sldId="2147483688"/>
            <pc:sldLayoutMk cId="3633185293" sldId="2147483690"/>
          </pc:sldLayoutMkLst>
        </pc:sldLayoutChg>
        <pc:sldLayoutChg chg="add">
          <pc:chgData name="Sasha Litvinov" userId="" providerId="" clId="Web-{323AAC54-6D64-4D95-8F9D-04920C20A896}" dt="2021-11-19T19:34:04.044" v="5"/>
          <pc:sldLayoutMkLst>
            <pc:docMk/>
            <pc:sldMasterMk cId="905267364" sldId="2147483688"/>
            <pc:sldLayoutMk cId="4034255406" sldId="2147483691"/>
          </pc:sldLayoutMkLst>
        </pc:sldLayoutChg>
        <pc:sldLayoutChg chg="add">
          <pc:chgData name="Sasha Litvinov" userId="" providerId="" clId="Web-{323AAC54-6D64-4D95-8F9D-04920C20A896}" dt="2021-11-19T19:34:04.044" v="5"/>
          <pc:sldLayoutMkLst>
            <pc:docMk/>
            <pc:sldMasterMk cId="905267364" sldId="2147483688"/>
            <pc:sldLayoutMk cId="3556011461" sldId="2147483692"/>
          </pc:sldLayoutMkLst>
        </pc:sldLayoutChg>
        <pc:sldLayoutChg chg="add">
          <pc:chgData name="Sasha Litvinov" userId="" providerId="" clId="Web-{323AAC54-6D64-4D95-8F9D-04920C20A896}" dt="2021-11-19T19:34:04.044" v="5"/>
          <pc:sldLayoutMkLst>
            <pc:docMk/>
            <pc:sldMasterMk cId="905267364" sldId="2147483688"/>
            <pc:sldLayoutMk cId="2850760730" sldId="2147483693"/>
          </pc:sldLayoutMkLst>
        </pc:sldLayoutChg>
        <pc:sldLayoutChg chg="add">
          <pc:chgData name="Sasha Litvinov" userId="" providerId="" clId="Web-{323AAC54-6D64-4D95-8F9D-04920C20A896}" dt="2021-11-19T19:34:04.044" v="5"/>
          <pc:sldLayoutMkLst>
            <pc:docMk/>
            <pc:sldMasterMk cId="905267364" sldId="2147483688"/>
            <pc:sldLayoutMk cId="1587562311" sldId="2147483694"/>
          </pc:sldLayoutMkLst>
        </pc:sldLayoutChg>
        <pc:sldLayoutChg chg="add">
          <pc:chgData name="Sasha Litvinov" userId="" providerId="" clId="Web-{323AAC54-6D64-4D95-8F9D-04920C20A896}" dt="2021-11-19T19:34:04.044" v="5"/>
          <pc:sldLayoutMkLst>
            <pc:docMk/>
            <pc:sldMasterMk cId="905267364" sldId="2147483688"/>
            <pc:sldLayoutMk cId="2038634437" sldId="2147483695"/>
          </pc:sldLayoutMkLst>
        </pc:sldLayoutChg>
        <pc:sldLayoutChg chg="add">
          <pc:chgData name="Sasha Litvinov" userId="" providerId="" clId="Web-{323AAC54-6D64-4D95-8F9D-04920C20A896}" dt="2021-11-19T19:34:04.044" v="5"/>
          <pc:sldLayoutMkLst>
            <pc:docMk/>
            <pc:sldMasterMk cId="905267364" sldId="2147483688"/>
            <pc:sldLayoutMk cId="1995963329" sldId="2147483696"/>
          </pc:sldLayoutMkLst>
        </pc:sldLayoutChg>
        <pc:sldLayoutChg chg="add">
          <pc:chgData name="Sasha Litvinov" userId="" providerId="" clId="Web-{323AAC54-6D64-4D95-8F9D-04920C20A896}" dt="2021-11-19T19:34:04.044" v="5"/>
          <pc:sldLayoutMkLst>
            <pc:docMk/>
            <pc:sldMasterMk cId="905267364" sldId="2147483688"/>
            <pc:sldLayoutMk cId="1541966143" sldId="2147483697"/>
          </pc:sldLayoutMkLst>
        </pc:sldLayoutChg>
        <pc:sldLayoutChg chg="add">
          <pc:chgData name="Sasha Litvinov" userId="" providerId="" clId="Web-{323AAC54-6D64-4D95-8F9D-04920C20A896}" dt="2021-11-19T19:34:04.044" v="5"/>
          <pc:sldLayoutMkLst>
            <pc:docMk/>
            <pc:sldMasterMk cId="905267364" sldId="2147483688"/>
            <pc:sldLayoutMk cId="2806967878" sldId="2147483698"/>
          </pc:sldLayoutMkLst>
        </pc:sldLayoutChg>
        <pc:sldLayoutChg chg="add">
          <pc:chgData name="Sasha Litvinov" userId="" providerId="" clId="Web-{323AAC54-6D64-4D95-8F9D-04920C20A896}" dt="2021-11-19T19:34:04.044" v="5"/>
          <pc:sldLayoutMkLst>
            <pc:docMk/>
            <pc:sldMasterMk cId="905267364" sldId="2147483688"/>
            <pc:sldLayoutMk cId="1201849090" sldId="2147483699"/>
          </pc:sldLayoutMkLst>
        </pc:sldLayoutChg>
        <pc:sldLayoutChg chg="add">
          <pc:chgData name="Sasha Litvinov" userId="" providerId="" clId="Web-{323AAC54-6D64-4D95-8F9D-04920C20A896}" dt="2021-11-19T19:34:04.044" v="5"/>
          <pc:sldLayoutMkLst>
            <pc:docMk/>
            <pc:sldMasterMk cId="905267364" sldId="2147483688"/>
            <pc:sldLayoutMk cId="2769948211" sldId="2147483700"/>
          </pc:sldLayoutMkLst>
        </pc:sldLayoutChg>
        <pc:sldLayoutChg chg="add">
          <pc:chgData name="Sasha Litvinov" userId="" providerId="" clId="Web-{323AAC54-6D64-4D95-8F9D-04920C20A896}" dt="2021-11-19T19:34:04.044" v="5"/>
          <pc:sldLayoutMkLst>
            <pc:docMk/>
            <pc:sldMasterMk cId="905267364" sldId="2147483688"/>
            <pc:sldLayoutMk cId="144030677" sldId="2147483701"/>
          </pc:sldLayoutMkLst>
        </pc:sldLayoutChg>
        <pc:sldLayoutChg chg="add">
          <pc:chgData name="Sasha Litvinov" userId="" providerId="" clId="Web-{323AAC54-6D64-4D95-8F9D-04920C20A896}" dt="2021-11-19T19:34:04.044" v="5"/>
          <pc:sldLayoutMkLst>
            <pc:docMk/>
            <pc:sldMasterMk cId="905267364" sldId="2147483688"/>
            <pc:sldLayoutMk cId="3309089007" sldId="2147483702"/>
          </pc:sldLayoutMkLst>
        </pc:sldLayoutChg>
      </pc:sldMasterChg>
    </pc:docChg>
  </pc:docChgLst>
  <pc:docChgLst>
    <pc:chgData name="Sasha Litvinov" userId="lRvW9952/kt9SORaJM1+9Bedayly2WNbn5qNBcocxlk=" providerId="None" clId="Web-{323AAC54-6D64-4D95-8F9D-04920C20A896}"/>
    <pc:docChg chg="modSld">
      <pc:chgData name="Sasha Litvinov" userId="lRvW9952/kt9SORaJM1+9Bedayly2WNbn5qNBcocxlk=" providerId="None" clId="Web-{323AAC54-6D64-4D95-8F9D-04920C20A896}" dt="2021-11-19T22:12:05.755" v="4" actId="1076"/>
      <pc:docMkLst>
        <pc:docMk/>
      </pc:docMkLst>
      <pc:sldChg chg="addSp delSp modSp">
        <pc:chgData name="Sasha Litvinov" userId="lRvW9952/kt9SORaJM1+9Bedayly2WNbn5qNBcocxlk=" providerId="None" clId="Web-{323AAC54-6D64-4D95-8F9D-04920C20A896}" dt="2021-11-19T22:12:05.755" v="4" actId="1076"/>
        <pc:sldMkLst>
          <pc:docMk/>
          <pc:sldMk cId="0" sldId="257"/>
        </pc:sldMkLst>
        <pc:spChg chg="del mod">
          <ac:chgData name="Sasha Litvinov" userId="lRvW9952/kt9SORaJM1+9Bedayly2WNbn5qNBcocxlk=" providerId="None" clId="Web-{323AAC54-6D64-4D95-8F9D-04920C20A896}" dt="2021-11-19T16:18:33.165" v="1"/>
          <ac:spMkLst>
            <pc:docMk/>
            <pc:sldMk cId="0" sldId="257"/>
            <ac:spMk id="11" creationId="{309F71BF-4B70-2F4D-BED0-E1943C0D273F}"/>
          </ac:spMkLst>
        </pc:spChg>
        <pc:picChg chg="add mod">
          <ac:chgData name="Sasha Litvinov" userId="lRvW9952/kt9SORaJM1+9Bedayly2WNbn5qNBcocxlk=" providerId="None" clId="Web-{323AAC54-6D64-4D95-8F9D-04920C20A896}" dt="2021-11-19T22:12:05.755" v="4" actId="1076"/>
          <ac:picMkLst>
            <pc:docMk/>
            <pc:sldMk cId="0" sldId="257"/>
            <ac:picMk id="2" creationId="{56BBA930-6299-40D3-9BF9-814C5E1A20E0}"/>
          </ac:picMkLst>
        </pc:picChg>
        <pc:picChg chg="del">
          <ac:chgData name="Sasha Litvinov" userId="lRvW9952/kt9SORaJM1+9Bedayly2WNbn5qNBcocxlk=" providerId="None" clId="Web-{323AAC54-6D64-4D95-8F9D-04920C20A896}" dt="2021-11-19T22:11:45.222" v="2"/>
          <ac:picMkLst>
            <pc:docMk/>
            <pc:sldMk cId="0" sldId="257"/>
            <ac:picMk id="6" creationId="{B3E6B829-8315-4432-B4B6-70DD3DF5A2FB}"/>
          </ac:picMkLst>
        </pc:picChg>
      </pc:sldChg>
    </pc:docChg>
  </pc:docChgLst>
  <pc:docChgLst>
    <pc:chgData clId="Web-{33FE8C6E-63DF-4FC5-8981-35C706E85697}"/>
    <pc:docChg chg="modSld">
      <pc:chgData name="" userId="" providerId="" clId="Web-{33FE8C6E-63DF-4FC5-8981-35C706E85697}" dt="2021-10-28T17:21:47.927" v="0" actId="20577"/>
      <pc:docMkLst>
        <pc:docMk/>
      </pc:docMkLst>
      <pc:sldChg chg="modSp">
        <pc:chgData name="" userId="" providerId="" clId="Web-{33FE8C6E-63DF-4FC5-8981-35C706E85697}" dt="2021-10-28T17:21:47.927" v="0" actId="20577"/>
        <pc:sldMkLst>
          <pc:docMk/>
          <pc:sldMk cId="2423721043" sldId="698"/>
        </pc:sldMkLst>
        <pc:spChg chg="mod">
          <ac:chgData name="" userId="" providerId="" clId="Web-{33FE8C6E-63DF-4FC5-8981-35C706E85697}" dt="2021-10-28T17:21:47.927" v="0" actId="20577"/>
          <ac:spMkLst>
            <pc:docMk/>
            <pc:sldMk cId="2423721043" sldId="698"/>
            <ac:spMk id="2" creationId="{71615059-C2EC-466C-971F-F5E850825A25}"/>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oroccoworldnews.com/2021/06/342675/moroccos-lockdown-easing-movie-theaters-cultural-centers-libraries-re-open-today" TargetMode="External"/><Relationship Id="rId13" Type="http://schemas.openxmlformats.org/officeDocument/2006/relationships/hyperlink" Target="https://www.moroccoworldnews.com/2021/10/344734/morocco-to-start-administering-booster-vaccine-shots-on-monday" TargetMode="External"/><Relationship Id="rId18" Type="http://schemas.openxmlformats.org/officeDocument/2006/relationships/hyperlink" Target="https://www.bloomberg.com/news/articles/2021-09-09/parties-close-to-morocco-s-king-sweep-polls-crushing-islamists" TargetMode="External"/><Relationship Id="rId3" Type="http://schemas.openxmlformats.org/officeDocument/2006/relationships/hyperlink" Target="https://www.moroccoworldnews.com/2021/08/343963/covid-19-moroccos-health-ministry-concerned-about-critical-cases" TargetMode="External"/><Relationship Id="rId7" Type="http://schemas.openxmlformats.org/officeDocument/2006/relationships/hyperlink" Target="https://www.maroc.ma/en/news/covid-19-state-health-emergency-extended-until-october-31-2021" TargetMode="External"/><Relationship Id="rId12" Type="http://schemas.openxmlformats.org/officeDocument/2006/relationships/hyperlink" Target="https://news.un.org/en/story/2021/09/1099012" TargetMode="External"/><Relationship Id="rId17" Type="http://schemas.openxmlformats.org/officeDocument/2006/relationships/hyperlink" Target="https://www.middleeastmonitor.com/20210910-why-has-moroccos-justice-and-development-party-lost-so-badly/" TargetMode="External"/><Relationship Id="rId2" Type="http://schemas.openxmlformats.org/officeDocument/2006/relationships/slide" Target="../slides/slide8.xml"/><Relationship Id="rId16" Type="http://schemas.openxmlformats.org/officeDocument/2006/relationships/hyperlink" Target="https://www.africanews.com/2021/09/09/morocco-rni-party-wins-most-seats-in-legislative-election/" TargetMode="External"/><Relationship Id="rId1" Type="http://schemas.openxmlformats.org/officeDocument/2006/relationships/notesMaster" Target="../notesMasters/notesMaster1.xml"/><Relationship Id="rId6" Type="http://schemas.openxmlformats.org/officeDocument/2006/relationships/hyperlink" Target="https://www.moroccoworldnews.com/2021/07/343297/morocco-s-economic-resurgence-faces-delta-variant-threat" TargetMode="External"/><Relationship Id="rId11" Type="http://schemas.openxmlformats.org/officeDocument/2006/relationships/hyperlink" Target="https://www.reuters.com/world/africa/morocco-reinforces-vaccine-campaign-with-pfizer-biontech-vaccinations-2021-08-13/" TargetMode="External"/><Relationship Id="rId5" Type="http://schemas.openxmlformats.org/officeDocument/2006/relationships/hyperlink" Target="https://www.facebook.com/ministere.sante.ma/posts/1623426711178340" TargetMode="External"/><Relationship Id="rId15" Type="http://schemas.openxmlformats.org/officeDocument/2006/relationships/hyperlink" Target="https://www.moroccoworldnews.com/2021/10/345163/moroccans-protest-mandatory-vaccine-pass-mandate" TargetMode="External"/><Relationship Id="rId10" Type="http://schemas.openxmlformats.org/officeDocument/2006/relationships/hyperlink" Target="https://www.reuters.com/article/us-health-coronavirus-morocco/morocco-starts-coronavirus-vaccination-campaign-idUSKBN29X2JY" TargetMode="External"/><Relationship Id="rId19" Type="http://schemas.openxmlformats.org/officeDocument/2006/relationships/hyperlink" Target="https://www.moroccoworldnews.com/2021/04/339769/moroccos-king-mohammed-vi-introduces-new-social-security-project" TargetMode="External"/><Relationship Id="rId4" Type="http://schemas.openxmlformats.org/officeDocument/2006/relationships/hyperlink" Target="https://moroccolatestnews.com/the-risk-of-shortage-increases/" TargetMode="External"/><Relationship Id="rId9" Type="http://schemas.openxmlformats.org/officeDocument/2006/relationships/hyperlink" Target="https://www.reuters.com/world/africa/morocco-announces-national-curfew-effective-tuesday-tweet-2021-08-02/" TargetMode="External"/><Relationship Id="rId14" Type="http://schemas.openxmlformats.org/officeDocument/2006/relationships/hyperlink" Target="https://www.reuters.com/article/health-coronavirus-morocco-vaccine/moroccos-health-minister-defends-mandatory-vaccine-pass-idUKL8N2RL5J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62248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12377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HK Grotesk Medium" panose="00000600000000000000" pitchFamily="2" charset="0"/>
              </a:rPr>
              <a:t>Situational awareness</a:t>
            </a:r>
          </a:p>
          <a:p>
            <a:r>
              <a:rPr lang="en-US" sz="1200" dirty="0">
                <a:solidFill>
                  <a:srgbClr val="000000"/>
                </a:solidFill>
                <a:latin typeface="HK Grotesk Medium" panose="00000600000000000000" pitchFamily="2" charset="0"/>
              </a:rPr>
              <a:t>Do people support and follow measures?</a:t>
            </a:r>
            <a:endParaRPr lang="en-US" sz="1200" b="0" i="0" dirty="0">
              <a:solidFill>
                <a:srgbClr val="000000"/>
              </a:solidFill>
              <a:effectLst/>
              <a:latin typeface="HK Grotesk Medium" panose="00000600000000000000" pitchFamily="2" charset="0"/>
            </a:endParaRPr>
          </a:p>
          <a:p>
            <a:r>
              <a:rPr lang="en-US" sz="1200" dirty="0">
                <a:latin typeface="HK Grotesk Medium" panose="00000600000000000000" pitchFamily="2" charset="0"/>
              </a:rPr>
              <a:t>Whom do people trust?</a:t>
            </a:r>
          </a:p>
          <a:p>
            <a:r>
              <a:rPr lang="en-US" sz="1200" dirty="0">
                <a:latin typeface="HK Grotesk Medium" panose="00000600000000000000" pitchFamily="2" charset="0"/>
              </a:rPr>
              <a:t>How do people understand risk?</a:t>
            </a:r>
          </a:p>
          <a:p>
            <a:r>
              <a:rPr lang="en-US" sz="1200" dirty="0">
                <a:latin typeface="HK Grotesk Medium" panose="00000600000000000000" pitchFamily="2" charset="0"/>
              </a:rPr>
              <a:t>How do people feel about resuming activities?</a:t>
            </a:r>
          </a:p>
          <a:p>
            <a:r>
              <a:rPr lang="en-US" sz="1200" dirty="0">
                <a:latin typeface="HK Grotesk Medium" panose="00000600000000000000" pitchFamily="2" charset="0"/>
              </a:rPr>
              <a:t>What do people think about vaccines?</a:t>
            </a:r>
          </a:p>
          <a:p>
            <a:r>
              <a:rPr lang="en-US" sz="1200" dirty="0">
                <a:latin typeface="HK Grotesk Medium" panose="00000600000000000000" pitchFamily="2" charset="0"/>
              </a:rPr>
              <a:t>Are people skipping or delaying healthcare? </a:t>
            </a:r>
          </a:p>
          <a:p>
            <a:r>
              <a:rPr lang="en-US" sz="1200" dirty="0">
                <a:latin typeface="HK Grotesk Medium" panose="00000600000000000000" pitchFamily="2" charset="0"/>
              </a:rPr>
              <a:t>Are people experiencing income loss?</a:t>
            </a:r>
          </a:p>
          <a:p>
            <a:r>
              <a:rPr lang="en-US" sz="1200" dirty="0">
                <a:latin typeface="HK Grotesk Medium" panose="00000600000000000000" pitchFamily="2" charset="0"/>
              </a:rPr>
              <a:t>Are people experiencing food insecurity?</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3ea0417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c83ea04175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c83ea04175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TAmerica"/>
              </a:rPr>
              <a:t>The second and most severe wave of COVID-19 transmission began in Morocco in mid-July 2021, peaking in August with nearly 10,000 new cases per day (almost twice the peak of the previous wave in November 2020). Test positivity reached 24% in August 2021, and remained above 10% until the end of September, suggesting many cases may have gone undetected. In August, hospital ICUs were </a:t>
            </a:r>
            <a:r>
              <a:rPr lang="en-US" b="0" i="0" dirty="0">
                <a:solidFill>
                  <a:srgbClr val="000000"/>
                </a:solidFill>
                <a:effectLst/>
                <a:latin typeface="GTAmerica"/>
                <a:hlinkClick r:id="rId3"/>
              </a:rPr>
              <a:t>reaching capacity</a:t>
            </a:r>
            <a:r>
              <a:rPr lang="en-US" b="0" i="0" dirty="0">
                <a:solidFill>
                  <a:srgbClr val="000000"/>
                </a:solidFill>
                <a:effectLst/>
                <a:latin typeface="GTAmerica"/>
              </a:rPr>
              <a:t> and health workers </a:t>
            </a:r>
            <a:r>
              <a:rPr lang="en-US" b="0" i="0" dirty="0">
                <a:solidFill>
                  <a:srgbClr val="000000"/>
                </a:solidFill>
                <a:effectLst/>
                <a:latin typeface="GTAmerica"/>
                <a:hlinkClick r:id="rId4"/>
              </a:rPr>
              <a:t>warned</a:t>
            </a:r>
            <a:r>
              <a:rPr lang="en-US" b="0" i="0" dirty="0">
                <a:solidFill>
                  <a:srgbClr val="000000"/>
                </a:solidFill>
                <a:effectLst/>
                <a:latin typeface="GTAmerica"/>
              </a:rPr>
              <a:t> of oxygen shortages. The </a:t>
            </a:r>
            <a:r>
              <a:rPr lang="en-US" b="0" i="0" dirty="0">
                <a:solidFill>
                  <a:srgbClr val="000000"/>
                </a:solidFill>
                <a:effectLst/>
                <a:latin typeface="GTAmerica"/>
                <a:hlinkClick r:id="rId5"/>
              </a:rPr>
              <a:t>Delta variant</a:t>
            </a:r>
            <a:r>
              <a:rPr lang="en-US" b="0" i="0" dirty="0">
                <a:solidFill>
                  <a:srgbClr val="000000"/>
                </a:solidFill>
                <a:effectLst/>
                <a:latin typeface="GTAmerica"/>
              </a:rPr>
              <a:t>, combined with increased mobility and </a:t>
            </a:r>
            <a:r>
              <a:rPr lang="en-US" b="0" i="0" dirty="0">
                <a:solidFill>
                  <a:srgbClr val="000000"/>
                </a:solidFill>
                <a:effectLst/>
                <a:latin typeface="GTAmerica"/>
                <a:hlinkClick r:id="rId6"/>
              </a:rPr>
              <a:t>relaxation of many restrictions</a:t>
            </a:r>
            <a:r>
              <a:rPr lang="en-US" b="0" i="0" dirty="0">
                <a:solidFill>
                  <a:srgbClr val="000000"/>
                </a:solidFill>
                <a:effectLst/>
                <a:latin typeface="GTAmerica"/>
              </a:rPr>
              <a:t>, likely contributed to this surge. </a:t>
            </a:r>
          </a:p>
          <a:p>
            <a:pPr algn="l"/>
            <a:r>
              <a:rPr lang="en-US" b="0" i="0" dirty="0">
                <a:solidFill>
                  <a:srgbClr val="000000"/>
                </a:solidFill>
                <a:effectLst/>
                <a:latin typeface="GTAmerica"/>
              </a:rPr>
              <a:t>Morocco has been in a prolonged </a:t>
            </a:r>
            <a:r>
              <a:rPr lang="en-US" b="0" i="0" dirty="0">
                <a:solidFill>
                  <a:srgbClr val="000000"/>
                </a:solidFill>
                <a:effectLst/>
                <a:latin typeface="GTAmerica"/>
                <a:hlinkClick r:id="rId7"/>
              </a:rPr>
              <a:t>state of health emergency</a:t>
            </a:r>
            <a:r>
              <a:rPr lang="en-US" b="0" i="0" dirty="0">
                <a:solidFill>
                  <a:srgbClr val="000000"/>
                </a:solidFill>
                <a:effectLst/>
                <a:latin typeface="GTAmerica"/>
              </a:rPr>
              <a:t> since the beginning of the pandemic in March 2020; associated PHSMs have been applied dynamically as epidemiological need indicated. When new cases were low in June 2021, for example, lockdown measures were </a:t>
            </a:r>
            <a:r>
              <a:rPr lang="en-US" b="0" i="0" dirty="0">
                <a:solidFill>
                  <a:srgbClr val="000000"/>
                </a:solidFill>
                <a:effectLst/>
                <a:latin typeface="GTAmerica"/>
                <a:hlinkClick r:id="rId8"/>
              </a:rPr>
              <a:t>eased</a:t>
            </a:r>
            <a:r>
              <a:rPr lang="en-US" b="0" i="0" dirty="0">
                <a:solidFill>
                  <a:srgbClr val="000000"/>
                </a:solidFill>
                <a:effectLst/>
                <a:latin typeface="GTAmerica"/>
              </a:rPr>
              <a:t>, the nationwide curfew was shortened and tourists were permitted to enter conditionally; once cases were nearing peak levels in August, however, the curfew was </a:t>
            </a:r>
            <a:r>
              <a:rPr lang="en-US" b="0" i="0" dirty="0">
                <a:solidFill>
                  <a:srgbClr val="000000"/>
                </a:solidFill>
                <a:effectLst/>
                <a:latin typeface="GTAmerica"/>
                <a:hlinkClick r:id="rId9"/>
              </a:rPr>
              <a:t>extended</a:t>
            </a:r>
            <a:r>
              <a:rPr lang="en-US" b="0" i="0" dirty="0">
                <a:solidFill>
                  <a:srgbClr val="000000"/>
                </a:solidFill>
                <a:effectLst/>
                <a:latin typeface="GTAmerica"/>
              </a:rPr>
              <a:t> and travel restrictions were implemented for unvaccinated tourists. Measures that currently remain in place include a shortened nightly curfew, capacity limits on restaurants and businesses, and mandatory vaccination to enter public spaces.</a:t>
            </a:r>
          </a:p>
          <a:p>
            <a:pPr algn="l"/>
            <a:r>
              <a:rPr lang="en-US" b="0" i="0" dirty="0">
                <a:solidFill>
                  <a:srgbClr val="000000"/>
                </a:solidFill>
                <a:effectLst/>
                <a:latin typeface="GTAmerica"/>
              </a:rPr>
              <a:t>Morocco </a:t>
            </a:r>
            <a:r>
              <a:rPr lang="en-US" b="0" i="0" dirty="0">
                <a:solidFill>
                  <a:srgbClr val="000000"/>
                </a:solidFill>
                <a:effectLst/>
                <a:latin typeface="GTAmerica"/>
                <a:hlinkClick r:id="rId10"/>
              </a:rPr>
              <a:t>began</a:t>
            </a:r>
            <a:r>
              <a:rPr lang="en-US" b="0" i="0" dirty="0">
                <a:solidFill>
                  <a:srgbClr val="000000"/>
                </a:solidFill>
                <a:effectLst/>
                <a:latin typeface="GTAmerica"/>
              </a:rPr>
              <a:t> COVID-19 vaccinations in January 2021, initially using Sinopharm and AstraZeneca vaccines; the </a:t>
            </a:r>
            <a:r>
              <a:rPr lang="en-US" b="0" i="0" dirty="0">
                <a:solidFill>
                  <a:srgbClr val="000000"/>
                </a:solidFill>
                <a:effectLst/>
                <a:latin typeface="GTAmerica"/>
                <a:hlinkClick r:id="rId11"/>
              </a:rPr>
              <a:t>Johnson &amp; Johnson and Pfizer/BioNTech</a:t>
            </a:r>
            <a:r>
              <a:rPr lang="en-US" b="0" i="0" dirty="0">
                <a:solidFill>
                  <a:srgbClr val="000000"/>
                </a:solidFill>
                <a:effectLst/>
                <a:latin typeface="GTAmerica"/>
              </a:rPr>
              <a:t> vaccines have since been included in the campaign as well. By the end of September, nearly 65% of the population had been vaccinated with at least one dose in Morocco, the highest percentage across Africa, and far beyond the </a:t>
            </a:r>
            <a:r>
              <a:rPr lang="en-US" b="0" i="0" dirty="0">
                <a:solidFill>
                  <a:srgbClr val="000000"/>
                </a:solidFill>
                <a:effectLst/>
                <a:latin typeface="GTAmerica"/>
                <a:hlinkClick r:id="rId12"/>
              </a:rPr>
              <a:t>WHO goal</a:t>
            </a:r>
            <a:r>
              <a:rPr lang="en-US" b="0" i="0" dirty="0">
                <a:solidFill>
                  <a:srgbClr val="000000"/>
                </a:solidFill>
                <a:effectLst/>
                <a:latin typeface="GTAmerica"/>
              </a:rPr>
              <a:t> of 10%. Morocco has </a:t>
            </a:r>
            <a:r>
              <a:rPr lang="en-US" b="0" i="0" dirty="0">
                <a:solidFill>
                  <a:srgbClr val="000000"/>
                </a:solidFill>
                <a:effectLst/>
                <a:latin typeface="GTAmerica"/>
                <a:hlinkClick r:id="rId12"/>
              </a:rPr>
              <a:t>expanded vaccine eligibility</a:t>
            </a:r>
            <a:r>
              <a:rPr lang="en-US" b="0" i="0" dirty="0">
                <a:solidFill>
                  <a:srgbClr val="000000"/>
                </a:solidFill>
                <a:effectLst/>
                <a:latin typeface="GTAmerica"/>
              </a:rPr>
              <a:t> to those aged 12 and older and has made plans to </a:t>
            </a:r>
            <a:r>
              <a:rPr lang="en-US" b="0" i="0" dirty="0">
                <a:solidFill>
                  <a:srgbClr val="000000"/>
                </a:solidFill>
                <a:effectLst/>
                <a:latin typeface="GTAmerica"/>
                <a:hlinkClick r:id="rId13"/>
              </a:rPr>
              <a:t>provide</a:t>
            </a:r>
            <a:r>
              <a:rPr lang="en-US" b="0" i="0" dirty="0">
                <a:solidFill>
                  <a:srgbClr val="000000"/>
                </a:solidFill>
                <a:effectLst/>
                <a:latin typeface="GTAmerica"/>
              </a:rPr>
              <a:t> a booster dose to vulnerable and at-risk groups. In October, after this survey was fielded, officials in Morocco introduced a digital vaccine pass to validate immunity status, which is now </a:t>
            </a:r>
            <a:r>
              <a:rPr lang="en-US" b="0" i="0" dirty="0">
                <a:solidFill>
                  <a:srgbClr val="000000"/>
                </a:solidFill>
                <a:effectLst/>
                <a:latin typeface="GTAmerica"/>
                <a:hlinkClick r:id="rId14"/>
              </a:rPr>
              <a:t>required</a:t>
            </a:r>
            <a:r>
              <a:rPr lang="en-US" b="0" i="0" dirty="0">
                <a:solidFill>
                  <a:srgbClr val="000000"/>
                </a:solidFill>
                <a:effectLst/>
                <a:latin typeface="GTAmerica"/>
              </a:rPr>
              <a:t> to access businesses, restaurants and public transportation. </a:t>
            </a:r>
            <a:r>
              <a:rPr lang="en-US" b="0" i="0" dirty="0">
                <a:solidFill>
                  <a:srgbClr val="000000"/>
                </a:solidFill>
                <a:effectLst/>
                <a:latin typeface="GTAmerica"/>
                <a:hlinkClick r:id="rId15"/>
              </a:rPr>
              <a:t>Protests</a:t>
            </a:r>
            <a:r>
              <a:rPr lang="en-US" b="0" i="0" dirty="0">
                <a:solidFill>
                  <a:srgbClr val="000000"/>
                </a:solidFill>
                <a:effectLst/>
                <a:latin typeface="GTAmerica"/>
              </a:rPr>
              <a:t> recently broke out across the country in response to this mandate.</a:t>
            </a:r>
          </a:p>
          <a:p>
            <a:pPr algn="l"/>
            <a:r>
              <a:rPr lang="en-US" b="0" i="0" dirty="0">
                <a:solidFill>
                  <a:srgbClr val="000000"/>
                </a:solidFill>
                <a:effectLst/>
                <a:latin typeface="GTAmerica"/>
              </a:rPr>
              <a:t>Parliamentary elections were held in September 2021, </a:t>
            </a:r>
            <a:r>
              <a:rPr lang="en-US" b="0" i="0" dirty="0">
                <a:solidFill>
                  <a:srgbClr val="000000"/>
                </a:solidFill>
                <a:effectLst/>
                <a:latin typeface="GTAmerica"/>
                <a:hlinkClick r:id="rId16"/>
              </a:rPr>
              <a:t>resulting</a:t>
            </a:r>
            <a:r>
              <a:rPr lang="en-US" b="0" i="0" dirty="0">
                <a:solidFill>
                  <a:srgbClr val="000000"/>
                </a:solidFill>
                <a:effectLst/>
                <a:latin typeface="GTAmerica"/>
              </a:rPr>
              <a:t> in the abrupt transfer of power from the Islamist Justice and Development Party (PJD) — which has ruled since 2011 — to the National Rally of Independents (RNI). The PJD faced heavy </a:t>
            </a:r>
            <a:r>
              <a:rPr lang="en-US" b="0" i="0" dirty="0">
                <a:solidFill>
                  <a:srgbClr val="000000"/>
                </a:solidFill>
                <a:effectLst/>
                <a:latin typeface="GTAmerica"/>
                <a:hlinkClick r:id="rId17"/>
              </a:rPr>
              <a:t>criticism</a:t>
            </a:r>
            <a:r>
              <a:rPr lang="en-US" b="0" i="0" dirty="0">
                <a:solidFill>
                  <a:srgbClr val="000000"/>
                </a:solidFill>
                <a:effectLst/>
                <a:latin typeface="GTAmerica"/>
              </a:rPr>
              <a:t> for failing to deliver on many promises made over the past decade, particularly those related to </a:t>
            </a:r>
            <a:r>
              <a:rPr lang="en-US" b="0" i="0" dirty="0">
                <a:solidFill>
                  <a:srgbClr val="000000"/>
                </a:solidFill>
                <a:effectLst/>
                <a:latin typeface="GTAmerica"/>
                <a:hlinkClick r:id="rId18"/>
              </a:rPr>
              <a:t>improving the economy</a:t>
            </a:r>
            <a:r>
              <a:rPr lang="en-US" b="0" i="0" dirty="0">
                <a:solidFill>
                  <a:srgbClr val="000000"/>
                </a:solidFill>
                <a:effectLst/>
                <a:latin typeface="GTAmerica"/>
              </a:rPr>
              <a:t>, which was further damaged by COVID-19. The RNI is expected to be more aligned with the agenda of the king, which includes </a:t>
            </a:r>
            <a:r>
              <a:rPr lang="en-US" b="0" i="0" dirty="0">
                <a:solidFill>
                  <a:srgbClr val="000000"/>
                </a:solidFill>
                <a:effectLst/>
                <a:latin typeface="GTAmerica"/>
                <a:hlinkClick r:id="rId19"/>
              </a:rPr>
              <a:t>new policies</a:t>
            </a:r>
            <a:r>
              <a:rPr lang="en-US" b="0" i="0" dirty="0">
                <a:solidFill>
                  <a:srgbClr val="000000"/>
                </a:solidFill>
                <a:effectLst/>
                <a:latin typeface="GTAmerica"/>
              </a:rPr>
              <a:t> to increase national health care coverage, as well as reduce unemployment and inequality.</a:t>
            </a:r>
          </a:p>
        </p:txBody>
      </p:sp>
      <p:sp>
        <p:nvSpPr>
          <p:cNvPr id="4" name="Slide Number Placeholder 3"/>
          <p:cNvSpPr>
            <a:spLocks noGrp="1"/>
          </p:cNvSpPr>
          <p:nvPr>
            <p:ph type="sldNum" sz="quarter" idx="5"/>
          </p:nvPr>
        </p:nvSpPr>
        <p:spPr/>
        <p:txBody>
          <a:bodyPr/>
          <a:lstStyle/>
          <a:p>
            <a:fld id="{9C034920-F045-44EC-A1EF-B288CB92DCF3}" type="slidenum">
              <a:rPr lang="en-US" smtClean="0"/>
              <a:t>8</a:t>
            </a:fld>
            <a:endParaRPr lang="en-US"/>
          </a:p>
        </p:txBody>
      </p:sp>
    </p:spTree>
    <p:extLst>
      <p:ext uri="{BB962C8B-B14F-4D97-AF65-F5344CB8AC3E}">
        <p14:creationId xmlns:p14="http://schemas.microsoft.com/office/powerpoint/2010/main" val="38402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9"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3"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GT America" panose="00000500000000000000" pitchFamily="50"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GT America" panose="00000500000000000000" pitchFamily="50" charset="0"/>
              </a:defRPr>
            </a:lvl1pPr>
          </a:lstStyle>
          <a:p>
            <a:r>
              <a:rPr lang="en-GB" dirty="0"/>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GT Americ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GT America" panose="00000500000000000000" pitchFamily="50"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GT America" panose="00000500000000000000" pitchFamily="50" charset="0"/>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GT America" panose="00000500000000000000" pitchFamily="50"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634020"/>
          </a:xfrm>
        </p:spPr>
        <p:txBody>
          <a:bodyPr lIns="72000" anchor="t">
            <a:spAutoFit/>
          </a:bodyPr>
          <a:lstStyle>
            <a:lvl1pPr>
              <a:lnSpc>
                <a:spcPct val="80000"/>
              </a:lnSpc>
              <a:defRPr sz="4400">
                <a:solidFill>
                  <a:schemeClr val="bg1"/>
                </a:solidFill>
                <a:latin typeface="GT America" panose="00000500000000000000" pitchFamily="50" charset="0"/>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latin typeface="GT America" panose="00000500000000000000" pitchFamily="50" charset="0"/>
              </a:defRPr>
            </a:lvl1pPr>
          </a:lstStyle>
          <a:p>
            <a:fld id="{F73BA400-75BE-45F2-9E46-345C1733B6B3}" type="slidenum">
              <a:rPr lang="en-US" smtClean="0"/>
              <a:pPr/>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6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GT America" panose="00000500000000000000" pitchFamily="50"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latin typeface="GT America" panose="00000500000000000000" pitchFamily="50" charset="0"/>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latin typeface="GT America" panose="00000500000000000000" pitchFamily="50" charset="0"/>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latin typeface="GT America" panose="00000500000000000000" pitchFamily="50" charset="0"/>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latin typeface="GT America" panose="00000500000000000000" pitchFamily="50" charset="0"/>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GT America" panose="00000500000000000000" pitchFamily="50"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latin typeface="GT America" panose="00000500000000000000" pitchFamily="50" charset="0"/>
              </a:defRPr>
            </a:lvl1pPr>
          </a:lstStyle>
          <a:p>
            <a:fld id="{F73BA400-75BE-45F2-9E46-345C1733B6B3}" type="slidenum">
              <a:rPr lang="en-US" smtClean="0"/>
              <a:pPr/>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latin typeface="GT America" panose="00000500000000000000" pitchFamily="50" charset="0"/>
              </a:defRPr>
            </a:lvl1pPr>
          </a:lstStyle>
          <a:p>
            <a:r>
              <a:rPr lang="fr-FR" dirty="0" err="1"/>
              <a:t>Title</a:t>
            </a:r>
            <a:r>
              <a:rPr lang="fr-FR" dirty="0"/>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GT America" panose="00000500000000000000" pitchFamily="50"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latin typeface="GT America" panose="00000500000000000000" pitchFamily="50" charset="0"/>
              </a:defRPr>
            </a:lvl1pPr>
          </a:lstStyle>
          <a:p>
            <a:fld id="{F73BA400-75BE-45F2-9E46-345C1733B6B3}" type="slidenum">
              <a:rPr lang="en-US" smtClean="0"/>
              <a:pPr/>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latin typeface="GT America" panose="00000500000000000000" pitchFamily="50" charset="0"/>
              </a:defRPr>
            </a:lvl1pPr>
          </a:lstStyle>
          <a:p>
            <a:r>
              <a:rPr lang="fr-FR" dirty="0" err="1"/>
              <a:t>Title</a:t>
            </a:r>
            <a:r>
              <a:rPr lang="fr-FR" dirty="0"/>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1"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GT America" panose="00000500000000000000" pitchFamily="50"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atin typeface="GT America" panose="00000500000000000000" pitchFamily="50" charset="0"/>
              </a:defRPr>
            </a:lvl1pPr>
          </a:lstStyle>
          <a:p>
            <a:r>
              <a:rPr lang="en-US" dirty="0"/>
              <a:t>Click to edit Master title style</a:t>
            </a:r>
            <a:endParaRPr lang="fr-FR" dirty="0"/>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smtClean="0"/>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latin typeface="GT America" panose="00000500000000000000" pitchFamily="50"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lvl1pPr>
              <a:defRPr>
                <a:latin typeface="GT America" panose="00000500000000000000" pitchFamily="50" charset="0"/>
              </a:defRPr>
            </a:lvl1pPr>
          </a:lstStyle>
          <a:p>
            <a:fld id="{F73BA400-75BE-45F2-9E46-345C1733B6B3}" type="slidenum">
              <a:rPr lang="en-US" smtClean="0"/>
              <a:pPr/>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latin typeface="GT America" panose="00000500000000000000" pitchFamily="50"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lvl1pPr>
              <a:defRPr>
                <a:latin typeface="GT America" panose="00000500000000000000" pitchFamily="50" charset="0"/>
              </a:defRPr>
            </a:lvl1pPr>
          </a:lstStyle>
          <a:p>
            <a:fld id="{F73BA400-75BE-45F2-9E46-345C1733B6B3}" type="slidenum">
              <a:rPr lang="en-US" smtClean="0"/>
              <a:pPr/>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73"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ags" Target="../tags/tag19.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ags" Target="../tags/tag18.xml"/><Relationship Id="rId2" Type="http://schemas.openxmlformats.org/officeDocument/2006/relationships/slideLayout" Target="../slideLayouts/slideLayout39.xml"/><Relationship Id="rId16" Type="http://schemas.openxmlformats.org/officeDocument/2006/relationships/vmlDrawing" Target="../drawings/vmlDrawing10.vml"/><Relationship Id="rId20" Type="http://schemas.openxmlformats.org/officeDocument/2006/relationships/image" Target="../media/image3.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oleObject" Target="../embeddings/oleObject8.bin"/><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11/19/2021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1"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September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9"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GT America" panose="00000500000000000000" pitchFamily="50"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dirty="0"/>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GT America" panose="00000500000000000000" pitchFamily="50" charset="0"/>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September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GT America" panose="00000500000000000000" pitchFamily="50" charset="0"/>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2.sv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12213"/>
            <a:ext cx="12192000" cy="6858000"/>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en-US" dirty="0">
                <a:solidFill>
                  <a:schemeClr val="bg1"/>
                </a:solidFill>
                <a:latin typeface="GT America" panose="00000500000000000000" pitchFamily="50" charset="0"/>
              </a:rPr>
              <a:t>                  </a:t>
            </a:r>
            <a:r>
              <a:rPr lang="en-US" i="1" dirty="0">
                <a:solidFill>
                  <a:schemeClr val="bg1"/>
                </a:solidFill>
                <a:latin typeface="GT America" panose="00000500000000000000" pitchFamily="50" charset="0"/>
              </a:rPr>
              <a:t>Partnership for Evidence-based </a:t>
            </a:r>
          </a:p>
          <a:p>
            <a:r>
              <a:rPr lang="en-US" i="1" dirty="0">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en-US" sz="2800" dirty="0">
                <a:solidFill>
                  <a:schemeClr val="bg1"/>
                </a:solidFill>
                <a:latin typeface="GT America" panose="00000500000000000000"/>
              </a:rPr>
              <a:t>Finding the Balance: </a:t>
            </a:r>
            <a:br>
              <a:rPr lang="en-US" sz="2800" dirty="0">
                <a:solidFill>
                  <a:schemeClr val="bg1"/>
                </a:solidFill>
                <a:latin typeface="GT America" panose="00000500000000000000"/>
              </a:rPr>
            </a:br>
            <a:r>
              <a:rPr lang="en-US" sz="2800" dirty="0">
                <a:solidFill>
                  <a:schemeClr val="bg1"/>
                </a:solidFill>
                <a:latin typeface="GT America" panose="00000500000000000000"/>
              </a:rPr>
              <a:t>Public Health and Social Measures in Morocco</a:t>
            </a:r>
            <a:endParaRPr lang="en-US" sz="2800" b="1" dirty="0">
              <a:solidFill>
                <a:schemeClr val="bg1"/>
              </a:solidFill>
              <a:latin typeface="GT America" panose="00000500000000000000"/>
            </a:endParaRP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en-US" dirty="0">
                <a:solidFill>
                  <a:schemeClr val="bg1"/>
                </a:solidFill>
                <a:latin typeface="GT America" panose="00000500000000000000"/>
              </a:rPr>
              <a:t>Data updated 1 October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grpSp>
        <p:nvGrpSpPr>
          <p:cNvPr id="19" name="Group 18">
            <a:extLst>
              <a:ext uri="{FF2B5EF4-FFF2-40B4-BE49-F238E27FC236}">
                <a16:creationId xmlns:a16="http://schemas.microsoft.com/office/drawing/2014/main" id="{248728E7-3B90-6A4B-B1C8-0A6600AF7D8E}"/>
              </a:ext>
            </a:extLst>
          </p:cNvPr>
          <p:cNvGrpSpPr/>
          <p:nvPr/>
        </p:nvGrpSpPr>
        <p:grpSpPr>
          <a:xfrm>
            <a:off x="0" y="6214820"/>
            <a:ext cx="12192000" cy="643177"/>
            <a:chOff x="0" y="6214820"/>
            <a:chExt cx="12192000" cy="643177"/>
          </a:xfrm>
        </p:grpSpPr>
        <p:sp>
          <p:nvSpPr>
            <p:cNvPr id="21" name="Rectangle 20">
              <a:extLst>
                <a:ext uri="{FF2B5EF4-FFF2-40B4-BE49-F238E27FC236}">
                  <a16:creationId xmlns:a16="http://schemas.microsoft.com/office/drawing/2014/main" id="{4847D49E-8AAE-354C-BB17-5CAEBAB14B44}"/>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22" name="Picture 2">
              <a:extLst>
                <a:ext uri="{FF2B5EF4-FFF2-40B4-BE49-F238E27FC236}">
                  <a16:creationId xmlns:a16="http://schemas.microsoft.com/office/drawing/2014/main" id="{7C2A7039-DC5A-5643-8F01-78FF2B73D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73" y="6250307"/>
              <a:ext cx="9048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AA8961BE-178D-F54D-AD40-831003B1BD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141" y="6250307"/>
              <a:ext cx="1076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E0663448-3773-9747-827F-32AF0D17E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8618" y="6250307"/>
              <a:ext cx="523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a:extLst>
                <a:ext uri="{FF2B5EF4-FFF2-40B4-BE49-F238E27FC236}">
                  <a16:creationId xmlns:a16="http://schemas.microsoft.com/office/drawing/2014/main" id="{FAD4DBEB-A83B-3D48-91F6-D95CA7263F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413" y="6250307"/>
              <a:ext cx="10572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8E96E7D-C47B-3847-965E-3D4CECCB61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0788" y="6264441"/>
              <a:ext cx="14573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D02ADA92-32AF-D044-AC5F-2F43C99EFD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0457" y="6250307"/>
              <a:ext cx="1009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a:extLst>
                <a:ext uri="{FF2B5EF4-FFF2-40B4-BE49-F238E27FC236}">
                  <a16:creationId xmlns:a16="http://schemas.microsoft.com/office/drawing/2014/main" id="{DF2C2631-FA4A-3449-B9D6-0E98EF28A6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1950" y="6309299"/>
              <a:ext cx="990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5A423084-7A2B-7D47-B626-6F0A5D7134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9760" y="6250307"/>
              <a:ext cx="876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a:extLst>
                <a:ext uri="{FF2B5EF4-FFF2-40B4-BE49-F238E27FC236}">
                  <a16:creationId xmlns:a16="http://schemas.microsoft.com/office/drawing/2014/main" id="{BF2752FE-AA0B-704E-A2D5-5D9B380F64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6596" y="6250307"/>
              <a:ext cx="1476375" cy="495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7" name="TextBox 16">
            <a:extLst>
              <a:ext uri="{FF2B5EF4-FFF2-40B4-BE49-F238E27FC236}">
                <a16:creationId xmlns:a16="http://schemas.microsoft.com/office/drawing/2014/main" id="{AD8D3624-0A3A-4D08-9739-122DFB164521}"/>
              </a:ext>
            </a:extLst>
          </p:cNvPr>
          <p:cNvSpPr txBox="1"/>
          <p:nvPr/>
        </p:nvSpPr>
        <p:spPr>
          <a:xfrm>
            <a:off x="5665113" y="103867"/>
            <a:ext cx="2839848" cy="400110"/>
          </a:xfrm>
          <a:prstGeom prst="rect">
            <a:avLst/>
          </a:prstGeom>
          <a:noFill/>
        </p:spPr>
        <p:txBody>
          <a:bodyPr wrap="square" rtlCol="0">
            <a:spAutoFit/>
          </a:bodyPr>
          <a:lstStyle/>
          <a:p>
            <a:r>
              <a:rPr lang="en-US" sz="2000" b="1" dirty="0">
                <a:solidFill>
                  <a:schemeClr val="bg2"/>
                </a:solidFill>
                <a:latin typeface="GT America" panose="00000500000000000000"/>
              </a:rPr>
              <a:t>Individual measures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665113" y="2670071"/>
            <a:ext cx="2525536" cy="400110"/>
          </a:xfrm>
          <a:prstGeom prst="rect">
            <a:avLst/>
          </a:prstGeom>
          <a:noFill/>
        </p:spPr>
        <p:txBody>
          <a:bodyPr wrap="square" rtlCol="0">
            <a:spAutoFit/>
          </a:bodyPr>
          <a:lstStyle/>
          <a:p>
            <a:r>
              <a:rPr lang="en-US" sz="2000" b="1" dirty="0">
                <a:solidFill>
                  <a:schemeClr val="bg2"/>
                </a:solidFill>
                <a:latin typeface="GT America" panose="00000500000000000000"/>
              </a:rPr>
              <a:t>Social measures</a:t>
            </a:r>
          </a:p>
        </p:txBody>
      </p:sp>
      <p:sp>
        <p:nvSpPr>
          <p:cNvPr id="23" name="TextBox 22">
            <a:extLst>
              <a:ext uri="{FF2B5EF4-FFF2-40B4-BE49-F238E27FC236}">
                <a16:creationId xmlns:a16="http://schemas.microsoft.com/office/drawing/2014/main" id="{7F836E9A-E358-4E9D-BA96-D3BE7841C65C}"/>
              </a:ext>
            </a:extLst>
          </p:cNvPr>
          <p:cNvSpPr txBox="1"/>
          <p:nvPr/>
        </p:nvSpPr>
        <p:spPr>
          <a:xfrm>
            <a:off x="5665113" y="4786297"/>
            <a:ext cx="3258907" cy="400110"/>
          </a:xfrm>
          <a:prstGeom prst="rect">
            <a:avLst/>
          </a:prstGeom>
          <a:noFill/>
        </p:spPr>
        <p:txBody>
          <a:bodyPr wrap="square" rtlCol="0">
            <a:spAutoFit/>
          </a:bodyPr>
          <a:lstStyle/>
          <a:p>
            <a:r>
              <a:rPr lang="en-US" sz="2000" b="1" dirty="0">
                <a:solidFill>
                  <a:schemeClr val="bg2"/>
                </a:solidFill>
                <a:latin typeface="GT America" panose="00000500000000000000"/>
              </a:rPr>
              <a:t>Economic measures</a:t>
            </a: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65113" y="2629182"/>
            <a:ext cx="636924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65113" y="4713860"/>
            <a:ext cx="63200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0" y="2946"/>
            <a:ext cx="5530787" cy="6858000"/>
            <a:chOff x="6609059" y="1120639"/>
            <a:chExt cx="3022087" cy="6858000"/>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0639"/>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682457" y="1362584"/>
              <a:ext cx="2948689"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support and follow measures?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748973" y="248350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92B204-BD85-4477-A1FC-FD320ACCC60A}"/>
              </a:ext>
            </a:extLst>
          </p:cNvPr>
          <p:cNvSpPr txBox="1"/>
          <p:nvPr/>
        </p:nvSpPr>
        <p:spPr>
          <a:xfrm>
            <a:off x="157639" y="1465032"/>
            <a:ext cx="5238822" cy="2585323"/>
          </a:xfrm>
          <a:prstGeom prst="rect">
            <a:avLst/>
          </a:prstGeom>
          <a:noFill/>
        </p:spPr>
        <p:txBody>
          <a:bodyPr wrap="square" rtlCol="0">
            <a:spAutoFit/>
          </a:bodyPr>
          <a:lstStyle/>
          <a:p>
            <a:r>
              <a:rPr lang="en-US" b="1" dirty="0">
                <a:solidFill>
                  <a:schemeClr val="bg1"/>
                </a:solidFill>
                <a:latin typeface="GT America" panose="00000500000000000000"/>
              </a:rPr>
              <a:t>Individual PHSMs commanded high support and adherence among respondents, unchanged since February 2021 and on par with the Northern regional averages. In contrast, support for measures restricting social gatherings and movement decreased by seven and 10 percentage points, respectively. Support for measures restricting social gatherings was well below the Northern regional average (32% vs. 43%).</a:t>
            </a:r>
          </a:p>
        </p:txBody>
      </p:sp>
      <p:sp>
        <p:nvSpPr>
          <p:cNvPr id="31" name="Rectangle 30">
            <a:extLst>
              <a:ext uri="{FF2B5EF4-FFF2-40B4-BE49-F238E27FC236}">
                <a16:creationId xmlns:a16="http://schemas.microsoft.com/office/drawing/2014/main" id="{ED67BB70-9829-40E0-96BD-342ED4362DDD}"/>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2" name="Picture 31">
            <a:extLst>
              <a:ext uri="{FF2B5EF4-FFF2-40B4-BE49-F238E27FC236}">
                <a16:creationId xmlns:a16="http://schemas.microsoft.com/office/drawing/2014/main" id="{F2EF1F86-BEEF-4574-9D3F-BAD4C8F4A86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738CC71B-8A8F-4413-AAEC-45BBAEB68CD8}"/>
              </a:ext>
            </a:extLst>
          </p:cNvPr>
          <p:cNvSpPr txBox="1"/>
          <p:nvPr/>
        </p:nvSpPr>
        <p:spPr>
          <a:xfrm>
            <a:off x="332495" y="4255783"/>
            <a:ext cx="4889110" cy="1708160"/>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High personal risk perception was associated with greater reported adherence to all measures, including avoiding places of worship (64% vs. 44%) and public gatherings (82% vs. 70%), compared to low personal risk perception.</a:t>
            </a:r>
          </a:p>
        </p:txBody>
      </p:sp>
      <p:pic>
        <p:nvPicPr>
          <p:cNvPr id="5" name="Picture 4">
            <a:extLst>
              <a:ext uri="{FF2B5EF4-FFF2-40B4-BE49-F238E27FC236}">
                <a16:creationId xmlns:a16="http://schemas.microsoft.com/office/drawing/2014/main" id="{52EC572F-9AA0-49BB-9227-F1CDAF543517}"/>
              </a:ext>
            </a:extLst>
          </p:cNvPr>
          <p:cNvPicPr>
            <a:picLocks noChangeAspect="1"/>
          </p:cNvPicPr>
          <p:nvPr/>
        </p:nvPicPr>
        <p:blipFill>
          <a:blip r:embed="rId4"/>
          <a:stretch>
            <a:fillRect/>
          </a:stretch>
        </p:blipFill>
        <p:spPr>
          <a:xfrm>
            <a:off x="5885980" y="472618"/>
            <a:ext cx="6049960" cy="2080674"/>
          </a:xfrm>
          <a:prstGeom prst="rect">
            <a:avLst/>
          </a:prstGeom>
        </p:spPr>
      </p:pic>
      <p:pic>
        <p:nvPicPr>
          <p:cNvPr id="10" name="Picture 9">
            <a:extLst>
              <a:ext uri="{FF2B5EF4-FFF2-40B4-BE49-F238E27FC236}">
                <a16:creationId xmlns:a16="http://schemas.microsoft.com/office/drawing/2014/main" id="{52D42BCA-CCAA-4840-BD0B-AF43372775D8}"/>
              </a:ext>
            </a:extLst>
          </p:cNvPr>
          <p:cNvPicPr>
            <a:picLocks noChangeAspect="1"/>
          </p:cNvPicPr>
          <p:nvPr/>
        </p:nvPicPr>
        <p:blipFill>
          <a:blip r:embed="rId5"/>
          <a:stretch>
            <a:fillRect/>
          </a:stretch>
        </p:blipFill>
        <p:spPr>
          <a:xfrm>
            <a:off x="5816350" y="3111069"/>
            <a:ext cx="6010328" cy="1513470"/>
          </a:xfrm>
          <a:prstGeom prst="rect">
            <a:avLst/>
          </a:prstGeom>
        </p:spPr>
      </p:pic>
      <p:pic>
        <p:nvPicPr>
          <p:cNvPr id="12" name="Picture 11">
            <a:extLst>
              <a:ext uri="{FF2B5EF4-FFF2-40B4-BE49-F238E27FC236}">
                <a16:creationId xmlns:a16="http://schemas.microsoft.com/office/drawing/2014/main" id="{0F832B5F-52CC-46D2-B82B-2FD8DAEDD12A}"/>
              </a:ext>
            </a:extLst>
          </p:cNvPr>
          <p:cNvPicPr>
            <a:picLocks noChangeAspect="1"/>
          </p:cNvPicPr>
          <p:nvPr/>
        </p:nvPicPr>
        <p:blipFill>
          <a:blip r:embed="rId6"/>
          <a:stretch>
            <a:fillRect/>
          </a:stretch>
        </p:blipFill>
        <p:spPr>
          <a:xfrm>
            <a:off x="5745226" y="5179657"/>
            <a:ext cx="6239945" cy="1568573"/>
          </a:xfrm>
          <a:prstGeom prst="rect">
            <a:avLst/>
          </a:prstGeom>
        </p:spPr>
      </p:pic>
    </p:spTree>
    <p:extLst>
      <p:ext uri="{BB962C8B-B14F-4D97-AF65-F5344CB8AC3E}">
        <p14:creationId xmlns:p14="http://schemas.microsoft.com/office/powerpoint/2010/main" val="145966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Risk Perception and Information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1"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63786" y="128598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12895" y="245004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BA88531E-7E35-4680-B066-C36068D8D94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2D2A4108-4C15-48F0-A0E8-EB239EB8CB45}"/>
              </a:ext>
            </a:extLst>
          </p:cNvPr>
          <p:cNvPicPr>
            <a:picLocks noChangeAspect="1"/>
          </p:cNvPicPr>
          <p:nvPr/>
        </p:nvPicPr>
        <p:blipFill>
          <a:blip r:embed="rId3"/>
          <a:stretch>
            <a:fillRect/>
          </a:stretch>
        </p:blipFill>
        <p:spPr>
          <a:xfrm>
            <a:off x="127876" y="6265228"/>
            <a:ext cx="1873969" cy="397288"/>
          </a:xfrm>
          <a:prstGeom prst="rect">
            <a:avLst/>
          </a:prstGeom>
        </p:spPr>
      </p:pic>
      <p:sp>
        <p:nvSpPr>
          <p:cNvPr id="28" name="TextBox 27">
            <a:extLst>
              <a:ext uri="{FF2B5EF4-FFF2-40B4-BE49-F238E27FC236}">
                <a16:creationId xmlns:a16="http://schemas.microsoft.com/office/drawing/2014/main" id="{4701AB7C-61DB-41CD-853B-8242C5A4680E}"/>
              </a:ext>
            </a:extLst>
          </p:cNvPr>
          <p:cNvSpPr txBox="1"/>
          <p:nvPr/>
        </p:nvSpPr>
        <p:spPr>
          <a:xfrm>
            <a:off x="190034" y="1483720"/>
            <a:ext cx="5242288" cy="2031325"/>
          </a:xfrm>
          <a:prstGeom prst="rect">
            <a:avLst/>
          </a:prstGeom>
          <a:noFill/>
        </p:spPr>
        <p:txBody>
          <a:bodyPr wrap="square">
            <a:spAutoFit/>
          </a:bodyPr>
          <a:lstStyle/>
          <a:p>
            <a:r>
              <a:rPr lang="en-US" b="1" dirty="0">
                <a:solidFill>
                  <a:schemeClr val="bg1"/>
                </a:solidFill>
                <a:latin typeface="GT America" panose="00000500000000000000"/>
              </a:rPr>
              <a:t>Only one-quarter of respondents felt they were personally at high risk of catching COVID-19, on par with findings from February 2021 and the Northern regional average. By contrast, more than four in five respondents felt that the virus posed a threat to their country, far higher than the Northern regional average (71%). </a:t>
            </a:r>
          </a:p>
        </p:txBody>
      </p:sp>
      <p:sp>
        <p:nvSpPr>
          <p:cNvPr id="29" name="TextBox 28">
            <a:extLst>
              <a:ext uri="{FF2B5EF4-FFF2-40B4-BE49-F238E27FC236}">
                <a16:creationId xmlns:a16="http://schemas.microsoft.com/office/drawing/2014/main" id="{414E6458-6BB9-4B9E-8771-442473713DC8}"/>
              </a:ext>
            </a:extLst>
          </p:cNvPr>
          <p:cNvSpPr txBox="1"/>
          <p:nvPr/>
        </p:nvSpPr>
        <p:spPr>
          <a:xfrm>
            <a:off x="320839" y="4000313"/>
            <a:ext cx="4889110" cy="1438855"/>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Almost half of respondents believed that, if infected with COVID-19, their health would be seriously affected,</a:t>
            </a:r>
            <a:r>
              <a:rPr lang="en-US" sz="1750" dirty="0">
                <a:solidFill>
                  <a:schemeClr val="bg1">
                    <a:lumMod val="85000"/>
                  </a:schemeClr>
                </a:solidFill>
                <a:latin typeface="GTAmerica"/>
              </a:rPr>
              <a:t> higher than the regional average (38%).</a:t>
            </a:r>
            <a:endParaRPr lang="en-US" sz="1750" i="0" dirty="0">
              <a:solidFill>
                <a:schemeClr val="bg1">
                  <a:lumMod val="85000"/>
                </a:schemeClr>
              </a:solidFill>
              <a:effectLst/>
              <a:latin typeface="GTAmerica"/>
            </a:endParaRPr>
          </a:p>
        </p:txBody>
      </p:sp>
      <p:pic>
        <p:nvPicPr>
          <p:cNvPr id="4" name="Picture 3">
            <a:extLst>
              <a:ext uri="{FF2B5EF4-FFF2-40B4-BE49-F238E27FC236}">
                <a16:creationId xmlns:a16="http://schemas.microsoft.com/office/drawing/2014/main" id="{E9B66CDB-C6C7-430A-9676-225AC48731B8}"/>
              </a:ext>
            </a:extLst>
          </p:cNvPr>
          <p:cNvPicPr>
            <a:picLocks noChangeAspect="1"/>
          </p:cNvPicPr>
          <p:nvPr/>
        </p:nvPicPr>
        <p:blipFill>
          <a:blip r:embed="rId4"/>
          <a:stretch>
            <a:fillRect/>
          </a:stretch>
        </p:blipFill>
        <p:spPr>
          <a:xfrm>
            <a:off x="6661214" y="584055"/>
            <a:ext cx="4477841" cy="4892243"/>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1" y="-15100"/>
            <a:ext cx="5540798" cy="6858000"/>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61209" y="1253991"/>
              <a:ext cx="2944577"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dirty="0">
                  <a:solidFill>
                    <a:srgbClr val="F4A62D"/>
                  </a:solidFill>
                  <a:latin typeface="HK Grotesk Black" panose="00000A00000000000000" pitchFamily="2" charset="0"/>
                </a:rPr>
                <a:t>How concerned are people about COVID-19?</a:t>
              </a:r>
              <a:endParaRPr kumimoji="0" lang="en-US" sz="3600" b="0"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48238" y="239588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0E36AC74-588C-49F3-994A-987419B7CB41}"/>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4" name="Picture 13">
            <a:extLst>
              <a:ext uri="{FF2B5EF4-FFF2-40B4-BE49-F238E27FC236}">
                <a16:creationId xmlns:a16="http://schemas.microsoft.com/office/drawing/2014/main" id="{7DF567E4-1605-427D-A5D7-E27BDA35C58C}"/>
              </a:ext>
            </a:extLst>
          </p:cNvPr>
          <p:cNvPicPr>
            <a:picLocks noChangeAspect="1"/>
          </p:cNvPicPr>
          <p:nvPr/>
        </p:nvPicPr>
        <p:blipFill>
          <a:blip r:embed="rId3"/>
          <a:stretch>
            <a:fillRect/>
          </a:stretch>
        </p:blipFill>
        <p:spPr>
          <a:xfrm>
            <a:off x="-10010" y="6348807"/>
            <a:ext cx="1873969" cy="397288"/>
          </a:xfrm>
          <a:prstGeom prst="rect">
            <a:avLst/>
          </a:prstGeom>
        </p:spPr>
      </p:pic>
      <p:sp>
        <p:nvSpPr>
          <p:cNvPr id="15" name="TextBox 14">
            <a:extLst>
              <a:ext uri="{FF2B5EF4-FFF2-40B4-BE49-F238E27FC236}">
                <a16:creationId xmlns:a16="http://schemas.microsoft.com/office/drawing/2014/main" id="{9278A87E-98A7-4EE1-9A21-61762D2540AB}"/>
              </a:ext>
            </a:extLst>
          </p:cNvPr>
          <p:cNvSpPr txBox="1"/>
          <p:nvPr/>
        </p:nvSpPr>
        <p:spPr>
          <a:xfrm>
            <a:off x="263791" y="3896040"/>
            <a:ext cx="4889110" cy="1708160"/>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Female respondents reported education as a top concern at higher rates than male respondents (20% vs. 8%). School closures related to COVID-19 have had disproportionate effects on women globally, and that has been the case in Morocco</a:t>
            </a:r>
          </a:p>
        </p:txBody>
      </p:sp>
      <p:sp>
        <p:nvSpPr>
          <p:cNvPr id="16" name="TextBox 15">
            <a:extLst>
              <a:ext uri="{FF2B5EF4-FFF2-40B4-BE49-F238E27FC236}">
                <a16:creationId xmlns:a16="http://schemas.microsoft.com/office/drawing/2014/main" id="{703E9508-F0E6-44BC-AF37-83E4ADC20796}"/>
              </a:ext>
            </a:extLst>
          </p:cNvPr>
          <p:cNvSpPr txBox="1"/>
          <p:nvPr/>
        </p:nvSpPr>
        <p:spPr>
          <a:xfrm>
            <a:off x="115558" y="1533117"/>
            <a:ext cx="5266934" cy="1754326"/>
          </a:xfrm>
          <a:prstGeom prst="rect">
            <a:avLst/>
          </a:prstGeom>
          <a:noFill/>
        </p:spPr>
        <p:txBody>
          <a:bodyPr wrap="square">
            <a:spAutoFit/>
          </a:bodyPr>
          <a:lstStyle/>
          <a:p>
            <a:r>
              <a:rPr lang="en-US" b="1" dirty="0">
                <a:solidFill>
                  <a:schemeClr val="bg1"/>
                </a:solidFill>
                <a:latin typeface="GT America" panose="00000500000000000000"/>
              </a:rPr>
              <a:t>COVID-19 was ranked a top concern by two in five respondents. In addition to the COVID-19 pandemic, access to income and employment was one of the top concerns cited by respondents in Morocco; particularly by rural compared to urban respondents (46% vs. 36%). </a:t>
            </a:r>
          </a:p>
        </p:txBody>
      </p:sp>
      <p:pic>
        <p:nvPicPr>
          <p:cNvPr id="3" name="Picture 2">
            <a:extLst>
              <a:ext uri="{FF2B5EF4-FFF2-40B4-BE49-F238E27FC236}">
                <a16:creationId xmlns:a16="http://schemas.microsoft.com/office/drawing/2014/main" id="{724B399A-6EA4-41E8-8755-052D0F0F1BE4}"/>
              </a:ext>
            </a:extLst>
          </p:cNvPr>
          <p:cNvPicPr>
            <a:picLocks noChangeAspect="1"/>
          </p:cNvPicPr>
          <p:nvPr/>
        </p:nvPicPr>
        <p:blipFill>
          <a:blip r:embed="rId4"/>
          <a:stretch>
            <a:fillRect/>
          </a:stretch>
        </p:blipFill>
        <p:spPr>
          <a:xfrm>
            <a:off x="6899564" y="317825"/>
            <a:ext cx="4166754" cy="5899358"/>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0"/>
            <a:ext cx="5704114" cy="6858000"/>
            <a:chOff x="6609059" y="1126986"/>
            <a:chExt cx="312540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716333" y="1294901"/>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Whom do people trust?</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27" name="Rectangle 26">
              <a:extLst>
                <a:ext uri="{FF2B5EF4-FFF2-40B4-BE49-F238E27FC236}">
                  <a16:creationId xmlns:a16="http://schemas.microsoft.com/office/drawing/2014/main" id="{5DE77875-69C2-4AD8-8701-2E24D74C71CE}"/>
                </a:ext>
              </a:extLst>
            </p:cNvPr>
            <p:cNvSpPr/>
            <p:nvPr/>
          </p:nvSpPr>
          <p:spPr>
            <a:xfrm>
              <a:off x="7490026" y="7580703"/>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8" name="Picture 27">
              <a:extLst>
                <a:ext uri="{FF2B5EF4-FFF2-40B4-BE49-F238E27FC236}">
                  <a16:creationId xmlns:a16="http://schemas.microsoft.com/office/drawing/2014/main" id="{BE743FA5-2FEE-4BF3-949A-0CA7100F5C1C}"/>
                </a:ext>
              </a:extLst>
            </p:cNvPr>
            <p:cNvPicPr>
              <a:picLocks noChangeAspect="1"/>
            </p:cNvPicPr>
            <p:nvPr/>
          </p:nvPicPr>
          <p:blipFill>
            <a:blip r:embed="rId3"/>
            <a:stretch>
              <a:fillRect/>
            </a:stretch>
          </p:blipFill>
          <p:spPr>
            <a:xfrm>
              <a:off x="6609059" y="7475793"/>
              <a:ext cx="880967" cy="397288"/>
            </a:xfrm>
            <a:prstGeom prst="rect">
              <a:avLst/>
            </a:prstGeom>
          </p:spPr>
        </p:pic>
        <p:cxnSp>
          <p:nvCxnSpPr>
            <p:cNvPr id="29" name="Straight Connector 28">
              <a:extLst>
                <a:ext uri="{FF2B5EF4-FFF2-40B4-BE49-F238E27FC236}">
                  <a16:creationId xmlns:a16="http://schemas.microsoft.com/office/drawing/2014/main" id="{DE3F8D16-9DDF-4E06-ABC8-291C27CD69FB}"/>
                </a:ext>
              </a:extLst>
            </p:cNvPr>
            <p:cNvCxnSpPr/>
            <p:nvPr/>
          </p:nvCxnSpPr>
          <p:spPr>
            <a:xfrm>
              <a:off x="6823591" y="2082157"/>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EA1C22-D848-44CB-81B6-16196BCCE90A}"/>
              </a:ext>
            </a:extLst>
          </p:cNvPr>
          <p:cNvSpPr txBox="1"/>
          <p:nvPr/>
        </p:nvSpPr>
        <p:spPr>
          <a:xfrm>
            <a:off x="313218" y="4331524"/>
            <a:ext cx="4889110" cy="1438855"/>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Since February 2021, substantial support for the government has been lost among young people aged 18-25 (51% vs. 74%) and 26-35 (61% vs. 85%). </a:t>
            </a:r>
          </a:p>
        </p:txBody>
      </p:sp>
      <p:sp>
        <p:nvSpPr>
          <p:cNvPr id="17" name="TextBox 16">
            <a:extLst>
              <a:ext uri="{FF2B5EF4-FFF2-40B4-BE49-F238E27FC236}">
                <a16:creationId xmlns:a16="http://schemas.microsoft.com/office/drawing/2014/main" id="{F3515B67-5C6C-46EA-93C0-5F63F271B2D4}"/>
              </a:ext>
            </a:extLst>
          </p:cNvPr>
          <p:cNvSpPr txBox="1"/>
          <p:nvPr/>
        </p:nvSpPr>
        <p:spPr>
          <a:xfrm>
            <a:off x="195784" y="1160079"/>
            <a:ext cx="5319763" cy="2862322"/>
          </a:xfrm>
          <a:prstGeom prst="rect">
            <a:avLst/>
          </a:prstGeom>
          <a:noFill/>
        </p:spPr>
        <p:txBody>
          <a:bodyPr wrap="square">
            <a:spAutoFit/>
          </a:bodyPr>
          <a:lstStyle/>
          <a:p>
            <a:r>
              <a:rPr lang="en-US" b="1" dirty="0">
                <a:solidFill>
                  <a:schemeClr val="bg1"/>
                </a:solidFill>
                <a:latin typeface="GT America" panose="00000500000000000000"/>
              </a:rPr>
              <a:t>Health-related individuals and institutions remain some of the most trusted to manage the COVID-19 response among respondents in Morocco, similar to results from February 2021. Satisfaction with the government’s response to COVID-19 decreased since February 2021 (74% vs. 88%). The decline in satisfaction with the government likely reflected opinions about the PJD’s COVID-19 response, as the new ruling party had not yet taken office since the Parliamentary elections in September. </a:t>
            </a:r>
          </a:p>
        </p:txBody>
      </p:sp>
      <p:pic>
        <p:nvPicPr>
          <p:cNvPr id="4" name="Picture 3">
            <a:extLst>
              <a:ext uri="{FF2B5EF4-FFF2-40B4-BE49-F238E27FC236}">
                <a16:creationId xmlns:a16="http://schemas.microsoft.com/office/drawing/2014/main" id="{A4C235B3-8DCD-40F2-85D0-160EAECD1B31}"/>
              </a:ext>
            </a:extLst>
          </p:cNvPr>
          <p:cNvPicPr>
            <a:picLocks noChangeAspect="1"/>
          </p:cNvPicPr>
          <p:nvPr/>
        </p:nvPicPr>
        <p:blipFill>
          <a:blip r:embed="rId4"/>
          <a:stretch>
            <a:fillRect/>
          </a:stretch>
        </p:blipFill>
        <p:spPr>
          <a:xfrm>
            <a:off x="6552338" y="823867"/>
            <a:ext cx="4632168" cy="1319706"/>
          </a:xfrm>
          <a:prstGeom prst="rect">
            <a:avLst/>
          </a:prstGeom>
        </p:spPr>
      </p:pic>
      <p:pic>
        <p:nvPicPr>
          <p:cNvPr id="6" name="Picture 5">
            <a:extLst>
              <a:ext uri="{FF2B5EF4-FFF2-40B4-BE49-F238E27FC236}">
                <a16:creationId xmlns:a16="http://schemas.microsoft.com/office/drawing/2014/main" id="{B2050194-03B4-40D3-9488-42D49F7E08AB}"/>
              </a:ext>
            </a:extLst>
          </p:cNvPr>
          <p:cNvPicPr>
            <a:picLocks noChangeAspect="1"/>
          </p:cNvPicPr>
          <p:nvPr/>
        </p:nvPicPr>
        <p:blipFill>
          <a:blip r:embed="rId5"/>
          <a:stretch>
            <a:fillRect/>
          </a:stretch>
        </p:blipFill>
        <p:spPr>
          <a:xfrm>
            <a:off x="7041572" y="2615137"/>
            <a:ext cx="3619501" cy="2981448"/>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36902" y="0"/>
            <a:ext cx="5635859" cy="6858000"/>
            <a:chOff x="6609059" y="1126986"/>
            <a:chExt cx="3059087"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46971" y="1319584"/>
              <a:ext cx="3021175"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believe accurate information?</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7343" y="245133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AF5FECB2-AB16-40D7-B40A-4607B82E5A1A}"/>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2" name="Picture 11">
            <a:extLst>
              <a:ext uri="{FF2B5EF4-FFF2-40B4-BE49-F238E27FC236}">
                <a16:creationId xmlns:a16="http://schemas.microsoft.com/office/drawing/2014/main" id="{C77A9843-59B2-464C-BA63-1CC7AF5D85B3}"/>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3BDC47BC-E732-450F-9829-E0A328492F26}"/>
              </a:ext>
            </a:extLst>
          </p:cNvPr>
          <p:cNvSpPr txBox="1"/>
          <p:nvPr/>
        </p:nvSpPr>
        <p:spPr>
          <a:xfrm>
            <a:off x="162593" y="1575907"/>
            <a:ext cx="5164111" cy="3970318"/>
          </a:xfrm>
          <a:prstGeom prst="rect">
            <a:avLst/>
          </a:prstGeom>
          <a:noFill/>
        </p:spPr>
        <p:txBody>
          <a:bodyPr wrap="square">
            <a:spAutoFit/>
          </a:bodyPr>
          <a:lstStyle/>
          <a:p>
            <a:r>
              <a:rPr lang="en-US" b="1" dirty="0">
                <a:solidFill>
                  <a:schemeClr val="bg1"/>
                </a:solidFill>
                <a:latin typeface="GT America" panose="00000500000000000000"/>
              </a:rPr>
              <a:t>Local information sources — including health workers, television, radio, and family and friends — were the most trusted for information about the COVID-19 pandemic in Morocco. </a:t>
            </a:r>
          </a:p>
          <a:p>
            <a:endParaRPr lang="en-US" b="1" dirty="0">
              <a:solidFill>
                <a:schemeClr val="bg1"/>
              </a:solidFill>
              <a:latin typeface="GT America" panose="00000500000000000000"/>
            </a:endParaRPr>
          </a:p>
          <a:p>
            <a:r>
              <a:rPr lang="en-US" b="1" dirty="0">
                <a:solidFill>
                  <a:schemeClr val="bg1"/>
                </a:solidFill>
                <a:latin typeface="GT America" panose="00000500000000000000"/>
              </a:rPr>
              <a:t>Respondents in Morocco demonstrated widespread understanding of accurate information about the importance of washing hands (94%) and wearing a face mask (89%) to prevent disease transmission. However, respondents also demonstrated some of the highest levels of belief in statements that may lead to the stigmatization of health care workers (66%) and people who have recently recovered from COVID-19 (72%) among all surveyed Member States</a:t>
            </a:r>
          </a:p>
        </p:txBody>
      </p:sp>
      <p:pic>
        <p:nvPicPr>
          <p:cNvPr id="4" name="Picture 3">
            <a:extLst>
              <a:ext uri="{FF2B5EF4-FFF2-40B4-BE49-F238E27FC236}">
                <a16:creationId xmlns:a16="http://schemas.microsoft.com/office/drawing/2014/main" id="{550EB49D-6486-405E-B6FB-56797214C6ED}"/>
              </a:ext>
            </a:extLst>
          </p:cNvPr>
          <p:cNvPicPr>
            <a:picLocks noChangeAspect="1"/>
          </p:cNvPicPr>
          <p:nvPr/>
        </p:nvPicPr>
        <p:blipFill>
          <a:blip r:embed="rId4"/>
          <a:stretch>
            <a:fillRect/>
          </a:stretch>
        </p:blipFill>
        <p:spPr>
          <a:xfrm>
            <a:off x="6893111" y="3429000"/>
            <a:ext cx="4384380" cy="2018016"/>
          </a:xfrm>
          <a:prstGeom prst="rect">
            <a:avLst/>
          </a:prstGeom>
        </p:spPr>
      </p:pic>
      <p:pic>
        <p:nvPicPr>
          <p:cNvPr id="6" name="Picture 5">
            <a:extLst>
              <a:ext uri="{FF2B5EF4-FFF2-40B4-BE49-F238E27FC236}">
                <a16:creationId xmlns:a16="http://schemas.microsoft.com/office/drawing/2014/main" id="{DB540729-5BBD-42B2-B472-3B69F4E68922}"/>
              </a:ext>
            </a:extLst>
          </p:cNvPr>
          <p:cNvPicPr>
            <a:picLocks noChangeAspect="1"/>
          </p:cNvPicPr>
          <p:nvPr/>
        </p:nvPicPr>
        <p:blipFill>
          <a:blip r:embed="rId5"/>
          <a:stretch>
            <a:fillRect/>
          </a:stretch>
        </p:blipFill>
        <p:spPr>
          <a:xfrm>
            <a:off x="6837856" y="885983"/>
            <a:ext cx="4439635" cy="2018016"/>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Vaccine Beliefs and Uptake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855270" y="28430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
        <p:nvSpPr>
          <p:cNvPr id="8" name="TextBox 7">
            <a:extLst>
              <a:ext uri="{FF2B5EF4-FFF2-40B4-BE49-F238E27FC236}">
                <a16:creationId xmlns:a16="http://schemas.microsoft.com/office/drawing/2014/main" id="{4E718F1D-474B-44BB-BC39-DE530D587796}"/>
              </a:ext>
            </a:extLst>
          </p:cNvPr>
          <p:cNvSpPr txBox="1"/>
          <p:nvPr/>
        </p:nvSpPr>
        <p:spPr>
          <a:xfrm>
            <a:off x="197426" y="3201197"/>
            <a:ext cx="12192001" cy="646331"/>
          </a:xfrm>
          <a:prstGeom prst="rect">
            <a:avLst/>
          </a:prstGeom>
          <a:noFill/>
        </p:spPr>
        <p:txBody>
          <a:bodyPr wrap="square">
            <a:spAutoFit/>
          </a:bodyPr>
          <a:lstStyle/>
          <a:p>
            <a:r>
              <a:rPr lang="en-US" sz="1200" b="0" i="1" dirty="0">
                <a:solidFill>
                  <a:srgbClr val="000000"/>
                </a:solidFill>
                <a:effectLst/>
                <a:latin typeface="Arial" panose="020B0604020202020204" pitchFamily="34" charset="0"/>
              </a:rPr>
              <a:t>The aim of these survey questions was to describe the available market for COVID-19 vaccine uptake and target populations for risk communication campaigns. As such, we report on those who likely received or will receive at least one dose of the COVID-19 vaccine, and those who are unlikely to get vaccinated. The survey does not seek to validate administrative COVID-19 vaccine coverage estimates.</a:t>
            </a:r>
            <a:endParaRPr lang="en-US" sz="1200" dirty="0"/>
          </a:p>
        </p:txBody>
      </p:sp>
    </p:spTree>
    <p:extLst>
      <p:ext uri="{BB962C8B-B14F-4D97-AF65-F5344CB8AC3E}">
        <p14:creationId xmlns:p14="http://schemas.microsoft.com/office/powerpoint/2010/main" val="4118729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87878" y="129690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want to get the COVID-19 vaccine?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67152" y="247128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2397FED6-0C5E-4C19-B866-D6353B67F6DA}"/>
              </a:ext>
            </a:extLst>
          </p:cNvPr>
          <p:cNvSpPr txBox="1"/>
          <p:nvPr/>
        </p:nvSpPr>
        <p:spPr>
          <a:xfrm>
            <a:off x="289854" y="1551592"/>
            <a:ext cx="4943075" cy="2585323"/>
          </a:xfrm>
          <a:prstGeom prst="rect">
            <a:avLst/>
          </a:prstGeom>
          <a:noFill/>
        </p:spPr>
        <p:txBody>
          <a:bodyPr wrap="square">
            <a:spAutoFit/>
          </a:bodyPr>
          <a:lstStyle/>
          <a:p>
            <a:r>
              <a:rPr lang="en-US" b="1" dirty="0">
                <a:solidFill>
                  <a:schemeClr val="bg1"/>
                </a:solidFill>
                <a:latin typeface="GT America" panose="00000500000000000000"/>
              </a:rPr>
              <a:t>Morocco is one of the few AU Member States to surpass the WHO goal of vaccinating 10% of the population by the end of September 2021. Respondents across all demographic groups reported almost universal vaccine acceptance (97%), the highest among surveyed Member States, and consistent with officially reported rates of vaccine administration in Morocco, which are the highest in Africa.</a:t>
            </a:r>
          </a:p>
        </p:txBody>
      </p:sp>
      <p:pic>
        <p:nvPicPr>
          <p:cNvPr id="3" name="Picture 2">
            <a:extLst>
              <a:ext uri="{FF2B5EF4-FFF2-40B4-BE49-F238E27FC236}">
                <a16:creationId xmlns:a16="http://schemas.microsoft.com/office/drawing/2014/main" id="{5D511D48-6035-4BDB-8C38-8E32ED2906F0}"/>
              </a:ext>
            </a:extLst>
          </p:cNvPr>
          <p:cNvPicPr>
            <a:picLocks noChangeAspect="1"/>
          </p:cNvPicPr>
          <p:nvPr/>
        </p:nvPicPr>
        <p:blipFill>
          <a:blip r:embed="rId4"/>
          <a:stretch>
            <a:fillRect/>
          </a:stretch>
        </p:blipFill>
        <p:spPr>
          <a:xfrm>
            <a:off x="6805179" y="12899"/>
            <a:ext cx="4001365" cy="3236077"/>
          </a:xfrm>
          <a:prstGeom prst="rect">
            <a:avLst/>
          </a:prstGeom>
        </p:spPr>
      </p:pic>
      <p:pic>
        <p:nvPicPr>
          <p:cNvPr id="7" name="Picture 6">
            <a:extLst>
              <a:ext uri="{FF2B5EF4-FFF2-40B4-BE49-F238E27FC236}">
                <a16:creationId xmlns:a16="http://schemas.microsoft.com/office/drawing/2014/main" id="{C2761275-E97C-4994-B274-6187D00A0CB1}"/>
              </a:ext>
            </a:extLst>
          </p:cNvPr>
          <p:cNvPicPr>
            <a:picLocks noChangeAspect="1"/>
          </p:cNvPicPr>
          <p:nvPr/>
        </p:nvPicPr>
        <p:blipFill>
          <a:blip r:embed="rId5"/>
          <a:stretch>
            <a:fillRect/>
          </a:stretch>
        </p:blipFill>
        <p:spPr>
          <a:xfrm>
            <a:off x="7038631" y="3248976"/>
            <a:ext cx="4001364" cy="3337980"/>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54397" y="1206925"/>
              <a:ext cx="2976748" cy="1094446"/>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What do people think about COVID-19 vaccines?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21960" y="2762234"/>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F0E5000E-51B0-4954-886E-D21DFA21E254}"/>
              </a:ext>
            </a:extLst>
          </p:cNvPr>
          <p:cNvSpPr txBox="1"/>
          <p:nvPr/>
        </p:nvSpPr>
        <p:spPr>
          <a:xfrm>
            <a:off x="10012" y="3768109"/>
            <a:ext cx="5540798" cy="2516073"/>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Despite survey results indicating very high vaccine acceptance, a recent government initiative (launched in October 2021, after the fielding of this survey) to require proof of vaccination to access public spaces has received some backlash, and small-scale protests erupted across a handful of cities. Critics primarily voiced concern over the speedy implementation timeline rather than the measure itself.</a:t>
            </a:r>
          </a:p>
        </p:txBody>
      </p:sp>
      <p:sp>
        <p:nvSpPr>
          <p:cNvPr id="18" name="TextBox 17">
            <a:extLst>
              <a:ext uri="{FF2B5EF4-FFF2-40B4-BE49-F238E27FC236}">
                <a16:creationId xmlns:a16="http://schemas.microsoft.com/office/drawing/2014/main" id="{8C711346-4A26-4CC5-8F37-13D25F53B9BE}"/>
              </a:ext>
            </a:extLst>
          </p:cNvPr>
          <p:cNvSpPr txBox="1"/>
          <p:nvPr/>
        </p:nvSpPr>
        <p:spPr>
          <a:xfrm>
            <a:off x="158717" y="1704471"/>
            <a:ext cx="5243388" cy="2031325"/>
          </a:xfrm>
          <a:prstGeom prst="rect">
            <a:avLst/>
          </a:prstGeom>
          <a:noFill/>
        </p:spPr>
        <p:txBody>
          <a:bodyPr wrap="square">
            <a:spAutoFit/>
          </a:bodyPr>
          <a:lstStyle/>
          <a:p>
            <a:r>
              <a:rPr lang="en-US" b="1" dirty="0">
                <a:solidFill>
                  <a:schemeClr val="bg1"/>
                </a:solidFill>
                <a:latin typeface="GT America" panose="00000500000000000000"/>
              </a:rPr>
              <a:t>The most common response given when asked what information respondents wanted to know about the COVID-19 vaccine in Morocco was “Nothing.” The overwhelming majority (97%) of respondents in Morocco either were vaccinated or likely to get vaccinated, suggesting the population is overall well-informed about the vaccine. </a:t>
            </a:r>
          </a:p>
        </p:txBody>
      </p:sp>
      <p:pic>
        <p:nvPicPr>
          <p:cNvPr id="4" name="Picture 3">
            <a:extLst>
              <a:ext uri="{FF2B5EF4-FFF2-40B4-BE49-F238E27FC236}">
                <a16:creationId xmlns:a16="http://schemas.microsoft.com/office/drawing/2014/main" id="{AC9B27F7-0E1C-4183-A365-19DB69C8569A}"/>
              </a:ext>
            </a:extLst>
          </p:cNvPr>
          <p:cNvPicPr>
            <a:picLocks noChangeAspect="1"/>
          </p:cNvPicPr>
          <p:nvPr/>
        </p:nvPicPr>
        <p:blipFill>
          <a:blip r:embed="rId4"/>
          <a:stretch>
            <a:fillRect/>
          </a:stretch>
        </p:blipFill>
        <p:spPr>
          <a:xfrm>
            <a:off x="6510771" y="325794"/>
            <a:ext cx="4376872" cy="2291556"/>
          </a:xfrm>
          <a:prstGeom prst="rect">
            <a:avLst/>
          </a:prstGeom>
        </p:spPr>
      </p:pic>
      <p:pic>
        <p:nvPicPr>
          <p:cNvPr id="6" name="Picture 5">
            <a:extLst>
              <a:ext uri="{FF2B5EF4-FFF2-40B4-BE49-F238E27FC236}">
                <a16:creationId xmlns:a16="http://schemas.microsoft.com/office/drawing/2014/main" id="{7B5859F4-910A-49C4-ADA2-0C1702E3BB54}"/>
              </a:ext>
            </a:extLst>
          </p:cNvPr>
          <p:cNvPicPr>
            <a:picLocks noChangeAspect="1"/>
          </p:cNvPicPr>
          <p:nvPr/>
        </p:nvPicPr>
        <p:blipFill>
          <a:blip r:embed="rId5"/>
          <a:stretch>
            <a:fillRect/>
          </a:stretch>
        </p:blipFill>
        <p:spPr>
          <a:xfrm>
            <a:off x="6652708" y="2814246"/>
            <a:ext cx="4092997" cy="2658224"/>
          </a:xfrm>
          <a:prstGeom prst="rect">
            <a:avLst/>
          </a:prstGeom>
        </p:spPr>
      </p:pic>
    </p:spTree>
    <p:extLst>
      <p:ext uri="{BB962C8B-B14F-4D97-AF65-F5344CB8AC3E}">
        <p14:creationId xmlns:p14="http://schemas.microsoft.com/office/powerpoint/2010/main" val="364801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Secondary Burdens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240436"/>
            <a:ext cx="11448135" cy="1325563"/>
          </a:xfrm>
        </p:spPr>
        <p:txBody>
          <a:bodyPr>
            <a:normAutofit/>
          </a:bodyPr>
          <a:lstStyle/>
          <a:p>
            <a:r>
              <a:rPr lang="en-US" sz="4000" dirty="0">
                <a:latin typeface="GT America"/>
              </a:rPr>
              <a:t>PERC Overview</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331819"/>
            <a:ext cx="11834633" cy="4797244"/>
          </a:xfrm>
        </p:spPr>
        <p:txBody>
          <a:bodyPr vert="horz" lIns="91440" tIns="45720" rIns="91440" bIns="45720" rtlCol="0" anchor="t">
            <a:normAutofit/>
          </a:bodyPr>
          <a:lstStyle/>
          <a:p>
            <a:pPr marL="0" indent="0">
              <a:spcBef>
                <a:spcPts val="1600"/>
              </a:spcBef>
              <a:buNone/>
            </a:pPr>
            <a:r>
              <a:rPr lang="en-US" sz="2200" dirty="0">
                <a:latin typeface="GT America" panose="00000500000000000000"/>
              </a:rPr>
              <a:t>The </a:t>
            </a:r>
            <a:r>
              <a:rPr lang="en-US" sz="2200" b="1" dirty="0">
                <a:latin typeface="GT America" panose="00000500000000000000"/>
              </a:rPr>
              <a:t>Partnership for Evidence-Based Response to COVID-19</a:t>
            </a:r>
            <a:r>
              <a:rPr lang="en-US" sz="2200" dirty="0">
                <a:latin typeface="GT America" panose="00000500000000000000"/>
              </a:rPr>
              <a:t> (PERC) is a public-private partnership that supports evidence-based measures to reduce the impact of COVID-19 on African Union Member States.</a:t>
            </a:r>
          </a:p>
          <a:p>
            <a:pPr marL="0" indent="0">
              <a:spcBef>
                <a:spcPts val="1600"/>
              </a:spcBef>
              <a:buNone/>
            </a:pPr>
            <a:r>
              <a:rPr lang="en-US" sz="2200" dirty="0">
                <a:latin typeface="GT America" panose="00000500000000000000"/>
              </a:rPr>
              <a:t>PERC collects </a:t>
            </a:r>
            <a:r>
              <a:rPr lang="en-US" sz="2200" b="1" dirty="0">
                <a:latin typeface="GT America" panose="00000500000000000000"/>
              </a:rPr>
              <a:t>social, economic, epidemiological, population movement, and security data </a:t>
            </a:r>
            <a:r>
              <a:rPr lang="en-US" sz="2200" dirty="0">
                <a:latin typeface="GT America" panose="00000500000000000000"/>
              </a:rPr>
              <a:t>from 19 African Union Member States to help determine the acceptability, impact and effectiveness of public health and social measures for COVID-19.</a:t>
            </a:r>
          </a:p>
          <a:p>
            <a:pPr marL="0" indent="0">
              <a:spcBef>
                <a:spcPts val="1600"/>
              </a:spcBef>
              <a:buNone/>
            </a:pPr>
            <a:r>
              <a:rPr lang="en-US" sz="2200" dirty="0">
                <a:latin typeface="GT America" panose="00000500000000000000"/>
              </a:rPr>
              <a:t>This report describes findings from a telephone survey with </a:t>
            </a:r>
            <a:r>
              <a:rPr lang="en-US" sz="2200" b="1" dirty="0">
                <a:latin typeface="GT America" panose="00000500000000000000"/>
              </a:rPr>
              <a:t>1,244 people </a:t>
            </a:r>
            <a:r>
              <a:rPr lang="en-US" sz="2200" dirty="0">
                <a:latin typeface="GT America" panose="00000500000000000000"/>
              </a:rPr>
              <a:t>conducted in </a:t>
            </a:r>
            <a:r>
              <a:rPr lang="en-US" sz="2200" b="1" dirty="0">
                <a:latin typeface="GT America" panose="00000500000000000000"/>
              </a:rPr>
              <a:t>September 2021</a:t>
            </a:r>
            <a:r>
              <a:rPr lang="en-US" sz="2200" dirty="0">
                <a:latin typeface="GT America" panose="00000500000000000000"/>
              </a:rPr>
              <a:t>, alongside local epidemiological and secondary data. The survey is the second report from the PERC since the pandemic began.</a:t>
            </a:r>
          </a:p>
        </p:txBody>
      </p:sp>
      <p:pic>
        <p:nvPicPr>
          <p:cNvPr id="10" name="Picture 9">
            <a:extLst>
              <a:ext uri="{FF2B5EF4-FFF2-40B4-BE49-F238E27FC236}">
                <a16:creationId xmlns:a16="http://schemas.microsoft.com/office/drawing/2014/main" id="{3275BFED-BCAC-134B-9250-1FE226A38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1342"/>
            <a:ext cx="12192000" cy="1036658"/>
          </a:xfrm>
          <a:prstGeom prst="rect">
            <a:avLst/>
          </a:prstGeom>
        </p:spPr>
      </p:pic>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1" y="0"/>
            <a:ext cx="5971558" cy="6858000"/>
            <a:chOff x="6609059" y="1126986"/>
            <a:chExt cx="3262929" cy="6858000"/>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62052" y="1275067"/>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568E32EE-9BDA-4C0A-AE30-912307CB7DDC}"/>
                </a:ext>
              </a:extLst>
            </p:cNvPr>
            <p:cNvSpPr/>
            <p:nvPr/>
          </p:nvSpPr>
          <p:spPr>
            <a:xfrm>
              <a:off x="7627548" y="757760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63598" y="24508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3260903-7068-4FBF-8A10-90E9E3153B22}"/>
              </a:ext>
            </a:extLst>
          </p:cNvPr>
          <p:cNvSpPr txBox="1"/>
          <p:nvPr/>
        </p:nvSpPr>
        <p:spPr>
          <a:xfrm>
            <a:off x="5701363" y="419482"/>
            <a:ext cx="4101648" cy="461665"/>
          </a:xfrm>
          <a:prstGeom prst="rect">
            <a:avLst/>
          </a:prstGeom>
          <a:noFill/>
        </p:spPr>
        <p:txBody>
          <a:bodyPr wrap="square" rtlCol="0">
            <a:spAutoFit/>
          </a:bodyPr>
          <a:lstStyle/>
          <a:p>
            <a:r>
              <a:rPr lang="en-US" sz="2400" b="1" dirty="0">
                <a:solidFill>
                  <a:schemeClr val="bg2"/>
                </a:solidFill>
                <a:latin typeface="GT America" panose="00000500000000000000"/>
              </a:rPr>
              <a:t>Difficulty getting medicines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753946" y="3198470"/>
            <a:ext cx="6248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01363" y="3504717"/>
            <a:ext cx="4613276" cy="461665"/>
          </a:xfrm>
          <a:prstGeom prst="rect">
            <a:avLst/>
          </a:prstGeom>
          <a:noFill/>
        </p:spPr>
        <p:txBody>
          <a:bodyPr wrap="square" rtlCol="0">
            <a:spAutoFit/>
          </a:bodyPr>
          <a:lstStyle/>
          <a:p>
            <a:r>
              <a:rPr lang="en-US" sz="2400" b="1" dirty="0">
                <a:solidFill>
                  <a:schemeClr val="bg2"/>
                </a:solidFill>
                <a:latin typeface="GT America" panose="00000500000000000000"/>
              </a:rPr>
              <a:t>Skipping or delaying health visits</a:t>
            </a:r>
          </a:p>
        </p:txBody>
      </p:sp>
      <p:pic>
        <p:nvPicPr>
          <p:cNvPr id="23" name="Picture 22">
            <a:extLst>
              <a:ext uri="{FF2B5EF4-FFF2-40B4-BE49-F238E27FC236}">
                <a16:creationId xmlns:a16="http://schemas.microsoft.com/office/drawing/2014/main" id="{E285F0EB-BBA8-4621-8DA6-D0DDC38C09B6}"/>
              </a:ext>
            </a:extLst>
          </p:cNvPr>
          <p:cNvPicPr>
            <a:picLocks noChangeAspect="1"/>
          </p:cNvPicPr>
          <p:nvPr/>
        </p:nvPicPr>
        <p:blipFill>
          <a:blip r:embed="rId3"/>
          <a:stretch>
            <a:fillRect/>
          </a:stretch>
        </p:blipFill>
        <p:spPr>
          <a:xfrm>
            <a:off x="-10010" y="6348807"/>
            <a:ext cx="1873969" cy="397288"/>
          </a:xfrm>
          <a:prstGeom prst="rect">
            <a:avLst/>
          </a:prstGeom>
        </p:spPr>
      </p:pic>
      <p:sp>
        <p:nvSpPr>
          <p:cNvPr id="22" name="TextBox 21">
            <a:extLst>
              <a:ext uri="{FF2B5EF4-FFF2-40B4-BE49-F238E27FC236}">
                <a16:creationId xmlns:a16="http://schemas.microsoft.com/office/drawing/2014/main" id="{426175CC-6CC9-46D4-947D-2F164004A142}"/>
              </a:ext>
            </a:extLst>
          </p:cNvPr>
          <p:cNvSpPr txBox="1"/>
          <p:nvPr/>
        </p:nvSpPr>
        <p:spPr>
          <a:xfrm>
            <a:off x="285563" y="4037964"/>
            <a:ext cx="4889110" cy="1977464"/>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Disruptions in access to medicine disproportionately affected lower-income respondents. Respondents with longstanding illnesses also reported greater difficulty accessing medication compared to those who did not (60% vs. 46%).</a:t>
            </a:r>
          </a:p>
        </p:txBody>
      </p:sp>
      <p:sp>
        <p:nvSpPr>
          <p:cNvPr id="25" name="TextBox 24">
            <a:extLst>
              <a:ext uri="{FF2B5EF4-FFF2-40B4-BE49-F238E27FC236}">
                <a16:creationId xmlns:a16="http://schemas.microsoft.com/office/drawing/2014/main" id="{E7E30ADB-FF64-48F0-8065-A38EAD75CA71}"/>
              </a:ext>
            </a:extLst>
          </p:cNvPr>
          <p:cNvSpPr txBox="1"/>
          <p:nvPr/>
        </p:nvSpPr>
        <p:spPr>
          <a:xfrm>
            <a:off x="190034" y="1483720"/>
            <a:ext cx="5242289" cy="2308324"/>
          </a:xfrm>
          <a:prstGeom prst="rect">
            <a:avLst/>
          </a:prstGeom>
          <a:noFill/>
        </p:spPr>
        <p:txBody>
          <a:bodyPr wrap="square">
            <a:spAutoFit/>
          </a:bodyPr>
          <a:lstStyle/>
          <a:p>
            <a:r>
              <a:rPr lang="en-US" b="1" dirty="0">
                <a:solidFill>
                  <a:schemeClr val="bg1"/>
                </a:solidFill>
                <a:latin typeface="GT America" panose="00000500000000000000"/>
              </a:rPr>
              <a:t>Among respondents reporting they or someone in their household needed health care or medication, about two in five skipped or delayed services in the past six months, and just over half reported difficulty accessing medication in the past 3 months. While missed visits have decreased since February 2021 (49% vs. 39%), difficulty accessing medication has increased (42% vs. 52%). </a:t>
            </a:r>
          </a:p>
        </p:txBody>
      </p:sp>
      <p:pic>
        <p:nvPicPr>
          <p:cNvPr id="3" name="Picture 2">
            <a:extLst>
              <a:ext uri="{FF2B5EF4-FFF2-40B4-BE49-F238E27FC236}">
                <a16:creationId xmlns:a16="http://schemas.microsoft.com/office/drawing/2014/main" id="{6FEC53C4-8F48-49A8-9257-59146D0A7D78}"/>
              </a:ext>
            </a:extLst>
          </p:cNvPr>
          <p:cNvPicPr>
            <a:picLocks noChangeAspect="1"/>
          </p:cNvPicPr>
          <p:nvPr/>
        </p:nvPicPr>
        <p:blipFill>
          <a:blip r:embed="rId4"/>
          <a:stretch>
            <a:fillRect/>
          </a:stretch>
        </p:blipFill>
        <p:spPr>
          <a:xfrm>
            <a:off x="5715148" y="1020485"/>
            <a:ext cx="6114183" cy="1914005"/>
          </a:xfrm>
          <a:prstGeom prst="rect">
            <a:avLst/>
          </a:prstGeom>
        </p:spPr>
      </p:pic>
      <p:pic>
        <p:nvPicPr>
          <p:cNvPr id="6" name="Picture 5">
            <a:extLst>
              <a:ext uri="{FF2B5EF4-FFF2-40B4-BE49-F238E27FC236}">
                <a16:creationId xmlns:a16="http://schemas.microsoft.com/office/drawing/2014/main" id="{06CE14EA-91E6-4BCE-9B87-034181DB8D8E}"/>
              </a:ext>
            </a:extLst>
          </p:cNvPr>
          <p:cNvPicPr>
            <a:picLocks noChangeAspect="1"/>
          </p:cNvPicPr>
          <p:nvPr/>
        </p:nvPicPr>
        <p:blipFill>
          <a:blip r:embed="rId5"/>
          <a:stretch>
            <a:fillRect/>
          </a:stretch>
        </p:blipFill>
        <p:spPr>
          <a:xfrm>
            <a:off x="5715148" y="4116006"/>
            <a:ext cx="6244404" cy="1966826"/>
          </a:xfrm>
          <a:prstGeom prst="rect">
            <a:avLst/>
          </a:prstGeom>
        </p:spPr>
      </p:pic>
    </p:spTree>
    <p:extLst>
      <p:ext uri="{BB962C8B-B14F-4D97-AF65-F5344CB8AC3E}">
        <p14:creationId xmlns:p14="http://schemas.microsoft.com/office/powerpoint/2010/main" val="78048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1" y="0"/>
            <a:ext cx="554079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704496" y="1296672"/>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84697" y="250580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64724D60-B4E4-41F3-A53F-508CEFDAB52C}"/>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D711C3EC-B899-44CA-9B46-34183C0F772A}"/>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1AF4FBE8-AC81-42CD-BEB5-ECA52FA6420F}"/>
              </a:ext>
            </a:extLst>
          </p:cNvPr>
          <p:cNvSpPr txBox="1"/>
          <p:nvPr/>
        </p:nvSpPr>
        <p:spPr>
          <a:xfrm>
            <a:off x="356311" y="4085540"/>
            <a:ext cx="4889110" cy="2246769"/>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Approximately one-third of missed health visits were for noncommunicable diseases, such as diabetes (14%) and cardiovascular issues (10%). Reduced access to treatment for diabetes and cardiovascular disease may have serious effects on overall morbidity and mortality, as they account for over 40% of all mortality in Morocco.</a:t>
            </a:r>
          </a:p>
        </p:txBody>
      </p:sp>
      <p:sp>
        <p:nvSpPr>
          <p:cNvPr id="18" name="TextBox 17">
            <a:extLst>
              <a:ext uri="{FF2B5EF4-FFF2-40B4-BE49-F238E27FC236}">
                <a16:creationId xmlns:a16="http://schemas.microsoft.com/office/drawing/2014/main" id="{D8370932-487E-4958-A675-EA1A651D64A5}"/>
              </a:ext>
            </a:extLst>
          </p:cNvPr>
          <p:cNvSpPr txBox="1"/>
          <p:nvPr/>
        </p:nvSpPr>
        <p:spPr>
          <a:xfrm>
            <a:off x="190034" y="1483720"/>
            <a:ext cx="5350764" cy="2585323"/>
          </a:xfrm>
          <a:prstGeom prst="rect">
            <a:avLst/>
          </a:prstGeom>
          <a:noFill/>
        </p:spPr>
        <p:txBody>
          <a:bodyPr wrap="square">
            <a:spAutoFit/>
          </a:bodyPr>
          <a:lstStyle/>
          <a:p>
            <a:r>
              <a:rPr lang="en-US" b="1" dirty="0">
                <a:solidFill>
                  <a:schemeClr val="bg1"/>
                </a:solidFill>
                <a:latin typeface="GT America" panose="00000500000000000000"/>
              </a:rPr>
              <a:t>Cost was a barrier to accessing needed medical care among half of respondents, particularly among lower-income respondents compared to higher-income respondents (62% v. 15%). The health care system in Morocco currently relies mainly on out-of-pocket payments (although there is a public health care system, but quality of care is highly unequal), which can be especially burdensome for people with lower income levels.</a:t>
            </a:r>
          </a:p>
        </p:txBody>
      </p:sp>
      <p:pic>
        <p:nvPicPr>
          <p:cNvPr id="4" name="Picture 3">
            <a:extLst>
              <a:ext uri="{FF2B5EF4-FFF2-40B4-BE49-F238E27FC236}">
                <a16:creationId xmlns:a16="http://schemas.microsoft.com/office/drawing/2014/main" id="{6FC2A54E-4978-4E08-A49F-7E1ECB1CF65D}"/>
              </a:ext>
            </a:extLst>
          </p:cNvPr>
          <p:cNvPicPr>
            <a:picLocks noChangeAspect="1"/>
          </p:cNvPicPr>
          <p:nvPr/>
        </p:nvPicPr>
        <p:blipFill>
          <a:blip r:embed="rId4"/>
          <a:stretch>
            <a:fillRect/>
          </a:stretch>
        </p:blipFill>
        <p:spPr>
          <a:xfrm>
            <a:off x="6765504" y="356723"/>
            <a:ext cx="4143895" cy="2677423"/>
          </a:xfrm>
          <a:prstGeom prst="rect">
            <a:avLst/>
          </a:prstGeom>
        </p:spPr>
      </p:pic>
      <p:pic>
        <p:nvPicPr>
          <p:cNvPr id="6" name="Picture 5">
            <a:extLst>
              <a:ext uri="{FF2B5EF4-FFF2-40B4-BE49-F238E27FC236}">
                <a16:creationId xmlns:a16="http://schemas.microsoft.com/office/drawing/2014/main" id="{FFBAC79C-B80F-4664-922F-EA2A07624220}"/>
              </a:ext>
            </a:extLst>
          </p:cNvPr>
          <p:cNvPicPr>
            <a:picLocks noChangeAspect="1"/>
          </p:cNvPicPr>
          <p:nvPr/>
        </p:nvPicPr>
        <p:blipFill>
          <a:blip r:embed="rId5"/>
          <a:stretch>
            <a:fillRect/>
          </a:stretch>
        </p:blipFill>
        <p:spPr>
          <a:xfrm>
            <a:off x="6765504" y="3342871"/>
            <a:ext cx="4143895" cy="2576515"/>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43863" y="-13558"/>
            <a:ext cx="5737092" cy="6863816"/>
            <a:chOff x="6615524" y="1113428"/>
            <a:chExt cx="3082377"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15524" y="1113428"/>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5815" y="1296973"/>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GT America" panose="00000500000000000000" pitchFamily="50" charset="0"/>
                </a:rPr>
                <a:t>Are people experiencing income loss?</a:t>
              </a:r>
              <a:endParaRPr kumimoji="0" lang="en-US" sz="3600" b="1" i="0" u="none" strike="noStrike" kern="1200" cap="none" spc="-30" normalizeH="0" baseline="0" noProof="0" dirty="0">
                <a:ln>
                  <a:noFill/>
                </a:ln>
                <a:solidFill>
                  <a:srgbClr val="F4A62D"/>
                </a:solidFill>
                <a:effectLst/>
                <a:uLnTx/>
                <a:uFillTx/>
                <a:latin typeface="GT America" panose="00000500000000000000" pitchFamily="50" charset="0"/>
              </a:endParaRP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31217" y="258466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60181A4F-F077-4732-B4D6-75ED78DC569C}"/>
              </a:ext>
            </a:extLst>
          </p:cNvPr>
          <p:cNvPicPr>
            <a:picLocks noChangeAspect="1"/>
          </p:cNvPicPr>
          <p:nvPr/>
        </p:nvPicPr>
        <p:blipFill>
          <a:blip r:embed="rId3"/>
          <a:stretch>
            <a:fillRect/>
          </a:stretch>
        </p:blipFill>
        <p:spPr>
          <a:xfrm>
            <a:off x="-10010" y="6348807"/>
            <a:ext cx="1873969" cy="397288"/>
          </a:xfrm>
          <a:prstGeom prst="rect">
            <a:avLst/>
          </a:prstGeom>
        </p:spPr>
      </p:pic>
      <p:sp>
        <p:nvSpPr>
          <p:cNvPr id="30" name="Rectangle 29">
            <a:extLst>
              <a:ext uri="{FF2B5EF4-FFF2-40B4-BE49-F238E27FC236}">
                <a16:creationId xmlns:a16="http://schemas.microsoft.com/office/drawing/2014/main" id="{B5A96745-A857-4D3B-A789-06130B25BC14}"/>
              </a:ext>
            </a:extLst>
          </p:cNvPr>
          <p:cNvSpPr/>
          <p:nvPr/>
        </p:nvSpPr>
        <p:spPr>
          <a:xfrm>
            <a:off x="1863959" y="6453717"/>
            <a:ext cx="4774311" cy="23480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9" name="TextBox 18">
            <a:extLst>
              <a:ext uri="{FF2B5EF4-FFF2-40B4-BE49-F238E27FC236}">
                <a16:creationId xmlns:a16="http://schemas.microsoft.com/office/drawing/2014/main" id="{3B88FC95-77F6-44E2-90E0-A0BCD8F42A6E}"/>
              </a:ext>
            </a:extLst>
          </p:cNvPr>
          <p:cNvSpPr txBox="1"/>
          <p:nvPr/>
        </p:nvSpPr>
        <p:spPr>
          <a:xfrm>
            <a:off x="225906" y="3679498"/>
            <a:ext cx="5144644" cy="2516073"/>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COVID-19 restrictions had serious economic repercussions for some major industries — including tourism — causing GDP to contract by 6.3% in 2020. Unemployment is at its highest in ten years, with job losses primarily affecting rural areas</a:t>
            </a:r>
            <a:r>
              <a:rPr lang="en-US" sz="1750" dirty="0">
                <a:solidFill>
                  <a:schemeClr val="bg1">
                    <a:lumMod val="85000"/>
                  </a:schemeClr>
                </a:solidFill>
                <a:latin typeface="GTAmerica"/>
              </a:rPr>
              <a:t>.</a:t>
            </a:r>
            <a:r>
              <a:rPr lang="en-US" sz="1750" i="0" dirty="0">
                <a:solidFill>
                  <a:schemeClr val="bg1">
                    <a:lumMod val="85000"/>
                  </a:schemeClr>
                </a:solidFill>
                <a:effectLst/>
                <a:latin typeface="GTAmerica"/>
              </a:rPr>
              <a:t> </a:t>
            </a:r>
            <a:r>
              <a:rPr lang="en-US" sz="1750" dirty="0">
                <a:solidFill>
                  <a:schemeClr val="bg1">
                    <a:lumMod val="85000"/>
                  </a:schemeClr>
                </a:solidFill>
                <a:latin typeface="GTAmerica"/>
              </a:rPr>
              <a:t>R</a:t>
            </a:r>
            <a:r>
              <a:rPr lang="en-US" sz="1750" i="0" dirty="0">
                <a:solidFill>
                  <a:schemeClr val="bg1">
                    <a:lumMod val="85000"/>
                  </a:schemeClr>
                </a:solidFill>
                <a:effectLst/>
                <a:latin typeface="GTAmerica"/>
              </a:rPr>
              <a:t>ural survey respondents reported greater rates of income loss than did urban respondents (88% vs. 83%).</a:t>
            </a:r>
          </a:p>
        </p:txBody>
      </p:sp>
      <p:sp>
        <p:nvSpPr>
          <p:cNvPr id="20" name="TextBox 19">
            <a:extLst>
              <a:ext uri="{FF2B5EF4-FFF2-40B4-BE49-F238E27FC236}">
                <a16:creationId xmlns:a16="http://schemas.microsoft.com/office/drawing/2014/main" id="{C2100FB2-3A30-4390-BE33-BA010D964AF0}"/>
              </a:ext>
            </a:extLst>
          </p:cNvPr>
          <p:cNvSpPr txBox="1"/>
          <p:nvPr/>
        </p:nvSpPr>
        <p:spPr>
          <a:xfrm>
            <a:off x="73413" y="1562585"/>
            <a:ext cx="5449630" cy="2308324"/>
          </a:xfrm>
          <a:prstGeom prst="rect">
            <a:avLst/>
          </a:prstGeom>
          <a:noFill/>
        </p:spPr>
        <p:txBody>
          <a:bodyPr wrap="square">
            <a:spAutoFit/>
          </a:bodyPr>
          <a:lstStyle/>
          <a:p>
            <a:r>
              <a:rPr lang="en-US" b="1" dirty="0">
                <a:solidFill>
                  <a:schemeClr val="bg1"/>
                </a:solidFill>
                <a:latin typeface="GT America" panose="00000500000000000000" pitchFamily="50" charset="0"/>
              </a:rPr>
              <a:t>Almost nine out of 10 households (85%) reported losing some or all of their income since the start of the pandemic, on par with findings from February 2021 and higher than the Northern regional average (77%). Despite pervasive income loss, few respondents (3%) received financial or other support from the government. </a:t>
            </a:r>
          </a:p>
        </p:txBody>
      </p:sp>
      <p:pic>
        <p:nvPicPr>
          <p:cNvPr id="3" name="Picture 2">
            <a:extLst>
              <a:ext uri="{FF2B5EF4-FFF2-40B4-BE49-F238E27FC236}">
                <a16:creationId xmlns:a16="http://schemas.microsoft.com/office/drawing/2014/main" id="{3B79195D-70B6-47B7-9BB1-A32D83A1DD0C}"/>
              </a:ext>
            </a:extLst>
          </p:cNvPr>
          <p:cNvPicPr>
            <a:picLocks noChangeAspect="1"/>
          </p:cNvPicPr>
          <p:nvPr/>
        </p:nvPicPr>
        <p:blipFill>
          <a:blip r:embed="rId4"/>
          <a:stretch>
            <a:fillRect/>
          </a:stretch>
        </p:blipFill>
        <p:spPr>
          <a:xfrm>
            <a:off x="6609850" y="353415"/>
            <a:ext cx="4412605" cy="2500476"/>
          </a:xfrm>
          <a:prstGeom prst="rect">
            <a:avLst/>
          </a:prstGeom>
        </p:spPr>
      </p:pic>
      <p:pic>
        <p:nvPicPr>
          <p:cNvPr id="2" name="Picture 3">
            <a:extLst>
              <a:ext uri="{FF2B5EF4-FFF2-40B4-BE49-F238E27FC236}">
                <a16:creationId xmlns:a16="http://schemas.microsoft.com/office/drawing/2014/main" id="{751E9DDD-28D2-42FD-85E2-68C6FB034A6F}"/>
              </a:ext>
            </a:extLst>
          </p:cNvPr>
          <p:cNvPicPr>
            <a:picLocks noChangeAspect="1"/>
          </p:cNvPicPr>
          <p:nvPr/>
        </p:nvPicPr>
        <p:blipFill>
          <a:blip r:embed="rId5"/>
          <a:stretch>
            <a:fillRect/>
          </a:stretch>
        </p:blipFill>
        <p:spPr>
          <a:xfrm>
            <a:off x="7562995" y="3028616"/>
            <a:ext cx="3545918" cy="2010661"/>
          </a:xfrm>
          <a:prstGeom prst="rect">
            <a:avLst/>
          </a:prstGeom>
        </p:spPr>
      </p:pic>
    </p:spTree>
    <p:extLst>
      <p:ext uri="{BB962C8B-B14F-4D97-AF65-F5344CB8AC3E}">
        <p14:creationId xmlns:p14="http://schemas.microsoft.com/office/powerpoint/2010/main" val="265514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23</a:t>
            </a:fld>
            <a:r>
              <a:rPr lang="en-GB"/>
              <a:t> ‒ </a:t>
            </a:r>
            <a:endParaRPr lang="en-GB" dirty="0"/>
          </a:p>
        </p:txBody>
      </p:sp>
      <p:grpSp>
        <p:nvGrpSpPr>
          <p:cNvPr id="7" name="Group 6">
            <a:extLst>
              <a:ext uri="{FF2B5EF4-FFF2-40B4-BE49-F238E27FC236}">
                <a16:creationId xmlns:a16="http://schemas.microsoft.com/office/drawing/2014/main" id="{A1F23612-115E-4861-9EA6-FA682AE2B42C}"/>
              </a:ext>
            </a:extLst>
          </p:cNvPr>
          <p:cNvGrpSpPr/>
          <p:nvPr/>
        </p:nvGrpSpPr>
        <p:grpSpPr>
          <a:xfrm>
            <a:off x="9577" y="0"/>
            <a:ext cx="5618337" cy="6858000"/>
            <a:chOff x="6609059" y="1126986"/>
            <a:chExt cx="3082119" cy="6858000"/>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69092" y="1261151"/>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food insecurity?</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1" name="Rectangle 10">
              <a:extLst>
                <a:ext uri="{FF2B5EF4-FFF2-40B4-BE49-F238E27FC236}">
                  <a16:creationId xmlns:a16="http://schemas.microsoft.com/office/drawing/2014/main" id="{F2C36C41-2181-4FA6-B34D-C616E5D7BF21}"/>
                </a:ext>
              </a:extLst>
            </p:cNvPr>
            <p:cNvSpPr/>
            <p:nvPr/>
          </p:nvSpPr>
          <p:spPr>
            <a:xfrm>
              <a:off x="7386706" y="753875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23617" y="245031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BB39F48A-8FDB-42DE-BDE5-C84969125B5E}"/>
              </a:ext>
            </a:extLst>
          </p:cNvPr>
          <p:cNvPicPr>
            <a:picLocks noChangeAspect="1"/>
          </p:cNvPicPr>
          <p:nvPr/>
        </p:nvPicPr>
        <p:blipFill>
          <a:blip r:embed="rId2"/>
          <a:stretch>
            <a:fillRect/>
          </a:stretch>
        </p:blipFill>
        <p:spPr>
          <a:xfrm>
            <a:off x="-10010" y="6348807"/>
            <a:ext cx="1873969" cy="397288"/>
          </a:xfrm>
          <a:prstGeom prst="rect">
            <a:avLst/>
          </a:prstGeom>
        </p:spPr>
      </p:pic>
      <p:sp>
        <p:nvSpPr>
          <p:cNvPr id="21" name="TextBox 20">
            <a:extLst>
              <a:ext uri="{FF2B5EF4-FFF2-40B4-BE49-F238E27FC236}">
                <a16:creationId xmlns:a16="http://schemas.microsoft.com/office/drawing/2014/main" id="{36154EFA-598A-4CE1-8F9A-1D636E88B23A}"/>
              </a:ext>
            </a:extLst>
          </p:cNvPr>
          <p:cNvSpPr txBox="1"/>
          <p:nvPr/>
        </p:nvSpPr>
        <p:spPr>
          <a:xfrm>
            <a:off x="382932" y="3907868"/>
            <a:ext cx="4889110" cy="1708160"/>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Food insecurity has disproportionately affected lower-income households, with almost all of them reporting at least one barrier to food access compared to just three in five higher-income households (97% vs. 60%).</a:t>
            </a:r>
          </a:p>
        </p:txBody>
      </p:sp>
      <p:sp>
        <p:nvSpPr>
          <p:cNvPr id="22" name="TextBox 21">
            <a:extLst>
              <a:ext uri="{FF2B5EF4-FFF2-40B4-BE49-F238E27FC236}">
                <a16:creationId xmlns:a16="http://schemas.microsoft.com/office/drawing/2014/main" id="{D9BC4412-E4F7-4D25-8944-45FB232C4F60}"/>
              </a:ext>
            </a:extLst>
          </p:cNvPr>
          <p:cNvSpPr txBox="1"/>
          <p:nvPr/>
        </p:nvSpPr>
        <p:spPr>
          <a:xfrm>
            <a:off x="190034" y="1483720"/>
            <a:ext cx="5449630" cy="1754326"/>
          </a:xfrm>
          <a:prstGeom prst="rect">
            <a:avLst/>
          </a:prstGeom>
          <a:noFill/>
        </p:spPr>
        <p:txBody>
          <a:bodyPr wrap="square">
            <a:spAutoFit/>
          </a:bodyPr>
          <a:lstStyle/>
          <a:p>
            <a:r>
              <a:rPr lang="en-US" b="1" dirty="0">
                <a:solidFill>
                  <a:schemeClr val="bg1"/>
                </a:solidFill>
                <a:latin typeface="GT America" panose="00000500000000000000"/>
              </a:rPr>
              <a:t>Almost nine out of 10 households (87%) in Morocco reported experiencing at least one barrier to accessing food. Half of respondents reported that they or someone in their household had to skip meals in the past week, higher than the Northern regional average (42%).</a:t>
            </a:r>
          </a:p>
        </p:txBody>
      </p:sp>
      <p:pic>
        <p:nvPicPr>
          <p:cNvPr id="5" name="Picture 4">
            <a:extLst>
              <a:ext uri="{FF2B5EF4-FFF2-40B4-BE49-F238E27FC236}">
                <a16:creationId xmlns:a16="http://schemas.microsoft.com/office/drawing/2014/main" id="{D708F556-983D-470A-9709-7B0B3D0EA918}"/>
              </a:ext>
            </a:extLst>
          </p:cNvPr>
          <p:cNvPicPr>
            <a:picLocks noChangeAspect="1"/>
          </p:cNvPicPr>
          <p:nvPr/>
        </p:nvPicPr>
        <p:blipFill>
          <a:blip r:embed="rId3"/>
          <a:stretch>
            <a:fillRect/>
          </a:stretch>
        </p:blipFill>
        <p:spPr>
          <a:xfrm>
            <a:off x="6863195" y="0"/>
            <a:ext cx="3979668" cy="2358736"/>
          </a:xfrm>
          <a:prstGeom prst="rect">
            <a:avLst/>
          </a:prstGeom>
        </p:spPr>
      </p:pic>
      <p:pic>
        <p:nvPicPr>
          <p:cNvPr id="8" name="Picture 7">
            <a:extLst>
              <a:ext uri="{FF2B5EF4-FFF2-40B4-BE49-F238E27FC236}">
                <a16:creationId xmlns:a16="http://schemas.microsoft.com/office/drawing/2014/main" id="{7E14616B-94BC-4D00-BF13-ED6A8B84DBAE}"/>
              </a:ext>
            </a:extLst>
          </p:cNvPr>
          <p:cNvPicPr>
            <a:picLocks noChangeAspect="1"/>
          </p:cNvPicPr>
          <p:nvPr/>
        </p:nvPicPr>
        <p:blipFill>
          <a:blip r:embed="rId4"/>
          <a:stretch>
            <a:fillRect/>
          </a:stretch>
        </p:blipFill>
        <p:spPr>
          <a:xfrm>
            <a:off x="7306108" y="2358736"/>
            <a:ext cx="3307522" cy="1901537"/>
          </a:xfrm>
          <a:prstGeom prst="rect">
            <a:avLst/>
          </a:prstGeom>
        </p:spPr>
      </p:pic>
      <p:pic>
        <p:nvPicPr>
          <p:cNvPr id="14" name="Picture 13">
            <a:extLst>
              <a:ext uri="{FF2B5EF4-FFF2-40B4-BE49-F238E27FC236}">
                <a16:creationId xmlns:a16="http://schemas.microsoft.com/office/drawing/2014/main" id="{32C715F4-D9AA-469A-8D16-7BC1F4435CD3}"/>
              </a:ext>
            </a:extLst>
          </p:cNvPr>
          <p:cNvPicPr>
            <a:picLocks noChangeAspect="1"/>
          </p:cNvPicPr>
          <p:nvPr/>
        </p:nvPicPr>
        <p:blipFill>
          <a:blip r:embed="rId5"/>
          <a:stretch>
            <a:fillRect/>
          </a:stretch>
        </p:blipFill>
        <p:spPr>
          <a:xfrm>
            <a:off x="7483493" y="4323484"/>
            <a:ext cx="3281371" cy="2551001"/>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Table of Contents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en-US" sz="2400" b="1" i="0" dirty="0">
                <a:solidFill>
                  <a:srgbClr val="000000"/>
                </a:solidFill>
                <a:effectLst/>
                <a:latin typeface="HK Grotesk Medium" panose="00000600000000000000" pitchFamily="2" charset="0"/>
              </a:rPr>
              <a:t>Highlights</a:t>
            </a:r>
          </a:p>
          <a:p>
            <a:pPr marL="514350" indent="-514350">
              <a:buFont typeface="+mj-lt"/>
              <a:buAutoNum type="romanUcPeriod"/>
            </a:pPr>
            <a:r>
              <a:rPr lang="en-US" sz="2400" b="1" i="0" dirty="0">
                <a:solidFill>
                  <a:srgbClr val="000000"/>
                </a:solidFill>
                <a:effectLst/>
                <a:latin typeface="HK Grotesk Medium" panose="00000600000000000000" pitchFamily="2" charset="0"/>
              </a:rPr>
              <a:t>Disease Dynamics and PHSM Implementation</a:t>
            </a:r>
          </a:p>
          <a:p>
            <a:pPr marL="514350" indent="-514350">
              <a:buFont typeface="+mj-lt"/>
              <a:buAutoNum type="romanUcPeriod"/>
            </a:pPr>
            <a:r>
              <a:rPr lang="en-US" sz="2400" b="1" i="0" dirty="0">
                <a:solidFill>
                  <a:srgbClr val="000000"/>
                </a:solidFill>
                <a:effectLst/>
                <a:latin typeface="HK Grotesk Medium" panose="00000600000000000000" pitchFamily="2" charset="0"/>
              </a:rPr>
              <a:t>PSHM Support and Self-Reported Adherence</a:t>
            </a:r>
          </a:p>
          <a:p>
            <a:pPr marL="514350" indent="-514350">
              <a:buFont typeface="+mj-lt"/>
              <a:buAutoNum type="romanUcPeriod"/>
            </a:pPr>
            <a:r>
              <a:rPr lang="en-US" sz="2400" b="1" i="0" dirty="0">
                <a:solidFill>
                  <a:srgbClr val="000000"/>
                </a:solidFill>
                <a:effectLst/>
                <a:latin typeface="HK Grotesk Medium" panose="00000600000000000000" pitchFamily="2" charset="0"/>
              </a:rPr>
              <a:t>Risk Perceptions and Information</a:t>
            </a:r>
          </a:p>
          <a:p>
            <a:pPr marL="514350" indent="-514350">
              <a:buFont typeface="+mj-lt"/>
              <a:buAutoNum type="romanUcPeriod"/>
            </a:pPr>
            <a:r>
              <a:rPr lang="en-US" sz="2400" b="1" dirty="0">
                <a:solidFill>
                  <a:srgbClr val="000000"/>
                </a:solidFill>
                <a:latin typeface="HK Grotesk Medium" panose="00000600000000000000" pitchFamily="2" charset="0"/>
              </a:rPr>
              <a:t>Vaccine Beliefs and Uptake</a:t>
            </a:r>
            <a:endParaRPr lang="en-US" sz="2400" b="1" i="0" dirty="0">
              <a:solidFill>
                <a:srgbClr val="000000"/>
              </a:solidFill>
              <a:effectLst/>
              <a:latin typeface="HK Grotesk Medium" panose="00000600000000000000" pitchFamily="2" charset="0"/>
            </a:endParaRPr>
          </a:p>
          <a:p>
            <a:pPr marL="514350" indent="-514350">
              <a:buFont typeface="+mj-lt"/>
              <a:buAutoNum type="romanUcPeriod"/>
            </a:pPr>
            <a:r>
              <a:rPr lang="en-US" sz="2400" b="1" i="0" dirty="0">
                <a:solidFill>
                  <a:srgbClr val="000000"/>
                </a:solidFill>
                <a:effectLst/>
                <a:latin typeface="HK Grotesk Medium" panose="00000600000000000000" pitchFamily="2" charset="0"/>
              </a:rPr>
              <a:t>Secondary Burdens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Highlights and Trend Analysis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en-US" sz="4000" dirty="0">
                <a:latin typeface="GT America"/>
              </a:rPr>
              <a:t>Highlights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0" y="1039898"/>
            <a:ext cx="12192000" cy="5610284"/>
          </a:xfrm>
        </p:spPr>
        <p:txBody>
          <a:bodyPr>
            <a:noAutofit/>
          </a:bodyPr>
          <a:lstStyle/>
          <a:p>
            <a:pPr>
              <a:lnSpc>
                <a:spcPct val="100000"/>
              </a:lnSpc>
              <a:spcBef>
                <a:spcPts val="0"/>
              </a:spcBef>
            </a:pPr>
            <a:r>
              <a:rPr lang="en-US" sz="2100" b="0" i="0" dirty="0">
                <a:solidFill>
                  <a:srgbClr val="000000"/>
                </a:solidFill>
                <a:effectLst/>
                <a:latin typeface="HK Grotesk Medium" panose="00000600000000000000" pitchFamily="2" charset="0"/>
              </a:rPr>
              <a:t>Morocco experienced its second and most severe wave of COVID-19 in August 2021, which has since begun to taper off. A state of emergency has been in place in Morocco since the start of the pandemic in March 2020, and dynamic implementation of PHSMs based on epidemiological need has helped to reduce transmission.</a:t>
            </a:r>
          </a:p>
          <a:p>
            <a:pPr>
              <a:lnSpc>
                <a:spcPct val="100000"/>
              </a:lnSpc>
              <a:spcBef>
                <a:spcPts val="0"/>
              </a:spcBef>
            </a:pPr>
            <a:r>
              <a:rPr lang="en-US" sz="2100" dirty="0">
                <a:latin typeface="HK Grotesk Medium" panose="00000600000000000000" pitchFamily="2" charset="0"/>
              </a:rPr>
              <a:t>While support for and self-reported adherence to individual measures remained high and unchanged since February 2021, support for measures restricting social gatherings and movement was much lower. </a:t>
            </a:r>
          </a:p>
          <a:p>
            <a:pPr>
              <a:lnSpc>
                <a:spcPct val="100000"/>
              </a:lnSpc>
              <a:spcBef>
                <a:spcPts val="0"/>
              </a:spcBef>
            </a:pPr>
            <a:r>
              <a:rPr lang="en-US" sz="2100" dirty="0">
                <a:latin typeface="HK Grotesk Medium" panose="00000600000000000000" pitchFamily="2" charset="0"/>
              </a:rPr>
              <a:t>Although personal risk perception was low (similar to findings from February 2021), respondents showed above-average country risk perception and high levels of agreement that COVID-19 was a top concern in Morocco. Access to income and employment, however, eclipsed COVID-19 as the most pressing concern among respondents.</a:t>
            </a:r>
          </a:p>
          <a:p>
            <a:pPr>
              <a:lnSpc>
                <a:spcPct val="100000"/>
              </a:lnSpc>
              <a:spcBef>
                <a:spcPts val="0"/>
              </a:spcBef>
            </a:pPr>
            <a:r>
              <a:rPr lang="en-US" sz="2100" dirty="0">
                <a:latin typeface="HK Grotesk Medium" panose="00000600000000000000" pitchFamily="2" charset="0"/>
              </a:rPr>
              <a:t>There was near-universal support for vaccination among respondents, with nine in 10 having already been vaccinated or likely to get vaccinated for COVID-19, the highest rate among all surveyed Member States. </a:t>
            </a:r>
          </a:p>
          <a:p>
            <a:pPr>
              <a:lnSpc>
                <a:spcPct val="100000"/>
              </a:lnSpc>
              <a:spcBef>
                <a:spcPts val="0"/>
              </a:spcBef>
            </a:pPr>
            <a:r>
              <a:rPr lang="en-US" sz="2100" dirty="0">
                <a:latin typeface="HK Grotesk Medium" panose="00000600000000000000" pitchFamily="2" charset="0"/>
              </a:rPr>
              <a:t>Income loss continues to be a persistent problem in Morocco, with nearly nine in 10 households reporting losing some or all of their income since the start of the pandemic (higher than the Northern regional average). Negative economic conditions are also affecting access to food, with three-quarters of respondents reporting difficulty accessing food due to income loss.</a:t>
            </a:r>
          </a:p>
        </p:txBody>
      </p:sp>
    </p:spTree>
    <p:extLst>
      <p:ext uri="{BB962C8B-B14F-4D97-AF65-F5344CB8AC3E}">
        <p14:creationId xmlns:p14="http://schemas.microsoft.com/office/powerpoint/2010/main" val="355226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2" name="Graphic 2">
            <a:extLst>
              <a:ext uri="{FF2B5EF4-FFF2-40B4-BE49-F238E27FC236}">
                <a16:creationId xmlns:a16="http://schemas.microsoft.com/office/drawing/2014/main" id="{56BBA930-6299-40D3-9BF9-814C5E1A20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81" y="2713674"/>
            <a:ext cx="11881380" cy="3896974"/>
          </a:xfrm>
          <a:prstGeom prst="rect">
            <a:avLst/>
          </a:prstGeom>
        </p:spPr>
      </p:pic>
      <p:grpSp>
        <p:nvGrpSpPr>
          <p:cNvPr id="82" name="Google Shape;82;p15"/>
          <p:cNvGrpSpPr/>
          <p:nvPr/>
        </p:nvGrpSpPr>
        <p:grpSpPr>
          <a:xfrm>
            <a:off x="8579576" y="2701384"/>
            <a:ext cx="969795" cy="3072809"/>
            <a:chOff x="-1753566" y="1668042"/>
            <a:chExt cx="4251000" cy="3497658"/>
          </a:xfrm>
        </p:grpSpPr>
        <p:sp>
          <p:nvSpPr>
            <p:cNvPr id="83" name="Google Shape;83;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84" name="Google Shape;84;p15"/>
            <p:cNvSpPr txBox="1"/>
            <p:nvPr/>
          </p:nvSpPr>
          <p:spPr>
            <a:xfrm>
              <a:off x="-1753566" y="1668042"/>
              <a:ext cx="4251000" cy="397098"/>
            </a:xfrm>
            <a:prstGeom prst="rect">
              <a:avLst/>
            </a:prstGeom>
            <a:noFill/>
            <a:ln>
              <a:noFill/>
            </a:ln>
          </p:spPr>
          <p:txBody>
            <a:bodyPr spcFirstLastPara="1" wrap="square" lIns="91433" tIns="91433" rIns="91433" bIns="91433" anchor="t" anchorCtr="0">
              <a:spAutoFit/>
            </a:bodyPr>
            <a:lstStyle/>
            <a:p>
              <a:pPr algn="ctr"/>
              <a:r>
                <a:rPr lang="en" sz="1067" b="1" dirty="0">
                  <a:solidFill>
                    <a:schemeClr val="dk2"/>
                  </a:solidFill>
                  <a:latin typeface="Open Sans"/>
                  <a:ea typeface="Open Sans"/>
                  <a:cs typeface="Open Sans"/>
                  <a:sym typeface="Open Sans"/>
                </a:rPr>
                <a:t>Survey 1</a:t>
              </a:r>
              <a:endParaRPr sz="1067" dirty="0"/>
            </a:p>
          </p:txBody>
        </p:sp>
      </p:grpSp>
      <p:grpSp>
        <p:nvGrpSpPr>
          <p:cNvPr id="89" name="Google Shape;89;p15"/>
          <p:cNvGrpSpPr/>
          <p:nvPr/>
        </p:nvGrpSpPr>
        <p:grpSpPr>
          <a:xfrm>
            <a:off x="10871596" y="2712041"/>
            <a:ext cx="969795" cy="3072805"/>
            <a:chOff x="-1644277" y="1668047"/>
            <a:chExt cx="4251000" cy="3497653"/>
          </a:xfrm>
        </p:grpSpPr>
        <p:sp>
          <p:nvSpPr>
            <p:cNvPr id="90" name="Google Shape;90;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91" name="Google Shape;91;p15"/>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en" sz="1067" b="1" dirty="0">
                  <a:solidFill>
                    <a:schemeClr val="dk2"/>
                  </a:solidFill>
                  <a:latin typeface="Open Sans"/>
                  <a:ea typeface="Open Sans"/>
                  <a:cs typeface="Open Sans"/>
                  <a:sym typeface="Open Sans"/>
                </a:rPr>
                <a:t>Survey 2</a:t>
              </a:r>
              <a:endParaRPr sz="1067" dirty="0"/>
            </a:p>
          </p:txBody>
        </p:sp>
      </p:grpSp>
      <p:sp>
        <p:nvSpPr>
          <p:cNvPr id="15" name="Title 1">
            <a:extLst>
              <a:ext uri="{FF2B5EF4-FFF2-40B4-BE49-F238E27FC236}">
                <a16:creationId xmlns:a16="http://schemas.microsoft.com/office/drawing/2014/main" id="{774E8A20-9AA6-4547-B657-0FC515ABAFA6}"/>
              </a:ext>
            </a:extLst>
          </p:cNvPr>
          <p:cNvSpPr>
            <a:spLocks noGrp="1"/>
          </p:cNvSpPr>
          <p:nvPr>
            <p:ph type="title"/>
          </p:nvPr>
        </p:nvSpPr>
        <p:spPr>
          <a:xfrm>
            <a:off x="108854" y="492847"/>
            <a:ext cx="4472017" cy="1325563"/>
          </a:xfrm>
        </p:spPr>
        <p:txBody>
          <a:bodyPr>
            <a:normAutofit/>
          </a:bodyPr>
          <a:lstStyle/>
          <a:p>
            <a:r>
              <a:rPr lang="en-US" sz="4000" dirty="0"/>
              <a:t>Survey Trend Highlights</a:t>
            </a:r>
          </a:p>
        </p:txBody>
      </p:sp>
      <p:sp>
        <p:nvSpPr>
          <p:cNvPr id="18" name="TextBox 17">
            <a:extLst>
              <a:ext uri="{FF2B5EF4-FFF2-40B4-BE49-F238E27FC236}">
                <a16:creationId xmlns:a16="http://schemas.microsoft.com/office/drawing/2014/main" id="{60893E4C-EA0E-4C20-80D0-428345296627}"/>
              </a:ext>
            </a:extLst>
          </p:cNvPr>
          <p:cNvSpPr txBox="1"/>
          <p:nvPr/>
        </p:nvSpPr>
        <p:spPr>
          <a:xfrm>
            <a:off x="108854" y="1836831"/>
            <a:ext cx="11601701" cy="646331"/>
          </a:xfrm>
          <a:prstGeom prst="rect">
            <a:avLst/>
          </a:prstGeom>
          <a:noFill/>
        </p:spPr>
        <p:txBody>
          <a:bodyPr wrap="square">
            <a:spAutoFit/>
          </a:bodyPr>
          <a:lstStyle/>
          <a:p>
            <a:r>
              <a:rPr lang="en-US" b="1" i="0" dirty="0">
                <a:solidFill>
                  <a:srgbClr val="000000"/>
                </a:solidFill>
                <a:effectLst/>
                <a:latin typeface="GTAmerica"/>
              </a:rPr>
              <a:t>Pandemic-related unemployment is contributing to ongoing income loss in Morocco; high vaccine acceptance and uptake may be key in controlling COVID-19 and boosting the economy.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Disease Dynamics and PHSM implementation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121227" y="382879"/>
            <a:ext cx="10515600" cy="1325563"/>
          </a:xfrm>
        </p:spPr>
        <p:txBody>
          <a:bodyPr>
            <a:normAutofit/>
          </a:bodyPr>
          <a:lstStyle/>
          <a:p>
            <a:r>
              <a:rPr lang="en-US" sz="4000" dirty="0">
                <a:latin typeface="GT America"/>
              </a:rPr>
              <a:t>Situational Awareness</a:t>
            </a:r>
          </a:p>
        </p:txBody>
      </p:sp>
      <p:sp>
        <p:nvSpPr>
          <p:cNvPr id="8" name="TextBox 7">
            <a:extLst>
              <a:ext uri="{FF2B5EF4-FFF2-40B4-BE49-F238E27FC236}">
                <a16:creationId xmlns:a16="http://schemas.microsoft.com/office/drawing/2014/main" id="{16485E12-9543-4A65-BBA8-3A7CFCB54D37}"/>
              </a:ext>
            </a:extLst>
          </p:cNvPr>
          <p:cNvSpPr txBox="1"/>
          <p:nvPr/>
        </p:nvSpPr>
        <p:spPr>
          <a:xfrm>
            <a:off x="121227" y="1296997"/>
            <a:ext cx="11949545" cy="745076"/>
          </a:xfrm>
          <a:prstGeom prst="rect">
            <a:avLst/>
          </a:prstGeom>
          <a:noFill/>
        </p:spPr>
        <p:txBody>
          <a:bodyPr wrap="square">
            <a:spAutoFit/>
          </a:bodyPr>
          <a:lstStyle/>
          <a:p>
            <a:pPr>
              <a:lnSpc>
                <a:spcPts val="2600"/>
              </a:lnSpc>
            </a:pPr>
            <a:r>
              <a:rPr lang="en-US" sz="1800" b="1" dirty="0">
                <a:latin typeface="HK Grotesk Black"/>
                <a:ea typeface="+mn-lt"/>
                <a:cs typeface="+mn-lt"/>
              </a:rPr>
              <a:t>The Delta variant and increased population mobility potentially contributed to the surge of COVID-19 cases in August, despite high vaccination rates.</a:t>
            </a:r>
            <a:endParaRPr lang="en-US" dirty="0">
              <a:latin typeface="HK Grotesk Black"/>
              <a:ea typeface="+mn-lt"/>
              <a:cs typeface="+mn-lt"/>
            </a:endParaRP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7" name="Graphic 6">
            <a:extLst>
              <a:ext uri="{FF2B5EF4-FFF2-40B4-BE49-F238E27FC236}">
                <a16:creationId xmlns:a16="http://schemas.microsoft.com/office/drawing/2014/main" id="{123C3032-F08E-4FBF-B434-B06DB32AE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54309" y="1705782"/>
            <a:ext cx="9737691" cy="5152217"/>
          </a:xfrm>
          <a:prstGeom prst="rect">
            <a:avLst/>
          </a:prstGeom>
        </p:spPr>
      </p:pic>
      <p:pic>
        <p:nvPicPr>
          <p:cNvPr id="4" name="Picture 3">
            <a:extLst>
              <a:ext uri="{FF2B5EF4-FFF2-40B4-BE49-F238E27FC236}">
                <a16:creationId xmlns:a16="http://schemas.microsoft.com/office/drawing/2014/main" id="{46E53BD2-0A25-462A-8649-AF053D68EB99}"/>
              </a:ext>
            </a:extLst>
          </p:cNvPr>
          <p:cNvPicPr>
            <a:picLocks noChangeAspect="1"/>
          </p:cNvPicPr>
          <p:nvPr/>
        </p:nvPicPr>
        <p:blipFill>
          <a:blip r:embed="rId6"/>
          <a:stretch>
            <a:fillRect/>
          </a:stretch>
        </p:blipFill>
        <p:spPr>
          <a:xfrm>
            <a:off x="121227" y="2558542"/>
            <a:ext cx="2570018" cy="2791277"/>
          </a:xfrm>
          <a:prstGeom prst="rect">
            <a:avLst/>
          </a:prstGeom>
        </p:spPr>
      </p:pic>
    </p:spTree>
    <p:extLst>
      <p:ext uri="{BB962C8B-B14F-4D97-AF65-F5344CB8AC3E}">
        <p14:creationId xmlns:p14="http://schemas.microsoft.com/office/powerpoint/2010/main" val="385889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PHSM Support and Self-Reported Adherence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14646</TotalTime>
  <Words>2483</Words>
  <Application>Microsoft Office PowerPoint</Application>
  <PresentationFormat>Widescreen</PresentationFormat>
  <Paragraphs>142</Paragraphs>
  <Slides>23</Slides>
  <Notes>20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1_Office Theme</vt:lpstr>
      <vt:lpstr>IPSOS - Classical Template - 16x9</vt:lpstr>
      <vt:lpstr>IPSOS - Classical Template - 16x9</vt:lpstr>
      <vt:lpstr>Finding the Balance:  Public Health and Social Measures in Morocco</vt:lpstr>
      <vt:lpstr>PERC Overview</vt:lpstr>
      <vt:lpstr>Table of Contents</vt:lpstr>
      <vt:lpstr>PowerPoint Presentation</vt:lpstr>
      <vt:lpstr>Highlights</vt:lpstr>
      <vt:lpstr>Survey Trend Highlights</vt:lpstr>
      <vt:lpstr>PowerPoint Presentation</vt:lpstr>
      <vt:lpstr>Situational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Hamsa Subramaniam</cp:lastModifiedBy>
  <cp:revision>123</cp:revision>
  <dcterms:created xsi:type="dcterms:W3CDTF">2021-03-03T19:18:52Z</dcterms:created>
  <dcterms:modified xsi:type="dcterms:W3CDTF">2021-11-19T22:12:27Z</dcterms:modified>
</cp:coreProperties>
</file>