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698" r:id="rId4"/>
    <p:sldId id="870" r:id="rId5"/>
    <p:sldId id="5146" r:id="rId6"/>
    <p:sldId id="5152" r:id="rId7"/>
    <p:sldId id="5129" r:id="rId8"/>
    <p:sldId id="5161" r:id="rId9"/>
    <p:sldId id="257" r:id="rId10"/>
    <p:sldId id="5153" r:id="rId11"/>
    <p:sldId id="5158" r:id="rId12"/>
    <p:sldId id="5155" r:id="rId13"/>
    <p:sldId id="5130" r:id="rId14"/>
    <p:sldId id="5156" r:id="rId15"/>
    <p:sldId id="5134" r:id="rId16"/>
    <p:sldId id="5141" r:id="rId17"/>
    <p:sldId id="5131" r:id="rId18"/>
    <p:sldId id="5133" r:id="rId19"/>
    <p:sldId id="5160" r:id="rId20"/>
    <p:sldId id="5135" r:id="rId21"/>
    <p:sldId id="5159" r:id="rId22"/>
    <p:sldId id="5157" r:id="rId23"/>
    <p:sldId id="5136" r:id="rId24"/>
    <p:sldId id="5143" r:id="rId25"/>
    <p:sldId id="5137" r:id="rId26"/>
    <p:sldId id="51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7EDF5B-6FA4-EE3A-FE53-8E1581C25FF7}" name="Sasha Litvinov" initials="SL" userId="lRvW9952/kt9SORaJM1+9Bedayly2WNbn5qNBcocxl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by A. Wilkason" initials="CAW" lastIdx="4" clrIdx="0">
    <p:extLst>
      <p:ext uri="{19B8F6BF-5375-455C-9EA6-DF929625EA0E}">
        <p15:presenceInfo xmlns:p15="http://schemas.microsoft.com/office/powerpoint/2012/main" userId="S::cwilkason@resolvetosavelives.org::3619adc8-0004-4a33-90b2-c8c3c93b60d2" providerId="AD"/>
      </p:ext>
    </p:extLst>
  </p:cmAuthor>
  <p:cmAuthor id="2" name="Robert Rosenbaum" initials="RR" lastIdx="3" clrIdx="1">
    <p:extLst>
      <p:ext uri="{19B8F6BF-5375-455C-9EA6-DF929625EA0E}">
        <p15:presenceInfo xmlns:p15="http://schemas.microsoft.com/office/powerpoint/2012/main" userId="S::rrosenbaum@resolvetosavelives.org::34308914-aa0a-4928-a8f9-263514df2152" providerId="AD"/>
      </p:ext>
    </p:extLst>
  </p:cmAuthor>
  <p:cmAuthor id="3" name="Kathryn Walsh" initials="KNW" lastIdx="2" clrIdx="2">
    <p:extLst>
      <p:ext uri="{19B8F6BF-5375-455C-9EA6-DF929625EA0E}">
        <p15:presenceInfo xmlns:p15="http://schemas.microsoft.com/office/powerpoint/2012/main" userId="Kathryn Walsh" providerId="None"/>
      </p:ext>
    </p:extLst>
  </p:cmAuthor>
  <p:cmAuthor id="4" name="Breanna van Loenen" initials="BvL" lastIdx="10" clrIdx="3">
    <p:extLst>
      <p:ext uri="{19B8F6BF-5375-455C-9EA6-DF929625EA0E}">
        <p15:presenceInfo xmlns:p15="http://schemas.microsoft.com/office/powerpoint/2012/main" userId="S::bloenen@resolvetosavelives.org::d183c2de-e75b-4bd3-bb36-20604287d3a8" providerId="AD"/>
      </p:ext>
    </p:extLst>
  </p:cmAuthor>
  <p:cmAuthor id="5" name="Hamsa Subramaniam" initials="HS" lastIdx="6" clrIdx="4">
    <p:extLst>
      <p:ext uri="{19B8F6BF-5375-455C-9EA6-DF929625EA0E}">
        <p15:presenceInfo xmlns:p15="http://schemas.microsoft.com/office/powerpoint/2012/main" userId="S::hsubramaniam@resolvetosavelives.org::8b516422-2163-412d-8251-e94f974f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CF3D6-3C06-4F25-AFD6-ED1E5C59FF13}" v="190" dt="2021-11-22T16:44:03.589"/>
    <p1510:client id="{91D40F33-BE7D-4B03-AC1B-71A42DBDCE97}" v="46" dt="2021-11-22T18:18:0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1175"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ha Litvinov" userId="lRvW9952/kt9SORaJM1+9Bedayly2WNbn5qNBcocxlk=" providerId="None" clId="Web-{91D40F33-BE7D-4B03-AC1B-71A42DBDCE97}"/>
    <pc:docChg chg="modSld">
      <pc:chgData name="Sasha Litvinov" userId="lRvW9952/kt9SORaJM1+9Bedayly2WNbn5qNBcocxlk=" providerId="None" clId="Web-{91D40F33-BE7D-4B03-AC1B-71A42DBDCE97}" dt="2021-11-22T17:30:59.327" v="29" actId="20577"/>
      <pc:docMkLst>
        <pc:docMk/>
      </pc:docMkLst>
      <pc:sldChg chg="addSp delSp modSp">
        <pc:chgData name="Sasha Litvinov" userId="lRvW9952/kt9SORaJM1+9Bedayly2WNbn5qNBcocxlk=" providerId="None" clId="Web-{91D40F33-BE7D-4B03-AC1B-71A42DBDCE97}" dt="2021-11-22T17:02:38.154" v="2"/>
        <pc:sldMkLst>
          <pc:docMk/>
          <pc:sldMk cId="1459660370" sldId="5130"/>
        </pc:sldMkLst>
        <pc:spChg chg="mod">
          <ac:chgData name="Sasha Litvinov" userId="lRvW9952/kt9SORaJM1+9Bedayly2WNbn5qNBcocxlk=" providerId="None" clId="Web-{91D40F33-BE7D-4B03-AC1B-71A42DBDCE97}" dt="2021-11-22T17:02:32.857" v="0" actId="20577"/>
          <ac:spMkLst>
            <pc:docMk/>
            <pc:sldMk cId="1459660370" sldId="5130"/>
            <ac:spMk id="22" creationId="{DD6C74D8-2089-4619-BDF8-02BCFE8658F3}"/>
          </ac:spMkLst>
        </pc:spChg>
        <pc:picChg chg="add del">
          <ac:chgData name="Sasha Litvinov" userId="lRvW9952/kt9SORaJM1+9Bedayly2WNbn5qNBcocxlk=" providerId="None" clId="Web-{91D40F33-BE7D-4B03-AC1B-71A42DBDCE97}" dt="2021-11-22T17:02:38.154" v="2"/>
          <ac:picMkLst>
            <pc:docMk/>
            <pc:sldMk cId="1459660370" sldId="5130"/>
            <ac:picMk id="6" creationId="{5D9CFDAA-735A-4D76-8795-C5D633665900}"/>
          </ac:picMkLst>
        </pc:picChg>
      </pc:sldChg>
      <pc:sldChg chg="modSp">
        <pc:chgData name="Sasha Litvinov" userId="lRvW9952/kt9SORaJM1+9Bedayly2WNbn5qNBcocxlk=" providerId="None" clId="Web-{91D40F33-BE7D-4B03-AC1B-71A42DBDCE97}" dt="2021-11-22T17:30:59.327" v="29" actId="20577"/>
        <pc:sldMkLst>
          <pc:docMk/>
          <pc:sldMk cId="780480046" sldId="5136"/>
        </pc:sldMkLst>
        <pc:spChg chg="mod">
          <ac:chgData name="Sasha Litvinov" userId="lRvW9952/kt9SORaJM1+9Bedayly2WNbn5qNBcocxlk=" providerId="None" clId="Web-{91D40F33-BE7D-4B03-AC1B-71A42DBDCE97}" dt="2021-11-22T17:30:59.327" v="29" actId="20577"/>
          <ac:spMkLst>
            <pc:docMk/>
            <pc:sldMk cId="780480046" sldId="5136"/>
            <ac:spMk id="13" creationId="{C8217CC7-E033-4E72-947B-C9C47CA0B6E4}"/>
          </ac:spMkLst>
        </pc:spChg>
      </pc:sldChg>
    </pc:docChg>
  </pc:docChgLst>
  <pc:docChgLst>
    <pc:chgData name="Sasha Litvinov" clId="Web-{91D40F33-BE7D-4B03-AC1B-71A42DBDCE97}"/>
    <pc:docChg chg="modSld">
      <pc:chgData name="Sasha Litvinov" userId="" providerId="" clId="Web-{91D40F33-BE7D-4B03-AC1B-71A42DBDCE97}" dt="2021-11-22T18:18:07.398" v="12" actId="1076"/>
      <pc:docMkLst>
        <pc:docMk/>
      </pc:docMkLst>
      <pc:sldChg chg="modSp">
        <pc:chgData name="Sasha Litvinov" userId="" providerId="" clId="Web-{91D40F33-BE7D-4B03-AC1B-71A42DBDCE97}" dt="2021-11-22T18:18:07.398" v="12" actId="1076"/>
        <pc:sldMkLst>
          <pc:docMk/>
          <pc:sldMk cId="1459660370" sldId="5130"/>
        </pc:sldMkLst>
        <pc:spChg chg="mod">
          <ac:chgData name="Sasha Litvinov" userId="" providerId="" clId="Web-{91D40F33-BE7D-4B03-AC1B-71A42DBDCE97}" dt="2021-11-22T18:18:07.398" v="12" actId="1076"/>
          <ac:spMkLst>
            <pc:docMk/>
            <pc:sldMk cId="1459660370" sldId="5130"/>
            <ac:spMk id="19" creationId="{22B14118-72CA-401B-8FE9-E5BE085770B5}"/>
          </ac:spMkLst>
        </pc:spChg>
        <pc:grpChg chg="mod">
          <ac:chgData name="Sasha Litvinov" userId="" providerId="" clId="Web-{91D40F33-BE7D-4B03-AC1B-71A42DBDCE97}" dt="2021-11-22T18:17:57.148" v="11" actId="14100"/>
          <ac:grpSpMkLst>
            <pc:docMk/>
            <pc:sldMk cId="1459660370" sldId="5130"/>
            <ac:grpSpMk id="2" creationId="{89DE43B9-3237-4DF2-8C58-DF051E5BA1B1}"/>
          </ac:grpSpMkLst>
        </pc:grpChg>
      </pc:sldChg>
      <pc:sldChg chg="addSp delSp modSp">
        <pc:chgData name="Sasha Litvinov" userId="" providerId="" clId="Web-{91D40F33-BE7D-4B03-AC1B-71A42DBDCE97}" dt="2021-11-22T18:17:10.459" v="10" actId="20577"/>
        <pc:sldMkLst>
          <pc:docMk/>
          <pc:sldMk cId="2102342370" sldId="5143"/>
        </pc:sldMkLst>
        <pc:spChg chg="add del mod">
          <ac:chgData name="Sasha Litvinov" userId="" providerId="" clId="Web-{91D40F33-BE7D-4B03-AC1B-71A42DBDCE97}" dt="2021-11-22T18:16:24.442" v="3"/>
          <ac:spMkLst>
            <pc:docMk/>
            <pc:sldMk cId="2102342370" sldId="5143"/>
            <ac:spMk id="4" creationId="{619D3DB4-7548-4ED4-8002-BC110A3A5F39}"/>
          </ac:spMkLst>
        </pc:spChg>
        <pc:spChg chg="mod">
          <ac:chgData name="Sasha Litvinov" userId="" providerId="" clId="Web-{91D40F33-BE7D-4B03-AC1B-71A42DBDCE97}" dt="2021-11-22T18:17:10.459" v="10" actId="20577"/>
          <ac:spMkLst>
            <pc:docMk/>
            <pc:sldMk cId="2102342370" sldId="5143"/>
            <ac:spMk id="15" creationId="{295D7357-8800-4BDC-A08A-1E51B40E8534}"/>
          </ac:spMkLst>
        </pc:spChg>
      </pc:sldChg>
    </pc:docChg>
  </pc:docChgLst>
  <pc:docChgLst>
    <pc:chgData name="Sasha Litvinov" clId="Web-{7D0CF3D6-3C06-4F25-AFD6-ED1E5C59FF13}"/>
    <pc:docChg chg="addSld delSld modSld">
      <pc:chgData name="Sasha Litvinov" userId="" providerId="" clId="Web-{7D0CF3D6-3C06-4F25-AFD6-ED1E5C59FF13}" dt="2021-11-22T16:44:03.589" v="170" actId="20577"/>
      <pc:docMkLst>
        <pc:docMk/>
      </pc:docMkLst>
      <pc:sldChg chg="addSp delSp modSp">
        <pc:chgData name="Sasha Litvinov" userId="" providerId="" clId="Web-{7D0CF3D6-3C06-4F25-AFD6-ED1E5C59FF13}" dt="2021-11-22T16:16:41.263" v="27" actId="14100"/>
        <pc:sldMkLst>
          <pc:docMk/>
          <pc:sldMk cId="0" sldId="257"/>
        </pc:sldMkLst>
        <pc:spChg chg="mod">
          <ac:chgData name="Sasha Litvinov" userId="" providerId="" clId="Web-{7D0CF3D6-3C06-4F25-AFD6-ED1E5C59FF13}" dt="2021-11-22T16:14:34.495" v="14" actId="1076"/>
          <ac:spMkLst>
            <pc:docMk/>
            <pc:sldMk cId="0" sldId="257"/>
            <ac:spMk id="15" creationId="{774E8A20-9AA6-4547-B657-0FC515ABAFA6}"/>
          </ac:spMkLst>
        </pc:spChg>
        <pc:spChg chg="mod">
          <ac:chgData name="Sasha Litvinov" userId="" providerId="" clId="Web-{7D0CF3D6-3C06-4F25-AFD6-ED1E5C59FF13}" dt="2021-11-22T16:14:39.198" v="15" actId="1076"/>
          <ac:spMkLst>
            <pc:docMk/>
            <pc:sldMk cId="0" sldId="257"/>
            <ac:spMk id="16" creationId="{97934465-742B-421E-A50D-EEB6FD03A173}"/>
          </ac:spMkLst>
        </pc:spChg>
        <pc:grpChg chg="mod">
          <ac:chgData name="Sasha Litvinov" userId="" providerId="" clId="Web-{7D0CF3D6-3C06-4F25-AFD6-ED1E5C59FF13}" dt="2021-11-22T16:16:22.966" v="23" actId="1076"/>
          <ac:grpSpMkLst>
            <pc:docMk/>
            <pc:sldMk cId="0" sldId="257"/>
            <ac:grpSpMk id="89" creationId="{00000000-0000-0000-0000-000000000000}"/>
          </ac:grpSpMkLst>
        </pc:grpChg>
        <pc:picChg chg="add mod ord">
          <ac:chgData name="Sasha Litvinov" userId="" providerId="" clId="Web-{7D0CF3D6-3C06-4F25-AFD6-ED1E5C59FF13}" dt="2021-11-22T16:16:41.263" v="27" actId="14100"/>
          <ac:picMkLst>
            <pc:docMk/>
            <pc:sldMk cId="0" sldId="257"/>
            <ac:picMk id="2" creationId="{C8144D5E-80E0-49A0-9FEC-7F26A2BF6A8F}"/>
          </ac:picMkLst>
        </pc:picChg>
        <pc:picChg chg="del">
          <ac:chgData name="Sasha Litvinov" userId="" providerId="" clId="Web-{7D0CF3D6-3C06-4F25-AFD6-ED1E5C59FF13}" dt="2021-11-22T16:14:43.011" v="16"/>
          <ac:picMkLst>
            <pc:docMk/>
            <pc:sldMk cId="0" sldId="257"/>
            <ac:picMk id="10242" creationId="{00D375EB-87CB-4D70-8A29-C45B94BDBC53}"/>
          </ac:picMkLst>
        </pc:picChg>
      </pc:sldChg>
      <pc:sldChg chg="modSp">
        <pc:chgData name="Sasha Litvinov" userId="" providerId="" clId="Web-{7D0CF3D6-3C06-4F25-AFD6-ED1E5C59FF13}" dt="2021-11-22T16:13:09.869" v="0" actId="14100"/>
        <pc:sldMkLst>
          <pc:docMk/>
          <pc:sldMk cId="2423721043" sldId="698"/>
        </pc:sldMkLst>
        <pc:spChg chg="mod">
          <ac:chgData name="Sasha Litvinov" userId="" providerId="" clId="Web-{7D0CF3D6-3C06-4F25-AFD6-ED1E5C59FF13}" dt="2021-11-22T16:13:09.869" v="0" actId="14100"/>
          <ac:spMkLst>
            <pc:docMk/>
            <pc:sldMk cId="2423721043" sldId="698"/>
            <ac:spMk id="4" creationId="{288B46D6-1384-3C4D-981F-DC463819157C}"/>
          </ac:spMkLst>
        </pc:spChg>
      </pc:sldChg>
      <pc:sldChg chg="modSp">
        <pc:chgData name="Sasha Litvinov" userId="" providerId="" clId="Web-{7D0CF3D6-3C06-4F25-AFD6-ED1E5C59FF13}" dt="2021-11-22T16:13:56.198" v="6" actId="20577"/>
        <pc:sldMkLst>
          <pc:docMk/>
          <pc:sldMk cId="3552266664" sldId="5129"/>
        </pc:sldMkLst>
        <pc:spChg chg="mod">
          <ac:chgData name="Sasha Litvinov" userId="" providerId="" clId="Web-{7D0CF3D6-3C06-4F25-AFD6-ED1E5C59FF13}" dt="2021-11-22T16:13:56.198" v="6" actId="20577"/>
          <ac:spMkLst>
            <pc:docMk/>
            <pc:sldMk cId="3552266664" sldId="5129"/>
            <ac:spMk id="3" creationId="{5A29ED0A-F659-4E53-81D5-8CE131C21CFE}"/>
          </ac:spMkLst>
        </pc:spChg>
      </pc:sldChg>
      <pc:sldChg chg="addSp delSp modSp">
        <pc:chgData name="Sasha Litvinov" userId="" providerId="" clId="Web-{7D0CF3D6-3C06-4F25-AFD6-ED1E5C59FF13}" dt="2021-11-22T16:22:49.769" v="60" actId="1076"/>
        <pc:sldMkLst>
          <pc:docMk/>
          <pc:sldMk cId="1459660370" sldId="5130"/>
        </pc:sldMkLst>
        <pc:spChg chg="mod">
          <ac:chgData name="Sasha Litvinov" userId="" providerId="" clId="Web-{7D0CF3D6-3C06-4F25-AFD6-ED1E5C59FF13}" dt="2021-11-22T16:20:13.017" v="39" actId="1076"/>
          <ac:spMkLst>
            <pc:docMk/>
            <pc:sldMk cId="1459660370" sldId="5130"/>
            <ac:spMk id="33" creationId="{738CC71B-8A8F-4413-AAEC-45BBAEB68CD8}"/>
          </ac:spMkLst>
        </pc:spChg>
        <pc:picChg chg="add mod">
          <ac:chgData name="Sasha Litvinov" userId="" providerId="" clId="Web-{7D0CF3D6-3C06-4F25-AFD6-ED1E5C59FF13}" dt="2021-11-22T16:22:49.769" v="60" actId="1076"/>
          <ac:picMkLst>
            <pc:docMk/>
            <pc:sldMk cId="1459660370" sldId="5130"/>
            <ac:picMk id="4" creationId="{3F6C99C4-6C54-4EDE-BB01-AE707ECF6FEE}"/>
          </ac:picMkLst>
        </pc:picChg>
        <pc:picChg chg="del">
          <ac:chgData name="Sasha Litvinov" userId="" providerId="" clId="Web-{7D0CF3D6-3C06-4F25-AFD6-ED1E5C59FF13}" dt="2021-11-22T16:20:14.361" v="40"/>
          <ac:picMkLst>
            <pc:docMk/>
            <pc:sldMk cId="1459660370" sldId="5130"/>
            <ac:picMk id="5" creationId="{358F74C2-72DA-4850-9DEB-384DAB9FAEA0}"/>
          </ac:picMkLst>
        </pc:picChg>
        <pc:picChg chg="add mod">
          <ac:chgData name="Sasha Litvinov" userId="" providerId="" clId="Web-{7D0CF3D6-3C06-4F25-AFD6-ED1E5C59FF13}" dt="2021-11-22T16:22:46.410" v="59" actId="1076"/>
          <ac:picMkLst>
            <pc:docMk/>
            <pc:sldMk cId="1459660370" sldId="5130"/>
            <ac:picMk id="6" creationId="{5D9CFDAA-735A-4D76-8795-C5D633665900}"/>
          </ac:picMkLst>
        </pc:picChg>
        <pc:picChg chg="add mod">
          <ac:chgData name="Sasha Litvinov" userId="" providerId="" clId="Web-{7D0CF3D6-3C06-4F25-AFD6-ED1E5C59FF13}" dt="2021-11-22T16:22:43.379" v="58" actId="1076"/>
          <ac:picMkLst>
            <pc:docMk/>
            <pc:sldMk cId="1459660370" sldId="5130"/>
            <ac:picMk id="8" creationId="{4AEBFE68-2E14-4DB5-A44B-3C500A831A0B}"/>
          </ac:picMkLst>
        </pc:picChg>
        <pc:picChg chg="del">
          <ac:chgData name="Sasha Litvinov" userId="" providerId="" clId="Web-{7D0CF3D6-3C06-4F25-AFD6-ED1E5C59FF13}" dt="2021-11-22T16:20:56.299" v="46"/>
          <ac:picMkLst>
            <pc:docMk/>
            <pc:sldMk cId="1459660370" sldId="5130"/>
            <ac:picMk id="10" creationId="{DDCDAAE6-B3CC-4D90-8262-74713CC6FA21}"/>
          </ac:picMkLst>
        </pc:picChg>
        <pc:picChg chg="del">
          <ac:chgData name="Sasha Litvinov" userId="" providerId="" clId="Web-{7D0CF3D6-3C06-4F25-AFD6-ED1E5C59FF13}" dt="2021-11-22T16:22:15.003" v="53"/>
          <ac:picMkLst>
            <pc:docMk/>
            <pc:sldMk cId="1459660370" sldId="5130"/>
            <ac:picMk id="12" creationId="{2BB36525-F739-44E4-83F3-E3A259072FF4}"/>
          </ac:picMkLst>
        </pc:picChg>
      </pc:sldChg>
      <pc:sldChg chg="addSp delSp modSp">
        <pc:chgData name="Sasha Litvinov" userId="" providerId="" clId="Web-{7D0CF3D6-3C06-4F25-AFD6-ED1E5C59FF13}" dt="2021-11-22T16:43:10.775" v="166" actId="1076"/>
        <pc:sldMkLst>
          <pc:docMk/>
          <pc:sldMk cId="3591698165" sldId="5131"/>
        </pc:sldMkLst>
        <pc:spChg chg="mod">
          <ac:chgData name="Sasha Litvinov" userId="" providerId="" clId="Web-{7D0CF3D6-3C06-4F25-AFD6-ED1E5C59FF13}" dt="2021-11-22T16:43:10.775" v="166" actId="1076"/>
          <ac:spMkLst>
            <pc:docMk/>
            <pc:sldMk cId="3591698165" sldId="5131"/>
            <ac:spMk id="16" creationId="{45EA1C22-D848-44CB-81B6-16196BCCE90A}"/>
          </ac:spMkLst>
        </pc:spChg>
        <pc:picChg chg="add mod">
          <ac:chgData name="Sasha Litvinov" userId="" providerId="" clId="Web-{7D0CF3D6-3C06-4F25-AFD6-ED1E5C59FF13}" dt="2021-11-22T16:24:08.646" v="76" actId="1076"/>
          <ac:picMkLst>
            <pc:docMk/>
            <pc:sldMk cId="3591698165" sldId="5131"/>
            <ac:picMk id="2" creationId="{4C15D848-BCD4-4F08-902F-A87607EC2D4D}"/>
          </ac:picMkLst>
        </pc:picChg>
        <pc:picChg chg="add mod">
          <ac:chgData name="Sasha Litvinov" userId="" providerId="" clId="Web-{7D0CF3D6-3C06-4F25-AFD6-ED1E5C59FF13}" dt="2021-11-22T16:24:28.271" v="80" actId="14100"/>
          <ac:picMkLst>
            <pc:docMk/>
            <pc:sldMk cId="3591698165" sldId="5131"/>
            <ac:picMk id="3" creationId="{AD133C62-A747-47A4-8FE4-4270CBAA00A6}"/>
          </ac:picMkLst>
        </pc:picChg>
        <pc:picChg chg="del">
          <ac:chgData name="Sasha Litvinov" userId="" providerId="" clId="Web-{7D0CF3D6-3C06-4F25-AFD6-ED1E5C59FF13}" dt="2021-11-22T16:23:45.520" v="72"/>
          <ac:picMkLst>
            <pc:docMk/>
            <pc:sldMk cId="3591698165" sldId="5131"/>
            <ac:picMk id="4" creationId="{BB60507F-0201-4ED0-AE5C-22F4B3D71C5A}"/>
          </ac:picMkLst>
        </pc:picChg>
        <pc:picChg chg="del">
          <ac:chgData name="Sasha Litvinov" userId="" providerId="" clId="Web-{7D0CF3D6-3C06-4F25-AFD6-ED1E5C59FF13}" dt="2021-11-22T16:24:09.240" v="77"/>
          <ac:picMkLst>
            <pc:docMk/>
            <pc:sldMk cId="3591698165" sldId="5131"/>
            <ac:picMk id="6" creationId="{B3B34448-6052-45FD-9A80-55848C62D0F0}"/>
          </ac:picMkLst>
        </pc:picChg>
      </pc:sldChg>
      <pc:sldChg chg="addSp delSp modSp">
        <pc:chgData name="Sasha Litvinov" userId="" providerId="" clId="Web-{7D0CF3D6-3C06-4F25-AFD6-ED1E5C59FF13}" dt="2021-11-22T16:25:10.772" v="88" actId="14100"/>
        <pc:sldMkLst>
          <pc:docMk/>
          <pc:sldMk cId="859411345" sldId="5133"/>
        </pc:sldMkLst>
        <pc:picChg chg="add mod">
          <ac:chgData name="Sasha Litvinov" userId="" providerId="" clId="Web-{7D0CF3D6-3C06-4F25-AFD6-ED1E5C59FF13}" dt="2021-11-22T16:24:51.881" v="85" actId="14100"/>
          <ac:picMkLst>
            <pc:docMk/>
            <pc:sldMk cId="859411345" sldId="5133"/>
            <ac:picMk id="2" creationId="{59A6287E-3A09-4EB4-A6A4-018401817C3A}"/>
          </ac:picMkLst>
        </pc:picChg>
        <pc:picChg chg="add mod">
          <ac:chgData name="Sasha Litvinov" userId="" providerId="" clId="Web-{7D0CF3D6-3C06-4F25-AFD6-ED1E5C59FF13}" dt="2021-11-22T16:25:10.772" v="88" actId="14100"/>
          <ac:picMkLst>
            <pc:docMk/>
            <pc:sldMk cId="859411345" sldId="5133"/>
            <ac:picMk id="3" creationId="{B1F52B9F-DDB2-44C3-B9A7-B102DF353E43}"/>
          </ac:picMkLst>
        </pc:picChg>
        <pc:picChg chg="del">
          <ac:chgData name="Sasha Litvinov" userId="" providerId="" clId="Web-{7D0CF3D6-3C06-4F25-AFD6-ED1E5C59FF13}" dt="2021-11-22T16:24:33.240" v="82"/>
          <ac:picMkLst>
            <pc:docMk/>
            <pc:sldMk cId="859411345" sldId="5133"/>
            <ac:picMk id="4" creationId="{A5BF4B52-DFDE-4320-AB82-A7509FE86535}"/>
          </ac:picMkLst>
        </pc:picChg>
        <pc:picChg chg="del">
          <ac:chgData name="Sasha Litvinov" userId="" providerId="" clId="Web-{7D0CF3D6-3C06-4F25-AFD6-ED1E5C59FF13}" dt="2021-11-22T16:24:33.240" v="81"/>
          <ac:picMkLst>
            <pc:docMk/>
            <pc:sldMk cId="859411345" sldId="5133"/>
            <ac:picMk id="6" creationId="{CF2D451E-58ED-4D11-A416-F5BFF78C111B}"/>
          </ac:picMkLst>
        </pc:picChg>
      </pc:sldChg>
      <pc:sldChg chg="addSp delSp modSp">
        <pc:chgData name="Sasha Litvinov" userId="" providerId="" clId="Web-{7D0CF3D6-3C06-4F25-AFD6-ED1E5C59FF13}" dt="2021-11-22T16:23:18.145" v="65" actId="14100"/>
        <pc:sldMkLst>
          <pc:docMk/>
          <pc:sldMk cId="964683145" sldId="5134"/>
        </pc:sldMkLst>
        <pc:picChg chg="add mod">
          <ac:chgData name="Sasha Litvinov" userId="" providerId="" clId="Web-{7D0CF3D6-3C06-4F25-AFD6-ED1E5C59FF13}" dt="2021-11-22T16:23:18.145" v="65" actId="14100"/>
          <ac:picMkLst>
            <pc:docMk/>
            <pc:sldMk cId="964683145" sldId="5134"/>
            <ac:picMk id="2" creationId="{2039CDE8-173F-4642-B45A-AE3857A61832}"/>
          </ac:picMkLst>
        </pc:picChg>
        <pc:picChg chg="del">
          <ac:chgData name="Sasha Litvinov" userId="" providerId="" clId="Web-{7D0CF3D6-3C06-4F25-AFD6-ED1E5C59FF13}" dt="2021-11-22T16:22:56.410" v="61"/>
          <ac:picMkLst>
            <pc:docMk/>
            <pc:sldMk cId="964683145" sldId="5134"/>
            <ac:picMk id="4" creationId="{B4C0EFF1-8FCA-4ED9-A134-FD3EE961F4C1}"/>
          </ac:picMkLst>
        </pc:picChg>
      </pc:sldChg>
      <pc:sldChg chg="addSp delSp modSp">
        <pc:chgData name="Sasha Litvinov" userId="" providerId="" clId="Web-{7D0CF3D6-3C06-4F25-AFD6-ED1E5C59FF13}" dt="2021-11-22T16:30:42.637" v="105" actId="1076"/>
        <pc:sldMkLst>
          <pc:docMk/>
          <pc:sldMk cId="619889170" sldId="5135"/>
        </pc:sldMkLst>
        <pc:picChg chg="add mod">
          <ac:chgData name="Sasha Litvinov" userId="" providerId="" clId="Web-{7D0CF3D6-3C06-4F25-AFD6-ED1E5C59FF13}" dt="2021-11-22T16:30:27.731" v="99" actId="14100"/>
          <ac:picMkLst>
            <pc:docMk/>
            <pc:sldMk cId="619889170" sldId="5135"/>
            <ac:picMk id="2" creationId="{203D37DD-7455-4309-992A-2F5914305ED7}"/>
          </ac:picMkLst>
        </pc:picChg>
        <pc:picChg chg="del">
          <ac:chgData name="Sasha Litvinov" userId="" providerId="" clId="Web-{7D0CF3D6-3C06-4F25-AFD6-ED1E5C59FF13}" dt="2021-11-22T16:29:12.917" v="90"/>
          <ac:picMkLst>
            <pc:docMk/>
            <pc:sldMk cId="619889170" sldId="5135"/>
            <ac:picMk id="3" creationId="{E522DEEA-4BB8-459C-B4B9-73847D50BE5C}"/>
          </ac:picMkLst>
        </pc:picChg>
        <pc:picChg chg="add mod">
          <ac:chgData name="Sasha Litvinov" userId="" providerId="" clId="Web-{7D0CF3D6-3C06-4F25-AFD6-ED1E5C59FF13}" dt="2021-11-22T16:30:42.637" v="105" actId="1076"/>
          <ac:picMkLst>
            <pc:docMk/>
            <pc:sldMk cId="619889170" sldId="5135"/>
            <ac:picMk id="4" creationId="{3F137F22-298F-4E67-BBFA-E515B968315B}"/>
          </ac:picMkLst>
        </pc:picChg>
        <pc:picChg chg="del">
          <ac:chgData name="Sasha Litvinov" userId="" providerId="" clId="Web-{7D0CF3D6-3C06-4F25-AFD6-ED1E5C59FF13}" dt="2021-11-22T16:29:12.917" v="89"/>
          <ac:picMkLst>
            <pc:docMk/>
            <pc:sldMk cId="619889170" sldId="5135"/>
            <ac:picMk id="7" creationId="{8F89E4C2-FB29-4007-877B-8AAECCAD3B69}"/>
          </ac:picMkLst>
        </pc:picChg>
      </pc:sldChg>
      <pc:sldChg chg="addSp delSp modSp">
        <pc:chgData name="Sasha Litvinov" userId="" providerId="" clId="Web-{7D0CF3D6-3C06-4F25-AFD6-ED1E5C59FF13}" dt="2021-11-22T16:32:51.468" v="127" actId="1076"/>
        <pc:sldMkLst>
          <pc:docMk/>
          <pc:sldMk cId="780480046" sldId="5136"/>
        </pc:sldMkLst>
        <pc:spChg chg="mod">
          <ac:chgData name="Sasha Litvinov" userId="" providerId="" clId="Web-{7D0CF3D6-3C06-4F25-AFD6-ED1E5C59FF13}" dt="2021-11-22T16:31:44.841" v="115" actId="1076"/>
          <ac:spMkLst>
            <pc:docMk/>
            <pc:sldMk cId="780480046" sldId="5136"/>
            <ac:spMk id="19" creationId="{73260903-7068-4FBF-8A10-90E9E3153B22}"/>
          </ac:spMkLst>
        </pc:spChg>
        <pc:spChg chg="mod">
          <ac:chgData name="Sasha Litvinov" userId="" providerId="" clId="Web-{7D0CF3D6-3C06-4F25-AFD6-ED1E5C59FF13}" dt="2021-11-22T16:31:47.201" v="116" actId="1076"/>
          <ac:spMkLst>
            <pc:docMk/>
            <pc:sldMk cId="780480046" sldId="5136"/>
            <ac:spMk id="21" creationId="{05C93F9F-3B15-4154-A32D-6D2F738A5C93}"/>
          </ac:spMkLst>
        </pc:spChg>
        <pc:picChg chg="add mod">
          <ac:chgData name="Sasha Litvinov" userId="" providerId="" clId="Web-{7D0CF3D6-3C06-4F25-AFD6-ED1E5C59FF13}" dt="2021-11-22T16:32:21.639" v="121" actId="1076"/>
          <ac:picMkLst>
            <pc:docMk/>
            <pc:sldMk cId="780480046" sldId="5136"/>
            <ac:picMk id="2" creationId="{D073FDD7-E456-4E48-9AC4-D1BA56A6EEC2}"/>
          </ac:picMkLst>
        </pc:picChg>
        <pc:picChg chg="del">
          <ac:chgData name="Sasha Litvinov" userId="" providerId="" clId="Web-{7D0CF3D6-3C06-4F25-AFD6-ED1E5C59FF13}" dt="2021-11-22T16:31:48.045" v="117"/>
          <ac:picMkLst>
            <pc:docMk/>
            <pc:sldMk cId="780480046" sldId="5136"/>
            <ac:picMk id="3" creationId="{47EA0A1C-11E7-4AC2-84BD-FEB32549CB4F}"/>
          </ac:picMkLst>
        </pc:picChg>
        <pc:picChg chg="add mod">
          <ac:chgData name="Sasha Litvinov" userId="" providerId="" clId="Web-{7D0CF3D6-3C06-4F25-AFD6-ED1E5C59FF13}" dt="2021-11-22T16:32:51.468" v="127" actId="1076"/>
          <ac:picMkLst>
            <pc:docMk/>
            <pc:sldMk cId="780480046" sldId="5136"/>
            <ac:picMk id="4" creationId="{5E2B6774-FB31-4B2F-8747-F3A9FCB06345}"/>
          </ac:picMkLst>
        </pc:picChg>
        <pc:picChg chg="del">
          <ac:chgData name="Sasha Litvinov" userId="" providerId="" clId="Web-{7D0CF3D6-3C06-4F25-AFD6-ED1E5C59FF13}" dt="2021-11-22T16:32:22.326" v="122"/>
          <ac:picMkLst>
            <pc:docMk/>
            <pc:sldMk cId="780480046" sldId="5136"/>
            <ac:picMk id="6" creationId="{9F595DB1-88A9-4A25-B0C6-05F4B912B8B2}"/>
          </ac:picMkLst>
        </pc:picChg>
      </pc:sldChg>
      <pc:sldChg chg="addSp delSp modSp">
        <pc:chgData name="Sasha Litvinov" userId="" providerId="" clId="Web-{7D0CF3D6-3C06-4F25-AFD6-ED1E5C59FF13}" dt="2021-11-22T16:42:25.431" v="165" actId="14100"/>
        <pc:sldMkLst>
          <pc:docMk/>
          <pc:sldMk cId="2966072299" sldId="5137"/>
        </pc:sldMkLst>
        <pc:grpChg chg="mod">
          <ac:chgData name="Sasha Litvinov" userId="" providerId="" clId="Web-{7D0CF3D6-3C06-4F25-AFD6-ED1E5C59FF13}" dt="2021-11-22T16:42:25.431" v="165" actId="14100"/>
          <ac:grpSpMkLst>
            <pc:docMk/>
            <pc:sldMk cId="2966072299" sldId="5137"/>
            <ac:grpSpMk id="14" creationId="{59B9E84F-0F68-4AAB-BB1E-FCE54010D729}"/>
          </ac:grpSpMkLst>
        </pc:grpChg>
        <pc:picChg chg="add mod">
          <ac:chgData name="Sasha Litvinov" userId="" providerId="" clId="Web-{7D0CF3D6-3C06-4F25-AFD6-ED1E5C59FF13}" dt="2021-11-22T16:39:42.209" v="141" actId="14100"/>
          <ac:picMkLst>
            <pc:docMk/>
            <pc:sldMk cId="2966072299" sldId="5137"/>
            <ac:picMk id="2" creationId="{80F4131F-9123-402E-A138-A746E54F25F0}"/>
          </ac:picMkLst>
        </pc:picChg>
        <pc:picChg chg="del">
          <ac:chgData name="Sasha Litvinov" userId="" providerId="" clId="Web-{7D0CF3D6-3C06-4F25-AFD6-ED1E5C59FF13}" dt="2021-11-22T16:39:09.396" v="137"/>
          <ac:picMkLst>
            <pc:docMk/>
            <pc:sldMk cId="2966072299" sldId="5137"/>
            <ac:picMk id="3" creationId="{38A86C83-6F1B-4886-B0CF-3A6E16F6AE71}"/>
          </ac:picMkLst>
        </pc:picChg>
        <pc:picChg chg="add mod">
          <ac:chgData name="Sasha Litvinov" userId="" providerId="" clId="Web-{7D0CF3D6-3C06-4F25-AFD6-ED1E5C59FF13}" dt="2021-11-22T16:40:10.006" v="147" actId="1076"/>
          <ac:picMkLst>
            <pc:docMk/>
            <pc:sldMk cId="2966072299" sldId="5137"/>
            <ac:picMk id="4" creationId="{349A8CC0-E233-4325-B45B-ECA70E04FF0A}"/>
          </ac:picMkLst>
        </pc:picChg>
        <pc:picChg chg="del">
          <ac:chgData name="Sasha Litvinov" userId="" providerId="" clId="Web-{7D0CF3D6-3C06-4F25-AFD6-ED1E5C59FF13}" dt="2021-11-22T16:39:43.475" v="142"/>
          <ac:picMkLst>
            <pc:docMk/>
            <pc:sldMk cId="2966072299" sldId="5137"/>
            <ac:picMk id="6" creationId="{D29453B4-D993-4AFC-AE2F-0337850A1EAF}"/>
          </ac:picMkLst>
        </pc:picChg>
      </pc:sldChg>
      <pc:sldChg chg="addSp delSp modSp">
        <pc:chgData name="Sasha Litvinov" userId="" providerId="" clId="Web-{7D0CF3D6-3C06-4F25-AFD6-ED1E5C59FF13}" dt="2021-11-22T16:44:03.589" v="170" actId="20577"/>
        <pc:sldMkLst>
          <pc:docMk/>
          <pc:sldMk cId="606846204" sldId="5141"/>
        </pc:sldMkLst>
        <pc:spChg chg="mod">
          <ac:chgData name="Sasha Litvinov" userId="" providerId="" clId="Web-{7D0CF3D6-3C06-4F25-AFD6-ED1E5C59FF13}" dt="2021-11-22T16:23:42.520" v="71" actId="1076"/>
          <ac:spMkLst>
            <pc:docMk/>
            <pc:sldMk cId="606846204" sldId="5141"/>
            <ac:spMk id="15" creationId="{9278A87E-98A7-4EE1-9A21-61762D2540AB}"/>
          </ac:spMkLst>
        </pc:spChg>
        <pc:spChg chg="mod">
          <ac:chgData name="Sasha Litvinov" userId="" providerId="" clId="Web-{7D0CF3D6-3C06-4F25-AFD6-ED1E5C59FF13}" dt="2021-11-22T16:44:03.589" v="170" actId="20577"/>
          <ac:spMkLst>
            <pc:docMk/>
            <pc:sldMk cId="606846204" sldId="5141"/>
            <ac:spMk id="21" creationId="{B4F9BB81-C607-424A-927D-FBBFA4114ECA}"/>
          </ac:spMkLst>
        </pc:spChg>
        <pc:grpChg chg="mod">
          <ac:chgData name="Sasha Litvinov" userId="" providerId="" clId="Web-{7D0CF3D6-3C06-4F25-AFD6-ED1E5C59FF13}" dt="2021-11-22T16:43:28.760" v="167" actId="14100"/>
          <ac:grpSpMkLst>
            <pc:docMk/>
            <pc:sldMk cId="606846204" sldId="5141"/>
            <ac:grpSpMk id="19" creationId="{FFEFF1AC-5A52-4D36-B379-1AD98FCF8021}"/>
          </ac:grpSpMkLst>
        </pc:grpChg>
        <pc:picChg chg="add mod">
          <ac:chgData name="Sasha Litvinov" userId="" providerId="" clId="Web-{7D0CF3D6-3C06-4F25-AFD6-ED1E5C59FF13}" dt="2021-11-22T16:23:38.270" v="70" actId="1076"/>
          <ac:picMkLst>
            <pc:docMk/>
            <pc:sldMk cId="606846204" sldId="5141"/>
            <ac:picMk id="2" creationId="{63887C31-CF20-4703-9CDC-FC6075FD7955}"/>
          </ac:picMkLst>
        </pc:picChg>
        <pc:picChg chg="del">
          <ac:chgData name="Sasha Litvinov" userId="" providerId="" clId="Web-{7D0CF3D6-3C06-4F25-AFD6-ED1E5C59FF13}" dt="2021-11-22T16:23:20.395" v="66"/>
          <ac:picMkLst>
            <pc:docMk/>
            <pc:sldMk cId="606846204" sldId="5141"/>
            <ac:picMk id="3" creationId="{244C79B1-8A66-482D-B4AA-4A8D028910EC}"/>
          </ac:picMkLst>
        </pc:picChg>
      </pc:sldChg>
      <pc:sldChg chg="addSp delSp modSp">
        <pc:chgData name="Sasha Litvinov" userId="" providerId="" clId="Web-{7D0CF3D6-3C06-4F25-AFD6-ED1E5C59FF13}" dt="2021-11-22T16:38:52.880" v="136" actId="14100"/>
        <pc:sldMkLst>
          <pc:docMk/>
          <pc:sldMk cId="2102342370" sldId="5143"/>
        </pc:sldMkLst>
        <pc:picChg chg="add mod">
          <ac:chgData name="Sasha Litvinov" userId="" providerId="" clId="Web-{7D0CF3D6-3C06-4F25-AFD6-ED1E5C59FF13}" dt="2021-11-22T16:38:19.614" v="133" actId="1076"/>
          <ac:picMkLst>
            <pc:docMk/>
            <pc:sldMk cId="2102342370" sldId="5143"/>
            <ac:picMk id="2" creationId="{F8A89BB1-C66E-4D6B-A154-9327855AB9EE}"/>
          </ac:picMkLst>
        </pc:picChg>
        <pc:picChg chg="add mod">
          <ac:chgData name="Sasha Litvinov" userId="" providerId="" clId="Web-{7D0CF3D6-3C06-4F25-AFD6-ED1E5C59FF13}" dt="2021-11-22T16:38:52.880" v="136" actId="14100"/>
          <ac:picMkLst>
            <pc:docMk/>
            <pc:sldMk cId="2102342370" sldId="5143"/>
            <ac:picMk id="3" creationId="{A0B93ECB-769B-4F59-BDE9-65E9CE4EB588}"/>
          </ac:picMkLst>
        </pc:picChg>
        <pc:picChg chg="del">
          <ac:chgData name="Sasha Litvinov" userId="" providerId="" clId="Web-{7D0CF3D6-3C06-4F25-AFD6-ED1E5C59FF13}" dt="2021-11-22T16:37:53.520" v="129"/>
          <ac:picMkLst>
            <pc:docMk/>
            <pc:sldMk cId="2102342370" sldId="5143"/>
            <ac:picMk id="4" creationId="{B7176987-C741-41D6-9DA9-8296886E416B}"/>
          </ac:picMkLst>
        </pc:picChg>
        <pc:picChg chg="del">
          <ac:chgData name="Sasha Litvinov" userId="" providerId="" clId="Web-{7D0CF3D6-3C06-4F25-AFD6-ED1E5C59FF13}" dt="2021-11-22T16:37:53.520" v="128"/>
          <ac:picMkLst>
            <pc:docMk/>
            <pc:sldMk cId="2102342370" sldId="5143"/>
            <ac:picMk id="6" creationId="{1103E62A-9C2E-4D1A-855A-DDD7A4936776}"/>
          </ac:picMkLst>
        </pc:picChg>
      </pc:sldChg>
      <pc:sldChg chg="addSp delSp modSp">
        <pc:chgData name="Sasha Litvinov" userId="" providerId="" clId="Web-{7D0CF3D6-3C06-4F25-AFD6-ED1E5C59FF13}" dt="2021-11-22T16:41:59.633" v="164" actId="14100"/>
        <pc:sldMkLst>
          <pc:docMk/>
          <pc:sldMk cId="867604164" sldId="5144"/>
        </pc:sldMkLst>
        <pc:grpChg chg="mod">
          <ac:chgData name="Sasha Litvinov" userId="" providerId="" clId="Web-{7D0CF3D6-3C06-4F25-AFD6-ED1E5C59FF13}" dt="2021-11-22T16:41:59.633" v="164" actId="14100"/>
          <ac:grpSpMkLst>
            <pc:docMk/>
            <pc:sldMk cId="867604164" sldId="5144"/>
            <ac:grpSpMk id="7" creationId="{A1F23612-115E-4861-9EA6-FA682AE2B42C}"/>
          </ac:grpSpMkLst>
        </pc:grpChg>
        <pc:picChg chg="add mod">
          <ac:chgData name="Sasha Litvinov" userId="" providerId="" clId="Web-{7D0CF3D6-3C06-4F25-AFD6-ED1E5C59FF13}" dt="2021-11-22T16:41:36.367" v="161" actId="1076"/>
          <ac:picMkLst>
            <pc:docMk/>
            <pc:sldMk cId="867604164" sldId="5144"/>
            <ac:picMk id="3" creationId="{A4773517-87EA-479A-A19C-B7F2F0EE07E9}"/>
          </ac:picMkLst>
        </pc:picChg>
        <pc:picChg chg="add mod">
          <ac:chgData name="Sasha Litvinov" userId="" providerId="" clId="Web-{7D0CF3D6-3C06-4F25-AFD6-ED1E5C59FF13}" dt="2021-11-22T16:41:38.383" v="162" actId="1076"/>
          <ac:picMkLst>
            <pc:docMk/>
            <pc:sldMk cId="867604164" sldId="5144"/>
            <ac:picMk id="4" creationId="{6009CF04-9F03-4725-850F-9A009F978B3F}"/>
          </ac:picMkLst>
        </pc:picChg>
        <pc:picChg chg="del">
          <ac:chgData name="Sasha Litvinov" userId="" providerId="" clId="Web-{7D0CF3D6-3C06-4F25-AFD6-ED1E5C59FF13}" dt="2021-11-22T16:40:13.069" v="148"/>
          <ac:picMkLst>
            <pc:docMk/>
            <pc:sldMk cId="867604164" sldId="5144"/>
            <ac:picMk id="5" creationId="{7BD03709-0FE5-45C7-B171-7C85E49ABCA0}"/>
          </ac:picMkLst>
        </pc:picChg>
        <pc:picChg chg="add mod">
          <ac:chgData name="Sasha Litvinov" userId="" providerId="" clId="Web-{7D0CF3D6-3C06-4F25-AFD6-ED1E5C59FF13}" dt="2021-11-22T16:41:39.867" v="163" actId="1076"/>
          <ac:picMkLst>
            <pc:docMk/>
            <pc:sldMk cId="867604164" sldId="5144"/>
            <ac:picMk id="6" creationId="{BC8853A0-3D39-47B9-A5B7-4B523DC9874F}"/>
          </ac:picMkLst>
        </pc:picChg>
        <pc:picChg chg="del">
          <ac:chgData name="Sasha Litvinov" userId="" providerId="" clId="Web-{7D0CF3D6-3C06-4F25-AFD6-ED1E5C59FF13}" dt="2021-11-22T16:40:14.085" v="149"/>
          <ac:picMkLst>
            <pc:docMk/>
            <pc:sldMk cId="867604164" sldId="5144"/>
            <ac:picMk id="8" creationId="{17CE27E5-B333-406F-8FFE-762594F37A30}"/>
          </ac:picMkLst>
        </pc:picChg>
        <pc:picChg chg="del">
          <ac:chgData name="Sasha Litvinov" userId="" providerId="" clId="Web-{7D0CF3D6-3C06-4F25-AFD6-ED1E5C59FF13}" dt="2021-11-22T16:40:15.428" v="150"/>
          <ac:picMkLst>
            <pc:docMk/>
            <pc:sldMk cId="867604164" sldId="5144"/>
            <ac:picMk id="14" creationId="{36B280E9-42A6-4EC3-81B0-674A97728270}"/>
          </ac:picMkLst>
        </pc:picChg>
      </pc:sldChg>
      <pc:sldChg chg="addSp delSp modSp">
        <pc:chgData name="Sasha Litvinov" userId="" providerId="" clId="Web-{7D0CF3D6-3C06-4F25-AFD6-ED1E5C59FF13}" dt="2021-11-22T16:20:03.782" v="37" actId="1076"/>
        <pc:sldMkLst>
          <pc:docMk/>
          <pc:sldMk cId="3858890429" sldId="5158"/>
        </pc:sldMkLst>
        <pc:picChg chg="add mod">
          <ac:chgData name="Sasha Litvinov" userId="" providerId="" clId="Web-{7D0CF3D6-3C06-4F25-AFD6-ED1E5C59FF13}" dt="2021-11-22T16:17:00.779" v="32" actId="14100"/>
          <ac:picMkLst>
            <pc:docMk/>
            <pc:sldMk cId="3858890429" sldId="5158"/>
            <ac:picMk id="3" creationId="{6964757A-2919-41D3-B63B-B8EC95D1EA48}"/>
          </ac:picMkLst>
        </pc:picChg>
        <pc:picChg chg="del">
          <ac:chgData name="Sasha Litvinov" userId="" providerId="" clId="Web-{7D0CF3D6-3C06-4F25-AFD6-ED1E5C59FF13}" dt="2021-11-22T16:16:46.544" v="28"/>
          <ac:picMkLst>
            <pc:docMk/>
            <pc:sldMk cId="3858890429" sldId="5158"/>
            <ac:picMk id="4" creationId="{D39D239B-C3F5-4F94-9D24-25A8D69943CE}"/>
          </ac:picMkLst>
        </pc:picChg>
        <pc:picChg chg="add mod">
          <ac:chgData name="Sasha Litvinov" userId="" providerId="" clId="Web-{7D0CF3D6-3C06-4F25-AFD6-ED1E5C59FF13}" dt="2021-11-22T16:20:03.782" v="37" actId="1076"/>
          <ac:picMkLst>
            <pc:docMk/>
            <pc:sldMk cId="3858890429" sldId="5158"/>
            <ac:picMk id="5" creationId="{C73537BC-A925-48DE-A48A-76340681D580}"/>
          </ac:picMkLst>
        </pc:picChg>
        <pc:picChg chg="del">
          <ac:chgData name="Sasha Litvinov" userId="" providerId="" clId="Web-{7D0CF3D6-3C06-4F25-AFD6-ED1E5C59FF13}" dt="2021-11-22T16:17:03.592" v="33"/>
          <ac:picMkLst>
            <pc:docMk/>
            <pc:sldMk cId="3858890429" sldId="5158"/>
            <ac:picMk id="7" creationId="{EB73759E-8785-4399-B1C3-F39D87156D9D}"/>
          </ac:picMkLst>
        </pc:picChg>
      </pc:sldChg>
      <pc:sldChg chg="addSp delSp modSp">
        <pc:chgData name="Sasha Litvinov" userId="" providerId="" clId="Web-{7D0CF3D6-3C06-4F25-AFD6-ED1E5C59FF13}" dt="2021-11-22T16:31:27.763" v="114" actId="1076"/>
        <pc:sldMkLst>
          <pc:docMk/>
          <pc:sldMk cId="3648019005" sldId="5159"/>
        </pc:sldMkLst>
        <pc:picChg chg="add mod">
          <ac:chgData name="Sasha Litvinov" userId="" providerId="" clId="Web-{7D0CF3D6-3C06-4F25-AFD6-ED1E5C59FF13}" dt="2021-11-22T16:31:07.356" v="110" actId="14100"/>
          <ac:picMkLst>
            <pc:docMk/>
            <pc:sldMk cId="3648019005" sldId="5159"/>
            <ac:picMk id="2" creationId="{2203FCA6-F1D7-4188-8E75-80D0D2D1819A}"/>
          </ac:picMkLst>
        </pc:picChg>
        <pc:picChg chg="add mod">
          <ac:chgData name="Sasha Litvinov" userId="" providerId="" clId="Web-{7D0CF3D6-3C06-4F25-AFD6-ED1E5C59FF13}" dt="2021-11-22T16:31:27.763" v="114" actId="1076"/>
          <ac:picMkLst>
            <pc:docMk/>
            <pc:sldMk cId="3648019005" sldId="5159"/>
            <ac:picMk id="3" creationId="{BB7CA3AE-4822-489C-9DF8-FEB31F2CF1B5}"/>
          </ac:picMkLst>
        </pc:picChg>
        <pc:picChg chg="del">
          <ac:chgData name="Sasha Litvinov" userId="" providerId="" clId="Web-{7D0CF3D6-3C06-4F25-AFD6-ED1E5C59FF13}" dt="2021-11-22T16:30:46.512" v="107"/>
          <ac:picMkLst>
            <pc:docMk/>
            <pc:sldMk cId="3648019005" sldId="5159"/>
            <ac:picMk id="4" creationId="{8A2265E8-9F43-4501-A9DD-BA3B175BB3F0}"/>
          </ac:picMkLst>
        </pc:picChg>
        <pc:picChg chg="del">
          <ac:chgData name="Sasha Litvinov" userId="" providerId="" clId="Web-{7D0CF3D6-3C06-4F25-AFD6-ED1E5C59FF13}" dt="2021-11-22T16:30:46.512" v="106"/>
          <ac:picMkLst>
            <pc:docMk/>
            <pc:sldMk cId="3648019005" sldId="5159"/>
            <ac:picMk id="6" creationId="{42772295-C2AD-4683-B2D9-2E6AD5A51933}"/>
          </ac:picMkLst>
        </pc:picChg>
      </pc:sldChg>
      <pc:sldChg chg="modSp add replId">
        <pc:chgData name="Sasha Litvinov" userId="" providerId="" clId="Web-{7D0CF3D6-3C06-4F25-AFD6-ED1E5C59FF13}" dt="2021-11-22T16:14:16.964" v="10" actId="14100"/>
        <pc:sldMkLst>
          <pc:docMk/>
          <pc:sldMk cId="2159920724" sldId="5161"/>
        </pc:sldMkLst>
        <pc:spChg chg="mod">
          <ac:chgData name="Sasha Litvinov" userId="" providerId="" clId="Web-{7D0CF3D6-3C06-4F25-AFD6-ED1E5C59FF13}" dt="2021-11-22T16:14:16.964" v="10" actId="14100"/>
          <ac:spMkLst>
            <pc:docMk/>
            <pc:sldMk cId="2159920724" sldId="5161"/>
            <ac:spMk id="3" creationId="{5A29ED0A-F659-4E53-81D5-8CE131C21CFE}"/>
          </ac:spMkLst>
        </pc:spChg>
      </pc:sldChg>
      <pc:sldChg chg="add del replId">
        <pc:chgData name="Sasha Litvinov" userId="" providerId="" clId="Web-{7D0CF3D6-3C06-4F25-AFD6-ED1E5C59FF13}" dt="2021-11-22T16:19:43.829" v="35"/>
        <pc:sldMkLst>
          <pc:docMk/>
          <pc:sldMk cId="2486469031" sldId="516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0D944-188D-4616-AE54-A039D13FDDB2}"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34920-F045-44EC-A1EF-B288CB92DCF3}" type="slidenum">
              <a:rPr lang="en-US" smtClean="0"/>
              <a:t>‹#›</a:t>
            </a:fld>
            <a:endParaRPr lang="en-US"/>
          </a:p>
        </p:txBody>
      </p:sp>
    </p:spTree>
    <p:extLst>
      <p:ext uri="{BB962C8B-B14F-4D97-AF65-F5344CB8AC3E}">
        <p14:creationId xmlns:p14="http://schemas.microsoft.com/office/powerpoint/2010/main" val="3835339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voanews.com/a/covid-19-pandemic_vaccine-rollout-ivory-coast-picks-steam-after-rough-start/6207466.html" TargetMode="External"/><Relationship Id="rId3" Type="http://schemas.openxmlformats.org/officeDocument/2006/relationships/hyperlink" Target="https://www.gouv.ci/_actualite-article.php?recordID=11917&amp;d=2" TargetMode="External"/><Relationship Id="rId7" Type="http://schemas.openxmlformats.org/officeDocument/2006/relationships/hyperlink" Target="https://www.lemonde.fr/afrique/article/2021/09/10/la-cote-d-ivoire-envisage-le-passe-sanitaire-si-la-pandemie-de-covid-19-s-aggrave_6094131_3212.html" TargetMode="External"/><Relationship Id="rId12" Type="http://schemas.openxmlformats.org/officeDocument/2006/relationships/hyperlink" Target="https://www.bbc.com/news/world-africa-56355869"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ouestaf.com/cote-divoire-le-pass-sanitaire-obligatoire-pour-les-voyeurs-a-partir-du-20-septembre-2021/" TargetMode="External"/><Relationship Id="rId11" Type="http://schemas.openxmlformats.org/officeDocument/2006/relationships/hyperlink" Target="https://www.theafricareport.com/78042/cote-divoire-president-ouattara-unveils-his-new-government/" TargetMode="External"/><Relationship Id="rId5" Type="http://schemas.openxmlformats.org/officeDocument/2006/relationships/hyperlink" Target="https://ci.usembassy.gov/covid-19-information/" TargetMode="External"/><Relationship Id="rId10" Type="http://schemas.openxmlformats.org/officeDocument/2006/relationships/hyperlink" Target="https://www.voanews.com/a/africa_thousands-flee-ivory-coast-post-election-violence/6197927.html" TargetMode="External"/><Relationship Id="rId4" Type="http://schemas.openxmlformats.org/officeDocument/2006/relationships/hyperlink" Target="https://www.connectionivoirienne.net/2021/07/02/covid-19-letat-durgence-sanitaire-prolonge-jusquau-30-septembre-en-cote-divoire/" TargetMode="External"/><Relationship Id="rId9" Type="http://schemas.openxmlformats.org/officeDocument/2006/relationships/hyperlink" Target="https://reliefweb.int/report/c-te-divoire/covid-19-vaccines-rejection-shortage-how-c-te-d-ivoire-became-model-manag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79A01-BC64-1E46-BB35-A68B5BFFE02F}" type="slidenum">
              <a:rPr lang="en-US" smtClean="0"/>
              <a:pPr/>
              <a:t>1</a:t>
            </a:fld>
            <a:endParaRPr lang="en-US" dirty="0"/>
          </a:p>
        </p:txBody>
      </p:sp>
    </p:spTree>
    <p:extLst>
      <p:ext uri="{BB962C8B-B14F-4D97-AF65-F5344CB8AC3E}">
        <p14:creationId xmlns:p14="http://schemas.microsoft.com/office/powerpoint/2010/main" val="246191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93764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08459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9956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872114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504783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66394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62248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958434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12377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423994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solidFill>
                  <a:srgbClr val="000000"/>
                </a:solidFill>
                <a:latin typeface="HK Grotesk Medium" panose="00000600000000000000" pitchFamily="2" charset="0"/>
              </a:rPr>
              <a:t>Quelle est</a:t>
            </a:r>
            <a:r>
              <a:rPr lang="fr-FR" sz="1200" baseline="0" noProof="0" dirty="0">
                <a:solidFill>
                  <a:srgbClr val="000000"/>
                </a:solidFill>
                <a:latin typeface="HK Grotesk Medium" panose="00000600000000000000" pitchFamily="2" charset="0"/>
              </a:rPr>
              <a:t> la s</a:t>
            </a:r>
            <a:r>
              <a:rPr lang="fr-FR" sz="1200" noProof="0" dirty="0">
                <a:solidFill>
                  <a:srgbClr val="000000"/>
                </a:solidFill>
                <a:latin typeface="HK Grotesk Medium" panose="00000600000000000000" pitchFamily="2" charset="0"/>
              </a:rPr>
              <a:t>ituation</a:t>
            </a:r>
            <a:r>
              <a:rPr lang="fr-FR" sz="1200" noProof="0" dirty="0">
                <a:latin typeface="HK Grotesk Medium" panose="00000600000000000000" pitchFamily="2" charset="0"/>
              </a:rPr>
              <a:t> ?</a:t>
            </a:r>
            <a:endParaRPr lang="fr-FR" sz="1200" noProof="0" dirty="0">
              <a:solidFill>
                <a:srgbClr val="000000"/>
              </a:solidFill>
              <a:latin typeface="HK Grotesk Medium" panose="00000600000000000000" pitchFamily="2" charset="0"/>
            </a:endParaRPr>
          </a:p>
          <a:p>
            <a:r>
              <a:rPr lang="fr-FR" sz="1200" noProof="0" dirty="0">
                <a:solidFill>
                  <a:srgbClr val="000000"/>
                </a:solidFill>
                <a:latin typeface="HK Grotesk Medium" panose="00000600000000000000" pitchFamily="2" charset="0"/>
              </a:rPr>
              <a:t>Les mesures sont-elles </a:t>
            </a:r>
            <a:r>
              <a:rPr lang="fr-FR" sz="1200" baseline="0" noProof="0" dirty="0">
                <a:solidFill>
                  <a:srgbClr val="000000"/>
                </a:solidFill>
                <a:latin typeface="HK Grotesk Medium" panose="00000600000000000000" pitchFamily="2" charset="0"/>
              </a:rPr>
              <a:t>soutenues et respectées par la population</a:t>
            </a:r>
            <a:r>
              <a:rPr lang="fr-FR" b="1" noProof="0" dirty="0"/>
              <a:t> </a:t>
            </a:r>
            <a:r>
              <a:rPr lang="fr-FR" sz="1200" baseline="0" noProof="0" dirty="0">
                <a:solidFill>
                  <a:srgbClr val="000000"/>
                </a:solidFill>
                <a:latin typeface="HK Grotesk Medium" panose="00000600000000000000" pitchFamily="2" charset="0"/>
              </a:rPr>
              <a:t>?</a:t>
            </a:r>
            <a:endParaRPr lang="fr-FR" sz="1200" b="0" i="0" noProof="0" dirty="0">
              <a:solidFill>
                <a:srgbClr val="000000"/>
              </a:solidFill>
              <a:effectLst/>
              <a:latin typeface="HK Grotesk Medium" panose="00000600000000000000" pitchFamily="2" charset="0"/>
            </a:endParaRPr>
          </a:p>
          <a:p>
            <a:r>
              <a:rPr lang="fr-FR" sz="1200" baseline="0" noProof="0" dirty="0">
                <a:latin typeface="HK Grotesk Medium" panose="00000600000000000000" pitchFamily="2" charset="0"/>
              </a:rPr>
              <a:t>En qui la population a-t-elle confiance</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Comment </a:t>
            </a:r>
            <a:r>
              <a:rPr lang="fr-FR" sz="1200" baseline="0" noProof="0" dirty="0">
                <a:latin typeface="HK Grotesk Medium" panose="00000600000000000000" pitchFamily="2" charset="0"/>
              </a:rPr>
              <a:t>la population perçoit-elle les risques</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Comment la</a:t>
            </a:r>
            <a:r>
              <a:rPr lang="fr-FR" sz="1200" baseline="0" noProof="0" dirty="0">
                <a:latin typeface="HK Grotesk Medium" panose="00000600000000000000" pitchFamily="2" charset="0"/>
              </a:rPr>
              <a:t> population </a:t>
            </a:r>
            <a:r>
              <a:rPr lang="fr-FR" sz="1200" noProof="0" dirty="0">
                <a:latin typeface="HK Grotesk Medium" panose="00000600000000000000" pitchFamily="2" charset="0"/>
              </a:rPr>
              <a:t>se sent-elle à l'idée de reprendre ses activités ?</a:t>
            </a:r>
          </a:p>
          <a:p>
            <a:r>
              <a:rPr lang="fr-FR" sz="1200" noProof="0" dirty="0">
                <a:latin typeface="HK Grotesk Medium" panose="00000600000000000000" pitchFamily="2" charset="0"/>
              </a:rPr>
              <a:t>Que pense la population du vaccin</a:t>
            </a:r>
            <a:r>
              <a:rPr lang="fr-FR" b="1" noProof="0" dirty="0"/>
              <a:t> </a:t>
            </a:r>
            <a:r>
              <a:rPr lang="fr-FR" sz="1200" baseline="0" noProof="0" dirty="0">
                <a:solidFill>
                  <a:srgbClr val="000000"/>
                </a:solidFill>
                <a:latin typeface="HK Grotesk Medium" panose="00000600000000000000" pitchFamily="2" charset="0"/>
              </a:rPr>
              <a:t>?</a:t>
            </a:r>
            <a:endParaRPr lang="fr-FR" sz="1200" noProof="0" dirty="0">
              <a:latin typeface="HK Grotesk Medium" panose="000006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latin typeface="HK Grotesk Medium" panose="00000600000000000000" pitchFamily="2" charset="0"/>
              </a:rPr>
              <a:t>La population décide-t-elle d’annuler</a:t>
            </a:r>
            <a:r>
              <a:rPr lang="fr-FR" sz="1200" baseline="0" noProof="0" dirty="0">
                <a:latin typeface="HK Grotesk Medium" panose="00000600000000000000" pitchFamily="2" charset="0"/>
              </a:rPr>
              <a:t> ou de retarder des soins médicaux</a:t>
            </a:r>
            <a:r>
              <a:rPr lang="fr-FR" sz="1200" noProof="0" dirty="0">
                <a:latin typeface="HK Grotesk Medium" panose="00000600000000000000" pitchFamily="2" charset="0"/>
              </a:rPr>
              <a:t> ? </a:t>
            </a:r>
          </a:p>
          <a:p>
            <a:r>
              <a:rPr lang="fr-FR" sz="1200" noProof="0" dirty="0">
                <a:latin typeface="HK Grotesk Medium" panose="00000600000000000000" pitchFamily="2" charset="0"/>
              </a:rPr>
              <a:t>La population</a:t>
            </a:r>
            <a:r>
              <a:rPr lang="fr-FR" sz="1200" baseline="0" noProof="0" dirty="0">
                <a:latin typeface="HK Grotesk Medium" panose="00000600000000000000" pitchFamily="2" charset="0"/>
              </a:rPr>
              <a:t> est-elle confrontée à une perte de revenus</a:t>
            </a:r>
            <a:r>
              <a:rPr lang="fr-FR" b="1" noProof="0" dirty="0"/>
              <a:t> </a:t>
            </a:r>
            <a:r>
              <a:rPr lang="fr-FR" sz="1200" noProof="0" dirty="0">
                <a:latin typeface="HK Grotesk Medium" panose="00000600000000000000" pitchFamily="2" charset="0"/>
              </a:rPr>
              <a:t>?</a:t>
            </a:r>
          </a:p>
          <a:p>
            <a:r>
              <a:rPr lang="fr-FR" sz="1200" noProof="0" dirty="0">
                <a:latin typeface="HK Grotesk Medium" panose="00000600000000000000" pitchFamily="2" charset="0"/>
              </a:rPr>
              <a:t>La population</a:t>
            </a:r>
            <a:r>
              <a:rPr lang="fr-FR" sz="1200" baseline="0" noProof="0" dirty="0">
                <a:latin typeface="HK Grotesk Medium" panose="00000600000000000000" pitchFamily="2" charset="0"/>
              </a:rPr>
              <a:t> est-elle confrontée à une situation d’insécurité alimentaire</a:t>
            </a:r>
            <a:r>
              <a:rPr lang="fr-FR" sz="1200" noProof="0" dirty="0">
                <a:latin typeface="HK Grotesk Medium" panose="00000600000000000000" pitchFamily="2" charset="0"/>
              </a:rPr>
              <a:t> ?</a:t>
            </a:r>
          </a:p>
          <a:p>
            <a:endParaRPr lang="en-US" dirty="0"/>
          </a:p>
        </p:txBody>
      </p:sp>
      <p:sp>
        <p:nvSpPr>
          <p:cNvPr id="4" name="Slide Number Placeholder 3"/>
          <p:cNvSpPr>
            <a:spLocks noGrp="1"/>
          </p:cNvSpPr>
          <p:nvPr>
            <p:ph type="sldNum" sz="quarter" idx="5"/>
          </p:nvPr>
        </p:nvSpPr>
        <p:spPr/>
        <p:txBody>
          <a:bodyPr/>
          <a:lstStyle/>
          <a:p>
            <a:fld id="{9C034920-F045-44EC-A1EF-B288CB92DCF3}" type="slidenum">
              <a:rPr lang="en-US" smtClean="0"/>
              <a:t>3</a:t>
            </a:fld>
            <a:endParaRPr lang="en-US"/>
          </a:p>
        </p:txBody>
      </p:sp>
    </p:spTree>
    <p:extLst>
      <p:ext uri="{BB962C8B-B14F-4D97-AF65-F5344CB8AC3E}">
        <p14:creationId xmlns:p14="http://schemas.microsoft.com/office/powerpoint/2010/main" val="72944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16636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665369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554604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2740808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034920-F045-44EC-A1EF-B288CB92DCF3}" type="slidenum">
              <a:rPr lang="en-US" smtClean="0"/>
              <a:t>5</a:t>
            </a:fld>
            <a:endParaRPr lang="en-US"/>
          </a:p>
        </p:txBody>
      </p:sp>
    </p:spTree>
    <p:extLst>
      <p:ext uri="{BB962C8B-B14F-4D97-AF65-F5344CB8AC3E}">
        <p14:creationId xmlns:p14="http://schemas.microsoft.com/office/powerpoint/2010/main" val="354184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034920-F045-44EC-A1EF-B288CB92DCF3}" type="slidenum">
              <a:rPr lang="en-US" smtClean="0"/>
              <a:t>6</a:t>
            </a:fld>
            <a:endParaRPr lang="en-US"/>
          </a:p>
        </p:txBody>
      </p:sp>
    </p:spTree>
    <p:extLst>
      <p:ext uri="{BB962C8B-B14F-4D97-AF65-F5344CB8AC3E}">
        <p14:creationId xmlns:p14="http://schemas.microsoft.com/office/powerpoint/2010/main" val="421867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3ea04175_0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c83ea04175_0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c83ea04175_0_1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327146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fr-FR" sz="1800" i="1" dirty="0">
                <a:effectLst/>
                <a:latin typeface="Arial" panose="020B0604020202020204" pitchFamily="34" charset="0"/>
                <a:ea typeface="Arial" panose="020B0604020202020204" pitchFamily="34" charset="0"/>
              </a:rPr>
              <a:t>* Note : par rapport à l’enquête de février 2021, une plus grande proportion de répondants a déclaré faire partie de la catégorie dont les revenus sont les plus élevés (47 % en septembre versus 28 % en février), ce qui peut affecter les tendances d’une enquête à l’autre au fil du temps. </a:t>
            </a:r>
            <a:endParaRPr lang="fr-FR" sz="1800" dirty="0">
              <a:effectLst/>
              <a:latin typeface="Arial" panose="020B0604020202020204" pitchFamily="34" charset="0"/>
              <a:ea typeface="Arial" panose="020B0604020202020204" pitchFamily="34" charset="0"/>
            </a:endParaRPr>
          </a:p>
          <a:p>
            <a:pPr>
              <a:lnSpc>
                <a:spcPct val="115000"/>
              </a:lnSpc>
            </a:pPr>
            <a:r>
              <a:rPr lang="fr-FR" sz="1800" b="1" i="1" dirty="0">
                <a:solidFill>
                  <a:srgbClr val="45818E"/>
                </a:solidFill>
                <a:effectLst/>
                <a:latin typeface="Arial" panose="020B0604020202020204" pitchFamily="34" charset="0"/>
                <a:ea typeface="Arial" panose="020B0604020202020204" pitchFamily="34" charset="0"/>
              </a:rPr>
              <a:t> </a:t>
            </a:r>
            <a:endParaRPr lang="fr-FR" sz="1800" dirty="0">
              <a:effectLst/>
              <a:latin typeface="Arial" panose="020B0604020202020204" pitchFamily="34" charset="0"/>
              <a:ea typeface="Arial" panose="020B0604020202020204" pitchFamily="34" charset="0"/>
            </a:endParaRPr>
          </a:p>
          <a:p>
            <a:pPr>
              <a:lnSpc>
                <a:spcPct val="115000"/>
              </a:lnSpc>
            </a:pPr>
            <a:r>
              <a:rPr lang="fr-FR" sz="1800" dirty="0">
                <a:effectLst/>
                <a:latin typeface="Arial" panose="020B0604020202020204" pitchFamily="34" charset="0"/>
                <a:ea typeface="Arial" panose="020B0604020202020204" pitchFamily="34" charset="0"/>
              </a:rPr>
              <a:t>Le nombre de cas de COVID-19 en Côte d’Ivoire est resté faible pendant toute la pandémie, par rapport à d’autres États membres. La troisième vague de COVID-19 a été la plus forte et a eu lieu en mars 2021, avec une moyenne glissante sur 7 jours de 450 nouveaux cas par jour. En septembre, une quatrième vague a atteint environ 300 nouveaux cas par jour. Actuellement, le taux de positivité des tests reste autour de 2 %, après avoir atteint un pic de 17 % lors de la vague de mars et de 9 % lors de celle de septembre. Les capacités de test ont été dépassées au moment de l’augmentation du nombre de cas et le nombre total de cas peut donc avoir été sous-estimé. </a:t>
            </a:r>
          </a:p>
          <a:p>
            <a:pPr>
              <a:lnSpc>
                <a:spcPct val="115000"/>
              </a:lnSpc>
            </a:pPr>
            <a:r>
              <a:rPr lang="fr-FR" sz="1800" b="1" dirty="0">
                <a:effectLst/>
                <a:latin typeface="Arial" panose="020B0604020202020204" pitchFamily="34" charset="0"/>
                <a:ea typeface="Arial" panose="020B0604020202020204" pitchFamily="34" charset="0"/>
              </a:rPr>
              <a:t> </a:t>
            </a:r>
            <a:endParaRPr lang="fr-FR" sz="1800" dirty="0">
              <a:effectLst/>
              <a:latin typeface="Arial" panose="020B0604020202020204" pitchFamily="34" charset="0"/>
              <a:ea typeface="Arial" panose="020B0604020202020204" pitchFamily="34" charset="0"/>
            </a:endParaRPr>
          </a:p>
          <a:p>
            <a:pPr>
              <a:lnSpc>
                <a:spcPct val="115000"/>
              </a:lnSpc>
            </a:pPr>
            <a:r>
              <a:rPr lang="fr-FR" sz="1800" dirty="0">
                <a:effectLst/>
                <a:latin typeface="Arial" panose="020B0604020202020204" pitchFamily="34" charset="0"/>
                <a:ea typeface="Arial" panose="020B0604020202020204" pitchFamily="34" charset="0"/>
              </a:rPr>
              <a:t>L’état d’urgence a </a:t>
            </a:r>
            <a:r>
              <a:rPr lang="fr-FR" sz="1800" dirty="0">
                <a:solidFill>
                  <a:srgbClr val="1155CC"/>
                </a:solidFill>
                <a:effectLst/>
                <a:latin typeface="Arial" panose="020B0604020202020204" pitchFamily="34" charset="0"/>
                <a:ea typeface="Arial" panose="020B0604020202020204" pitchFamily="34" charset="0"/>
                <a:hlinkClick r:id="rId3"/>
              </a:rPr>
              <a:t>de nouveau été déclaré</a:t>
            </a:r>
            <a:r>
              <a:rPr lang="fr-FR" sz="1800" dirty="0">
                <a:effectLst/>
                <a:latin typeface="Arial" panose="020B0604020202020204" pitchFamily="34" charset="0"/>
                <a:ea typeface="Arial" panose="020B0604020202020204" pitchFamily="34" charset="0"/>
              </a:rPr>
              <a:t> en janvier 2021. Il n’est pas certain qu’il ait été levé en septembre, comme c’était </a:t>
            </a:r>
            <a:r>
              <a:rPr lang="fr-FR" sz="1800" dirty="0">
                <a:solidFill>
                  <a:srgbClr val="1155CC"/>
                </a:solidFill>
                <a:effectLst/>
                <a:latin typeface="Arial" panose="020B0604020202020204" pitchFamily="34" charset="0"/>
                <a:ea typeface="Arial" panose="020B0604020202020204" pitchFamily="34" charset="0"/>
                <a:hlinkClick r:id="rId4"/>
              </a:rPr>
              <a:t>prévu</a:t>
            </a:r>
            <a:r>
              <a:rPr lang="fr-FR" sz="1800" dirty="0">
                <a:effectLst/>
                <a:latin typeface="Arial" panose="020B0604020202020204" pitchFamily="34" charset="0"/>
                <a:ea typeface="Arial" panose="020B0604020202020204" pitchFamily="34" charset="0"/>
              </a:rPr>
              <a:t>. Au moment de l’enquête, les seules mesures de restriction qui étaient en vigueur étaient l’obligation du port du masque dans les lieux publics et les transports, et le fait que les frontières terrestres et maritimes sont encore fermées pour les transports réguliers de personnes, </a:t>
            </a:r>
            <a:r>
              <a:rPr lang="fr-FR" sz="1800" dirty="0">
                <a:solidFill>
                  <a:srgbClr val="1155CC"/>
                </a:solidFill>
                <a:effectLst/>
                <a:latin typeface="Arial" panose="020B0604020202020204" pitchFamily="34" charset="0"/>
                <a:ea typeface="Arial" panose="020B0604020202020204" pitchFamily="34" charset="0"/>
                <a:hlinkClick r:id="rId5"/>
              </a:rPr>
              <a:t>selon certaines informations</a:t>
            </a:r>
            <a:r>
              <a:rPr lang="fr-FR" sz="1800" dirty="0">
                <a:effectLst/>
                <a:latin typeface="Arial" panose="020B0604020202020204" pitchFamily="34" charset="0"/>
                <a:ea typeface="Arial" panose="020B0604020202020204" pitchFamily="34" charset="0"/>
              </a:rPr>
              <a:t>. Le gouvernement ivoirien a aussi </a:t>
            </a:r>
            <a:r>
              <a:rPr lang="fr-FR" sz="1800" dirty="0">
                <a:solidFill>
                  <a:srgbClr val="1155CC"/>
                </a:solidFill>
                <a:effectLst/>
                <a:latin typeface="Arial" panose="020B0604020202020204" pitchFamily="34" charset="0"/>
                <a:ea typeface="Arial" panose="020B0604020202020204" pitchFamily="34" charset="0"/>
                <a:hlinkClick r:id="rId6"/>
              </a:rPr>
              <a:t>mis en place</a:t>
            </a:r>
            <a:r>
              <a:rPr lang="fr-FR" sz="1800" dirty="0">
                <a:effectLst/>
                <a:latin typeface="Arial" panose="020B0604020202020204" pitchFamily="34" charset="0"/>
                <a:ea typeface="Arial" panose="020B0604020202020204" pitchFamily="34" charset="0"/>
              </a:rPr>
              <a:t> un </a:t>
            </a:r>
            <a:r>
              <a:rPr lang="fr-FR" sz="1800" dirty="0" err="1">
                <a:effectLst/>
                <a:latin typeface="Arial" panose="020B0604020202020204" pitchFamily="34" charset="0"/>
                <a:ea typeface="Arial" panose="020B0604020202020204" pitchFamily="34" charset="0"/>
              </a:rPr>
              <a:t>pass</a:t>
            </a:r>
            <a:r>
              <a:rPr lang="fr-FR" sz="1800" dirty="0">
                <a:effectLst/>
                <a:latin typeface="Arial" panose="020B0604020202020204" pitchFamily="34" charset="0"/>
                <a:ea typeface="Arial" panose="020B0604020202020204" pitchFamily="34" charset="0"/>
              </a:rPr>
              <a:t> sanitaire pour vérifier le statut vaccinal ou l’état infectieux des voyageurs qui souhaitent entrer dans le pays depuis la fin du mois de septembre 2021. Le gouvernement a déclaré qu’en fonction de l’évolution de l’épidémie de COVID-19 dans le pays, il pourrait </a:t>
            </a:r>
            <a:r>
              <a:rPr lang="fr-FR" sz="1800" dirty="0">
                <a:solidFill>
                  <a:srgbClr val="1155CC"/>
                </a:solidFill>
                <a:effectLst/>
                <a:latin typeface="Arial" panose="020B0604020202020204" pitchFamily="34" charset="0"/>
                <a:ea typeface="Arial" panose="020B0604020202020204" pitchFamily="34" charset="0"/>
                <a:hlinkClick r:id="rId7"/>
              </a:rPr>
              <a:t>élargir</a:t>
            </a:r>
            <a:r>
              <a:rPr lang="fr-FR" sz="1800" dirty="0">
                <a:effectLst/>
                <a:latin typeface="Arial" panose="020B0604020202020204" pitchFamily="34" charset="0"/>
                <a:ea typeface="Arial" panose="020B0604020202020204" pitchFamily="34" charset="0"/>
              </a:rPr>
              <a:t> l’utilisation du </a:t>
            </a:r>
            <a:r>
              <a:rPr lang="fr-FR" sz="1800" dirty="0" err="1">
                <a:effectLst/>
                <a:latin typeface="Arial" panose="020B0604020202020204" pitchFamily="34" charset="0"/>
                <a:ea typeface="Arial" panose="020B0604020202020204" pitchFamily="34" charset="0"/>
              </a:rPr>
              <a:t>pass</a:t>
            </a:r>
            <a:r>
              <a:rPr lang="fr-FR" sz="1800" dirty="0">
                <a:effectLst/>
                <a:latin typeface="Arial" panose="020B0604020202020204" pitchFamily="34" charset="0"/>
                <a:ea typeface="Arial" panose="020B0604020202020204" pitchFamily="34" charset="0"/>
              </a:rPr>
              <a:t> sanitaire à l’intérieur du pays et exiger sa présentation pour accéder à des lieux publics comme les restaurants et les théâtres. </a:t>
            </a:r>
          </a:p>
          <a:p>
            <a:pPr>
              <a:lnSpc>
                <a:spcPct val="115000"/>
              </a:lnSpc>
            </a:pPr>
            <a:r>
              <a:rPr lang="fr-FR" sz="1800" dirty="0">
                <a:effectLst/>
                <a:latin typeface="Arial" panose="020B0604020202020204" pitchFamily="34" charset="0"/>
                <a:ea typeface="Arial" panose="020B0604020202020204" pitchFamily="34" charset="0"/>
              </a:rPr>
              <a:t> </a:t>
            </a:r>
          </a:p>
          <a:p>
            <a:pPr>
              <a:lnSpc>
                <a:spcPct val="115000"/>
              </a:lnSpc>
            </a:pPr>
            <a:r>
              <a:rPr lang="fr-FR" sz="1800" dirty="0">
                <a:effectLst/>
                <a:latin typeface="Arial" panose="020B0604020202020204" pitchFamily="34" charset="0"/>
                <a:ea typeface="Arial" panose="020B0604020202020204" pitchFamily="34" charset="0"/>
              </a:rPr>
              <a:t>La Côte d’Ivoire a </a:t>
            </a:r>
            <a:r>
              <a:rPr lang="fr-FR" sz="1800" dirty="0">
                <a:solidFill>
                  <a:srgbClr val="1155CC"/>
                </a:solidFill>
                <a:effectLst/>
                <a:latin typeface="Arial" panose="020B0604020202020204" pitchFamily="34" charset="0"/>
                <a:ea typeface="Arial" panose="020B0604020202020204" pitchFamily="34" charset="0"/>
                <a:hlinkClick r:id="rId8"/>
              </a:rPr>
              <a:t>lancé</a:t>
            </a:r>
            <a:r>
              <a:rPr lang="fr-FR" sz="1800" dirty="0">
                <a:effectLst/>
                <a:latin typeface="Arial" panose="020B0604020202020204" pitchFamily="34" charset="0"/>
                <a:ea typeface="Arial" panose="020B0604020202020204" pitchFamily="34" charset="0"/>
              </a:rPr>
              <a:t> sa campagne de vaccination contre la COVID-19 en mars 2021, en ciblant en priorité les professionnels de santé, les forces de sécurité et les enseignants. En avril, tous les adultes de plus de 18 ans sont devenus </a:t>
            </a:r>
            <a:r>
              <a:rPr lang="fr-FR" sz="1800" dirty="0">
                <a:solidFill>
                  <a:srgbClr val="1155CC"/>
                </a:solidFill>
                <a:effectLst/>
                <a:latin typeface="Arial" panose="020B0604020202020204" pitchFamily="34" charset="0"/>
                <a:ea typeface="Arial" panose="020B0604020202020204" pitchFamily="34" charset="0"/>
                <a:hlinkClick r:id="rId9"/>
              </a:rPr>
              <a:t>éligibles</a:t>
            </a:r>
            <a:r>
              <a:rPr lang="fr-FR" sz="1800" dirty="0">
                <a:effectLst/>
                <a:latin typeface="Arial" panose="020B0604020202020204" pitchFamily="34" charset="0"/>
                <a:ea typeface="Arial" panose="020B0604020202020204" pitchFamily="34" charset="0"/>
              </a:rPr>
              <a:t> à la vaccination. En octobre 2021, 9 % de la population avaient été vaccinés. L’objectif du gouvernement est de vacciner </a:t>
            </a:r>
            <a:r>
              <a:rPr lang="fr-FR" sz="1800" dirty="0">
                <a:solidFill>
                  <a:srgbClr val="1155CC"/>
                </a:solidFill>
                <a:effectLst/>
                <a:latin typeface="Arial" panose="020B0604020202020204" pitchFamily="34" charset="0"/>
                <a:ea typeface="Arial" panose="020B0604020202020204" pitchFamily="34" charset="0"/>
                <a:hlinkClick r:id="rId9"/>
              </a:rPr>
              <a:t>10 millions de personnes</a:t>
            </a:r>
            <a:r>
              <a:rPr lang="fr-FR" sz="1800" dirty="0">
                <a:effectLst/>
                <a:latin typeface="Arial" panose="020B0604020202020204" pitchFamily="34" charset="0"/>
                <a:ea typeface="Arial" panose="020B0604020202020204" pitchFamily="34" charset="0"/>
              </a:rPr>
              <a:t>, soit 40 % de la population d’ici la fin de cette année. Quatre vaccins sont actuellement utilisés : AstraZeneca, </a:t>
            </a:r>
            <a:r>
              <a:rPr lang="fr-FR" sz="1800" dirty="0" err="1">
                <a:effectLst/>
                <a:latin typeface="Arial" panose="020B0604020202020204" pitchFamily="34" charset="0"/>
                <a:ea typeface="Arial" panose="020B0604020202020204" pitchFamily="34" charset="0"/>
              </a:rPr>
              <a:t>Sinopharm</a:t>
            </a:r>
            <a:r>
              <a:rPr lang="fr-FR" sz="1800" dirty="0">
                <a:effectLst/>
                <a:latin typeface="Arial" panose="020B0604020202020204" pitchFamily="34" charset="0"/>
                <a:ea typeface="Arial" panose="020B0604020202020204" pitchFamily="34" charset="0"/>
              </a:rPr>
              <a:t>, Pfizer/BioNTech et Johnson &amp; Johnson. </a:t>
            </a:r>
          </a:p>
          <a:p>
            <a:pPr>
              <a:lnSpc>
                <a:spcPct val="115000"/>
              </a:lnSpc>
            </a:pPr>
            <a:r>
              <a:rPr lang="fr-FR" sz="1800" dirty="0">
                <a:effectLst/>
                <a:latin typeface="Arial" panose="020B0604020202020204" pitchFamily="34" charset="0"/>
                <a:ea typeface="Arial" panose="020B0604020202020204" pitchFamily="34" charset="0"/>
              </a:rPr>
              <a:t> </a:t>
            </a:r>
          </a:p>
          <a:p>
            <a:pPr>
              <a:lnSpc>
                <a:spcPct val="115000"/>
              </a:lnSpc>
            </a:pPr>
            <a:r>
              <a:rPr lang="fr-FR" sz="1800" dirty="0">
                <a:effectLst/>
                <a:latin typeface="Arial" panose="020B0604020202020204" pitchFamily="34" charset="0"/>
                <a:ea typeface="Arial" panose="020B0604020202020204" pitchFamily="34" charset="0"/>
              </a:rPr>
              <a:t>Les tensions politiques ont pu compliquer la riposte à la COVID-19, en particulier au début de l’année. Après que des troubles </a:t>
            </a:r>
            <a:r>
              <a:rPr lang="fr-FR" sz="1800" dirty="0">
                <a:solidFill>
                  <a:srgbClr val="1155CC"/>
                </a:solidFill>
                <a:effectLst/>
                <a:latin typeface="Arial" panose="020B0604020202020204" pitchFamily="34" charset="0"/>
                <a:ea typeface="Arial" panose="020B0604020202020204" pitchFamily="34" charset="0"/>
                <a:hlinkClick r:id="rId10"/>
              </a:rPr>
              <a:t>ont éclaté</a:t>
            </a:r>
            <a:r>
              <a:rPr lang="fr-FR" sz="1800" dirty="0">
                <a:effectLst/>
                <a:latin typeface="Arial" panose="020B0604020202020204" pitchFamily="34" charset="0"/>
                <a:ea typeface="Arial" panose="020B0604020202020204" pitchFamily="34" charset="0"/>
              </a:rPr>
              <a:t> à la suite de l’élection présidentielle de novembre 2020, des milliers de réfugiés ont été forcés de fuir le pays. Des élections </a:t>
            </a:r>
            <a:r>
              <a:rPr lang="fr-FR" sz="1800" u="sng" dirty="0">
                <a:solidFill>
                  <a:srgbClr val="1155CC"/>
                </a:solidFill>
                <a:effectLst/>
                <a:latin typeface="Arial" panose="020B0604020202020204" pitchFamily="34" charset="0"/>
                <a:ea typeface="Arial" panose="020B0604020202020204" pitchFamily="34" charset="0"/>
              </a:rPr>
              <a:t>législatives</a:t>
            </a:r>
            <a:r>
              <a:rPr lang="fr-FR" sz="1800" dirty="0">
                <a:effectLst/>
                <a:latin typeface="Arial" panose="020B0604020202020204" pitchFamily="34" charset="0"/>
                <a:ea typeface="Arial" panose="020B0604020202020204" pitchFamily="34" charset="0"/>
              </a:rPr>
              <a:t> ont eu lieu en mars 2021, élections au cours desquelles le parti au pouvoir a remporté la majorité des sièges. Le président Alassane Ouattara a nommé un nouveau gouvernement, incluant un nouveau ministre de la Santé, Pierre </a:t>
            </a:r>
            <a:r>
              <a:rPr lang="fr-FR" sz="1800" dirty="0" err="1">
                <a:effectLst/>
                <a:latin typeface="Arial" panose="020B0604020202020204" pitchFamily="34" charset="0"/>
                <a:ea typeface="Arial" panose="020B0604020202020204" pitchFamily="34" charset="0"/>
              </a:rPr>
              <a:t>Dimba</a:t>
            </a:r>
            <a:r>
              <a:rPr lang="fr-FR" sz="1800" dirty="0">
                <a:effectLst/>
                <a:latin typeface="Arial" panose="020B0604020202020204" pitchFamily="34" charset="0"/>
                <a:ea typeface="Arial" panose="020B0604020202020204" pitchFamily="34" charset="0"/>
              </a:rPr>
              <a:t>, en </a:t>
            </a:r>
            <a:r>
              <a:rPr lang="fr-FR" sz="1800" dirty="0">
                <a:solidFill>
                  <a:srgbClr val="1155CC"/>
                </a:solidFill>
                <a:effectLst/>
                <a:latin typeface="Arial" panose="020B0604020202020204" pitchFamily="34" charset="0"/>
                <a:ea typeface="Arial" panose="020B0604020202020204" pitchFamily="34" charset="0"/>
                <a:hlinkClick r:id="rId11"/>
              </a:rPr>
              <a:t>avril</a:t>
            </a:r>
            <a:r>
              <a:rPr lang="fr-FR" sz="1800" dirty="0">
                <a:effectLst/>
                <a:latin typeface="Arial" panose="020B0604020202020204" pitchFamily="34" charset="0"/>
                <a:ea typeface="Arial" panose="020B0604020202020204" pitchFamily="34" charset="0"/>
              </a:rPr>
              <a:t>, peu de temps après le </a:t>
            </a:r>
            <a:r>
              <a:rPr lang="fr-FR" sz="1800" dirty="0">
                <a:solidFill>
                  <a:srgbClr val="1155CC"/>
                </a:solidFill>
                <a:effectLst/>
                <a:latin typeface="Arial" panose="020B0604020202020204" pitchFamily="34" charset="0"/>
                <a:ea typeface="Arial" panose="020B0604020202020204" pitchFamily="34" charset="0"/>
                <a:hlinkClick r:id="rId12"/>
              </a:rPr>
              <a:t>décès</a:t>
            </a:r>
            <a:r>
              <a:rPr lang="fr-FR" sz="1800" u="sng" dirty="0">
                <a:solidFill>
                  <a:srgbClr val="1155CC"/>
                </a:solidFill>
                <a:effectLst/>
                <a:latin typeface="Arial" panose="020B0604020202020204" pitchFamily="34" charset="0"/>
                <a:ea typeface="Arial" panose="020B0604020202020204" pitchFamily="34" charset="0"/>
              </a:rPr>
              <a:t> </a:t>
            </a:r>
            <a:r>
              <a:rPr lang="fr-FR" sz="1800" dirty="0">
                <a:effectLst/>
                <a:latin typeface="Arial" panose="020B0604020202020204" pitchFamily="34" charset="0"/>
                <a:ea typeface="Arial" panose="020B0604020202020204" pitchFamily="34" charset="0"/>
              </a:rPr>
              <a:t>de l’ancien premier ministre Hamed Bakayoko.  </a:t>
            </a:r>
          </a:p>
          <a:p>
            <a:pPr algn="l"/>
            <a:endParaRPr lang="en-US" b="0" i="0" dirty="0">
              <a:solidFill>
                <a:srgbClr val="000000"/>
              </a:solidFill>
              <a:effectLst/>
              <a:latin typeface="GTAmerica"/>
            </a:endParaRPr>
          </a:p>
        </p:txBody>
      </p:sp>
      <p:sp>
        <p:nvSpPr>
          <p:cNvPr id="4" name="Slide Number Placeholder 3"/>
          <p:cNvSpPr>
            <a:spLocks noGrp="1"/>
          </p:cNvSpPr>
          <p:nvPr>
            <p:ph type="sldNum" sz="quarter" idx="5"/>
          </p:nvPr>
        </p:nvSpPr>
        <p:spPr/>
        <p:txBody>
          <a:bodyPr/>
          <a:lstStyle/>
          <a:p>
            <a:fld id="{9C034920-F045-44EC-A1EF-B288CB92DCF3}" type="slidenum">
              <a:rPr lang="en-US" smtClean="0"/>
              <a:t>9</a:t>
            </a:fld>
            <a:endParaRPr lang="en-US"/>
          </a:p>
        </p:txBody>
      </p:sp>
    </p:spTree>
    <p:extLst>
      <p:ext uri="{BB962C8B-B14F-4D97-AF65-F5344CB8AC3E}">
        <p14:creationId xmlns:p14="http://schemas.microsoft.com/office/powerpoint/2010/main" val="384023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C79A01-BC64-1E46-BB35-A68B5BFFE02F}" type="slidenum">
              <a:rPr kumimoji="0" lang="en-US" sz="1200" b="0" i="0" u="none" strike="noStrike" kern="1200" cap="none" spc="0" normalizeH="0" baseline="0" noProof="0" smtClean="0">
                <a:ln>
                  <a:noFill/>
                </a:ln>
                <a:solidFill>
                  <a:prstClr val="black"/>
                </a:solidFill>
                <a:effectLst/>
                <a:uLnTx/>
                <a:uFillTx/>
                <a:latin typeface="GT America" panose="00000500000000000000" pitchFamily="50"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GT America" panose="00000500000000000000" pitchFamily="50" charset="0"/>
              <a:ea typeface="+mn-ea"/>
              <a:cs typeface="+mn-cs"/>
            </a:endParaRPr>
          </a:p>
        </p:txBody>
      </p:sp>
    </p:spTree>
    <p:extLst>
      <p:ext uri="{BB962C8B-B14F-4D97-AF65-F5344CB8AC3E}">
        <p14:creationId xmlns:p14="http://schemas.microsoft.com/office/powerpoint/2010/main" val="170429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5C1B-905B-4EB5-8D2C-98B31AEFD8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17945-CC90-450E-8B24-AC4B8E069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CF554C-EA5A-46BA-A26F-DB347DC9827A}"/>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EEFCE0DD-6EF2-4568-ABC7-5F87E82F1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4FE74-8636-41BE-ACFD-FA82E81FEC7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1583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EC465-A2A8-4E11-847E-E1B40DD13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64B41F-69C2-4634-AC12-256B12AA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C78DF-F5CB-45B4-AE7B-B24D909914C4}"/>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4F1CEA40-E571-47F5-837F-590D11EE7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88223-0A3A-4CA4-B6B2-2BD7BEFDA19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67824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EDACB-1A25-4097-8EA9-1A9C66F64A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C918B-0058-4342-964B-1E65CEE956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609558-60B6-46C1-AB6F-7B95AA71C361}"/>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9CD7B743-EE43-466D-8B62-B053954F9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35391-EFD7-4D82-9F41-D9FCC4897F2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96463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6093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4440" y="365127"/>
            <a:ext cx="10515600" cy="1325563"/>
          </a:xfrm>
          <a:prstGeom prst="rect">
            <a:avLst/>
          </a:prstGeom>
        </p:spPr>
        <p:txBody>
          <a:bodyPr>
            <a:normAutofit/>
          </a:bodyPr>
          <a:lstStyle>
            <a:lvl1pPr>
              <a:defRPr sz="3000">
                <a:solidFill>
                  <a:srgbClr val="F4A62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264440" y="1825625"/>
            <a:ext cx="1108936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22366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238601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1477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9" name="Slide Number Placeholder 8"/>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3384646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5" name="Slide Number Placeholder 4"/>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52553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4" name="Slide Number Placeholder 3"/>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75016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9811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DF237-326B-4961-9A6C-1E1C06B08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F8D8A-A21D-4AD7-A088-E0CF9380A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9F3EA-7FF8-46EC-B4D0-CCD4A3E4757A}"/>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97B9E793-AEF2-4778-926E-CA2DD59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2248A-C3FA-41AA-B180-0CB82AB6DE4B}"/>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801817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7" name="Slide Number Placeholder 6"/>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2747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469" y="365127"/>
            <a:ext cx="10515600" cy="1325563"/>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1193646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1A35A5B-9964-BA45-A1B5-FC54D9B083C3}" type="datetimeFigureOut">
              <a:rPr lang="en-US" smtClean="0"/>
              <a:t>11/22/2021</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GT America" panose="00000500000000000000" pitchFamily="50" charset="0"/>
              </a:defRPr>
            </a:lvl1pPr>
          </a:lstStyle>
          <a:p>
            <a:endParaRPr lang="en-US" dirty="0"/>
          </a:p>
        </p:txBody>
      </p:sp>
      <p:sp>
        <p:nvSpPr>
          <p:cNvPr id="6" name="Slide Number Placeholder 5"/>
          <p:cNvSpPr>
            <a:spLocks noGrp="1"/>
          </p:cNvSpPr>
          <p:nvPr>
            <p:ph type="sldNum" sz="quarter" idx="12"/>
          </p:nvPr>
        </p:nvSpPr>
        <p:spPr/>
        <p:txBody>
          <a:bodyPr/>
          <a:lstStyle/>
          <a:p>
            <a:fld id="{53168429-B862-464C-A163-6879E3AA04C9}" type="slidenum">
              <a:rPr lang="en-US" smtClean="0"/>
              <a:t>‹#›</a:t>
            </a:fld>
            <a:endParaRPr lang="en-US" dirty="0"/>
          </a:p>
        </p:txBody>
      </p:sp>
    </p:spTree>
    <p:extLst>
      <p:ext uri="{BB962C8B-B14F-4D97-AF65-F5344CB8AC3E}">
        <p14:creationId xmlns:p14="http://schemas.microsoft.com/office/powerpoint/2010/main" val="2280708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157542721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1">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9" name="Forme libre : forme 28">
            <a:extLst>
              <a:ext uri="{FF2B5EF4-FFF2-40B4-BE49-F238E27FC236}">
                <a16:creationId xmlns:a16="http://schemas.microsoft.com/office/drawing/2014/main" id="{25BCA439-CE40-3347-AF44-5EEAF143668B}"/>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sp>
        <p:nvSpPr>
          <p:cNvPr id="40" name="Forme libre : forme 30">
            <a:extLst>
              <a:ext uri="{FF2B5EF4-FFF2-40B4-BE49-F238E27FC236}">
                <a16:creationId xmlns:a16="http://schemas.microsoft.com/office/drawing/2014/main" id="{AE8267D6-E138-8640-BC5D-12118FCF2DF3}"/>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T America" panose="00000500000000000000" pitchFamily="50" charset="0"/>
            </a:endParaRP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220437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p:nvCxnSpPr>
        <p:spPr>
          <a:xfrm>
            <a:off x="585787" y="3940302"/>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7200" y="533400"/>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7200" y="3008749"/>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4432445"/>
            <a:ext cx="2486308" cy="215444"/>
          </a:xfrm>
          <a:prstGeom prst="rect">
            <a:avLst/>
          </a:prstGeom>
        </p:spPr>
        <p:txBody>
          <a:bodyPr wrap="square" lIns="108000" tIns="0" rIns="180000" bIns="0">
            <a:spAutoFit/>
          </a:bodyPr>
          <a:lstStyle>
            <a:lvl1pPr>
              <a:defRPr sz="1400">
                <a:solidFill>
                  <a:schemeClr val="bg1"/>
                </a:solidFill>
                <a:latin typeface="GT America" panose="00000500000000000000" pitchFamily="50" charset="0"/>
              </a:defRPr>
            </a:lvl1pPr>
          </a:lstStyle>
          <a:p>
            <a:endParaRPr lang="en-US"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021761"/>
            <a:ext cx="2612304" cy="400110"/>
          </a:xfrm>
          <a:prstGeom prst="rect">
            <a:avLst/>
          </a:prstGeom>
        </p:spPr>
        <p:txBody>
          <a:bodyPr wrap="none" lIns="108000">
            <a:spAutoFit/>
          </a:bodyPr>
          <a:lstStyle>
            <a:lvl1pPr marL="0" indent="0">
              <a:buNone/>
              <a:defRPr sz="2000">
                <a:solidFill>
                  <a:schemeClr val="bg1"/>
                </a:solidFill>
                <a:latin typeface="GT America" panose="000005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8" name="Group 17">
            <a:extLst>
              <a:ext uri="{FF2B5EF4-FFF2-40B4-BE49-F238E27FC236}">
                <a16:creationId xmlns:a16="http://schemas.microsoft.com/office/drawing/2014/main" id="{65198BDE-F9BF-7A4A-AF8E-0DF77C0590E4}"/>
              </a:ext>
            </a:extLst>
          </p:cNvPr>
          <p:cNvGrpSpPr>
            <a:grpSpLocks noChangeAspect="1"/>
          </p:cNvGrpSpPr>
          <p:nvPr/>
        </p:nvGrpSpPr>
        <p:grpSpPr>
          <a:xfrm>
            <a:off x="10623167" y="5407578"/>
            <a:ext cx="909437" cy="829710"/>
            <a:chOff x="11309880" y="6178130"/>
            <a:chExt cx="490427" cy="447433"/>
          </a:xfrm>
        </p:grpSpPr>
        <p:sp>
          <p:nvSpPr>
            <p:cNvPr id="19" name="Freeform: Shape 6">
              <a:extLst>
                <a:ext uri="{FF2B5EF4-FFF2-40B4-BE49-F238E27FC236}">
                  <a16:creationId xmlns:a16="http://schemas.microsoft.com/office/drawing/2014/main" id="{C13F323B-F01E-D742-B50B-0E350E254AA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8">
              <a:extLst>
                <a:ext uri="{FF2B5EF4-FFF2-40B4-BE49-F238E27FC236}">
                  <a16:creationId xmlns:a16="http://schemas.microsoft.com/office/drawing/2014/main" id="{BB45B698-4213-0C44-B23D-F87540138A50}"/>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11">
              <a:extLst>
                <a:ext uri="{FF2B5EF4-FFF2-40B4-BE49-F238E27FC236}">
                  <a16:creationId xmlns:a16="http://schemas.microsoft.com/office/drawing/2014/main" id="{6C55194B-0C30-4549-8D0E-8FD3ED41A112}"/>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12">
              <a:extLst>
                <a:ext uri="{FF2B5EF4-FFF2-40B4-BE49-F238E27FC236}">
                  <a16:creationId xmlns:a16="http://schemas.microsoft.com/office/drawing/2014/main" id="{84EC1030-97DF-9348-9CFF-7201B3274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5" name="Freeform: Shape 13">
              <a:extLst>
                <a:ext uri="{FF2B5EF4-FFF2-40B4-BE49-F238E27FC236}">
                  <a16:creationId xmlns:a16="http://schemas.microsoft.com/office/drawing/2014/main" id="{45902CED-772B-194B-B3DA-948B14AAF7CE}"/>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6" name="Freeform: Shape 14">
              <a:extLst>
                <a:ext uri="{FF2B5EF4-FFF2-40B4-BE49-F238E27FC236}">
                  <a16:creationId xmlns:a16="http://schemas.microsoft.com/office/drawing/2014/main" id="{2CC77B1B-65EF-D740-884D-93ADA4D92AA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7" name="Freeform: Shape 15">
              <a:extLst>
                <a:ext uri="{FF2B5EF4-FFF2-40B4-BE49-F238E27FC236}">
                  <a16:creationId xmlns:a16="http://schemas.microsoft.com/office/drawing/2014/main" id="{EBC1DFE1-9EED-7C45-833D-D02E1220ACA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28" name="Freeform: Shape 16">
              <a:extLst>
                <a:ext uri="{FF2B5EF4-FFF2-40B4-BE49-F238E27FC236}">
                  <a16:creationId xmlns:a16="http://schemas.microsoft.com/office/drawing/2014/main" id="{C72CD79B-DE52-2E4E-A497-C01A06B3F1B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0" name="Freeform: Shape 17">
              <a:extLst>
                <a:ext uri="{FF2B5EF4-FFF2-40B4-BE49-F238E27FC236}">
                  <a16:creationId xmlns:a16="http://schemas.microsoft.com/office/drawing/2014/main" id="{EA269D8F-9FCB-A34F-9EB2-63EF53357EC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2" name="Freeform: Shape 18">
              <a:extLst>
                <a:ext uri="{FF2B5EF4-FFF2-40B4-BE49-F238E27FC236}">
                  <a16:creationId xmlns:a16="http://schemas.microsoft.com/office/drawing/2014/main" id="{A3D6FDE5-AC3C-904E-BAB9-24524076B31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34" name="Freeform: Shape 19">
              <a:extLst>
                <a:ext uri="{FF2B5EF4-FFF2-40B4-BE49-F238E27FC236}">
                  <a16:creationId xmlns:a16="http://schemas.microsoft.com/office/drawing/2014/main" id="{75A42F3E-7B79-6843-9E99-7B1F82D3E590}"/>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5" name="Freeform: Shape 20">
              <a:extLst>
                <a:ext uri="{FF2B5EF4-FFF2-40B4-BE49-F238E27FC236}">
                  <a16:creationId xmlns:a16="http://schemas.microsoft.com/office/drawing/2014/main" id="{5D623381-3A8F-CE45-A9DF-9D1AC3C917AF}"/>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6" name="Freeform: Shape 21">
              <a:extLst>
                <a:ext uri="{FF2B5EF4-FFF2-40B4-BE49-F238E27FC236}">
                  <a16:creationId xmlns:a16="http://schemas.microsoft.com/office/drawing/2014/main" id="{6F67F198-20E9-7C4C-9C5C-53E7DBE59938}"/>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7" name="Freeform: Shape 22">
              <a:extLst>
                <a:ext uri="{FF2B5EF4-FFF2-40B4-BE49-F238E27FC236}">
                  <a16:creationId xmlns:a16="http://schemas.microsoft.com/office/drawing/2014/main" id="{0C92B55B-3E3E-4F4E-ADAE-49959C6D7019}"/>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38" name="Freeform: Shape 23">
              <a:extLst>
                <a:ext uri="{FF2B5EF4-FFF2-40B4-BE49-F238E27FC236}">
                  <a16:creationId xmlns:a16="http://schemas.microsoft.com/office/drawing/2014/main" id="{A9FD1CD0-0B96-7843-B86E-62D6A2E37E5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
        <p:nvSpPr>
          <p:cNvPr id="4" name="Picture Placeholder 3">
            <a:extLst>
              <a:ext uri="{FF2B5EF4-FFF2-40B4-BE49-F238E27FC236}">
                <a16:creationId xmlns:a16="http://schemas.microsoft.com/office/drawing/2014/main" id="{41EC0559-5D20-E84C-ABC1-12D8CE443609}"/>
              </a:ext>
            </a:extLst>
          </p:cNvPr>
          <p:cNvSpPr>
            <a:spLocks noGrp="1"/>
          </p:cNvSpPr>
          <p:nvPr>
            <p:ph type="pic" sz="quarter" idx="13"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latin typeface="GT America" panose="00000500000000000000" pitchFamily="50" charset="0"/>
              </a:defRPr>
            </a:lvl1pPr>
          </a:lstStyle>
          <a:p>
            <a:r>
              <a:rPr lang="en-US" dirty="0"/>
              <a:t>Client Logo</a:t>
            </a:r>
          </a:p>
        </p:txBody>
      </p:sp>
    </p:spTree>
    <p:extLst>
      <p:ext uri="{BB962C8B-B14F-4D97-AF65-F5344CB8AC3E}">
        <p14:creationId xmlns:p14="http://schemas.microsoft.com/office/powerpoint/2010/main" val="3120386346"/>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guide id="8" pos="7392">
          <p15:clr>
            <a:srgbClr val="F26B43"/>
          </p15:clr>
        </p15:guide>
        <p15:guide id="9" pos="7248">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pter 4">
    <p:bg>
      <p:bgPr>
        <a:gradFill>
          <a:gsLst>
            <a:gs pos="0">
              <a:schemeClr val="accent1"/>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74557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Tree>
    <p:extLst>
      <p:ext uri="{BB962C8B-B14F-4D97-AF65-F5344CB8AC3E}">
        <p14:creationId xmlns:p14="http://schemas.microsoft.com/office/powerpoint/2010/main" val="36331852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pter 5">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53595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4" name="Forme libre : forme 13">
            <a:extLst>
              <a:ext uri="{FF2B5EF4-FFF2-40B4-BE49-F238E27FC236}">
                <a16:creationId xmlns:a16="http://schemas.microsoft.com/office/drawing/2014/main"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latin typeface="GT America" panose="00000500000000000000" pitchFamily="50"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352983" y="3287"/>
            <a:ext cx="2624436" cy="4508927"/>
          </a:xfrm>
          <a:prstGeom prst="rect">
            <a:avLst/>
          </a:prstGeom>
        </p:spPr>
        <p:txBody>
          <a:bodyPr wrap="none">
            <a:spAutoFit/>
          </a:bodyPr>
          <a:lstStyle>
            <a:lvl1pPr marL="0" indent="0" algn="r">
              <a:buNone/>
              <a:defRPr sz="28700" b="1">
                <a:solidFill>
                  <a:schemeClr val="bg1"/>
                </a:solidFill>
                <a:latin typeface="GT America" panose="00000500000000000000" pitchFamily="50" charset="0"/>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188915"/>
          </a:xfrm>
        </p:spPr>
        <p:txBody>
          <a:bodyPr lIns="72000" anchor="t">
            <a:spAutoFit/>
          </a:bodyPr>
          <a:lstStyle>
            <a:lvl1pPr>
              <a:lnSpc>
                <a:spcPct val="80000"/>
              </a:lnSpc>
              <a:defRPr sz="4400">
                <a:solidFill>
                  <a:schemeClr val="bg1"/>
                </a:solidFill>
                <a:latin typeface="+mj-lt"/>
              </a:defRPr>
            </a:lvl1pPr>
          </a:lstStyle>
          <a:p>
            <a:r>
              <a:rPr lang="en-GB"/>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369332"/>
          </a:xfrm>
          <a:prstGeom prst="rect">
            <a:avLst/>
          </a:prstGeom>
        </p:spPr>
        <p:txBody>
          <a:bodyPr lIns="108000" rIns="180000">
            <a:spAutoFit/>
          </a:bodyPr>
          <a:lstStyle>
            <a:lvl1pPr marL="0" indent="0">
              <a:buNone/>
              <a:defRPr sz="1800" b="1">
                <a:solidFill>
                  <a:schemeClr val="bg1"/>
                </a:solidFill>
                <a:latin typeface="GT America"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Tree>
    <p:extLst>
      <p:ext uri="{BB962C8B-B14F-4D97-AF65-F5344CB8AC3E}">
        <p14:creationId xmlns:p14="http://schemas.microsoft.com/office/powerpoint/2010/main" val="403425540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5173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pPr>
              <a:defRPr/>
            </a:pPr>
            <a:fld id="{B6792039-0C1A-4BCB-8653-7596575E33E5}" type="slidenum">
              <a:rPr lang="en-GB" smtClean="0"/>
              <a:pPr>
                <a:defRPr/>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8238744"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8238744" cy="338554"/>
          </a:xfrm>
          <a:prstGeom prst="rect">
            <a:avLst/>
          </a:prstGeom>
        </p:spPr>
        <p:txBody>
          <a:bodyPr anchor="b">
            <a:spAutoFit/>
          </a:bodyPr>
          <a:lstStyle>
            <a:lvl1pPr marL="0" indent="0" algn="r">
              <a:buNone/>
              <a:defRPr sz="1600" b="1">
                <a:solidFill>
                  <a:schemeClr val="bg2"/>
                </a:solidFill>
                <a:latin typeface="GT America" panose="00000500000000000000" pitchFamily="50" charset="0"/>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latin typeface="GT America" panose="00000500000000000000" pitchFamily="50" charset="0"/>
              </a:endParaRP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
        <p:nvSpPr>
          <p:cNvPr id="5" name="Footer Placeholder 4">
            <a:extLst>
              <a:ext uri="{FF2B5EF4-FFF2-40B4-BE49-F238E27FC236}">
                <a16:creationId xmlns:a16="http://schemas.microsoft.com/office/drawing/2014/main" id="{D426D0B4-50B0-974E-9562-0BB5F2BE5CA9}"/>
              </a:ext>
            </a:extLst>
          </p:cNvPr>
          <p:cNvSpPr>
            <a:spLocks noGrp="1"/>
          </p:cNvSpPr>
          <p:nvPr>
            <p:ph type="ftr" sz="quarter" idx="17"/>
          </p:nvPr>
        </p:nvSpPr>
        <p:spPr>
          <a:xfrm>
            <a:off x="402336" y="5916168"/>
            <a:ext cx="11384280" cy="219456"/>
          </a:xfrm>
          <a:prstGeom prst="rect">
            <a:avLst/>
          </a:prstGeom>
        </p:spPr>
        <p:txBody>
          <a:bodyPr/>
          <a:lstStyle>
            <a:lvl1pPr>
              <a:defRPr>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35560114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pPr>
              <a:defRPr/>
            </a:pPr>
            <a:fld id="{654BF1D4-C2E8-43FC-8EFA-04180D85A10F}" type="slidenum">
              <a:rPr lang="en-GB" smtClean="0"/>
              <a:pPr>
                <a:defRPr/>
              </a:pPr>
              <a:t>‹#›</a:t>
            </a:fld>
            <a:r>
              <a:rPr lang="en-GB" dirty="0"/>
              <a:t> ‒ </a:t>
            </a:r>
          </a:p>
        </p:txBody>
      </p:sp>
      <p:sp>
        <p:nvSpPr>
          <p:cNvPr id="3" name="TextBox 2">
            <a:extLst>
              <a:ext uri="{FF2B5EF4-FFF2-40B4-BE49-F238E27FC236}">
                <a16:creationId xmlns:a16="http://schemas.microsoft.com/office/drawing/2014/main" id="{511A8AE2-D196-41B2-8714-5C0A7DF99E53}"/>
              </a:ext>
            </a:extLst>
          </p:cNvPr>
          <p:cNvSpPr txBox="1"/>
          <p:nvPr userDrawn="1"/>
        </p:nvSpPr>
        <p:spPr>
          <a:xfrm>
            <a:off x="814093" y="6263296"/>
            <a:ext cx="9116291" cy="261610"/>
          </a:xfrm>
          <a:prstGeom prst="rect">
            <a:avLst/>
          </a:prstGeom>
          <a:noFill/>
        </p:spPr>
        <p:txBody>
          <a:bodyPr wrap="square" rtlCol="0">
            <a:spAutoFit/>
          </a:bodyPr>
          <a:lstStyle/>
          <a:p>
            <a:r>
              <a:rPr lang="en-US" sz="1100" i="1" dirty="0">
                <a:solidFill>
                  <a:schemeClr val="bg1"/>
                </a:solidFill>
                <a:latin typeface="GT America" panose="00000500000000000000" pitchFamily="50" charset="0"/>
              </a:rPr>
              <a:t>Ipsos /  Resolve to Save Lives : South Africa</a:t>
            </a:r>
          </a:p>
        </p:txBody>
      </p:sp>
    </p:spTree>
    <p:extLst>
      <p:ext uri="{BB962C8B-B14F-4D97-AF65-F5344CB8AC3E}">
        <p14:creationId xmlns:p14="http://schemas.microsoft.com/office/powerpoint/2010/main" val="2850760730"/>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pattFill prst="wdUpDiag">
            <a:fgClr>
              <a:schemeClr val="bg1">
                <a:lumMod val="75000"/>
              </a:schemeClr>
            </a:fgClr>
            <a:bgClr>
              <a:schemeClr val="bg1">
                <a:lumMod val="85000"/>
              </a:schemeClr>
            </a:bgClr>
          </a:pattFill>
        </p:spPr>
        <p:txBody>
          <a:bodyPr wrap="square">
            <a:noAutofit/>
          </a:bodyPr>
          <a:lstStyle>
            <a:lvl1pPr>
              <a:defRPr>
                <a:latin typeface="GT America" panose="00000500000000000000" pitchFamily="50" charset="0"/>
              </a:defRPr>
            </a:lvl1p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F73BA400-75BE-45F2-9E46-345C1733B6B3}" type="slidenum">
              <a:rPr lang="en-US" smtClean="0"/>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587562311"/>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629-744B-4E95-8B82-7C14567E6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C824FB-E17B-4410-8C31-A5983E037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F488D-0016-454E-8138-BC06A78A1B70}"/>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FBF9F211-51A2-49EA-9C95-BEC82C193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19EAF9-C855-47D0-BD94-1302CB4C771F}"/>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788654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bg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2038634437"/>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Visual on the right">
    <p:bg>
      <p:bgPr>
        <a:solidFill>
          <a:schemeClr val="bg1">
            <a:lumMod val="95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AC36EE0-D1D8-4F63-8245-189C2DEA398B}"/>
              </a:ext>
            </a:extLst>
          </p:cNvPr>
          <p:cNvSpPr/>
          <p:nvPr userDrawn="1"/>
        </p:nvSpPr>
        <p:spPr>
          <a:xfrm>
            <a:off x="0" y="0"/>
            <a:ext cx="3990109" cy="6858000"/>
          </a:xfrm>
          <a:prstGeom prst="rect">
            <a:avLst/>
          </a:prstGeom>
          <a:gradFill>
            <a:gsLst>
              <a:gs pos="0">
                <a:schemeClr val="tx2"/>
              </a:gs>
              <a:gs pos="100000">
                <a:schemeClr val="accent6">
                  <a:lumMod val="1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lvl1pPr>
              <a:defRPr>
                <a:solidFill>
                  <a:schemeClr val="bg1"/>
                </a:solidFill>
              </a:defRPr>
            </a:lvl1pPr>
          </a:lstStyle>
          <a:p>
            <a:fld id="{F73BA400-75BE-45F2-9E46-345C1733B6B3}" type="slidenum">
              <a:rPr lang="en-US" smtClean="0"/>
              <a:pPr/>
              <a:t>‹#›</a:t>
            </a:fld>
            <a:endParaRPr lang="en-US" dirty="0"/>
          </a:p>
        </p:txBody>
      </p:sp>
      <p:grpSp>
        <p:nvGrpSpPr>
          <p:cNvPr id="6" name="Group 5">
            <a:extLst>
              <a:ext uri="{FF2B5EF4-FFF2-40B4-BE49-F238E27FC236}">
                <a16:creationId xmlns:a16="http://schemas.microsoft.com/office/drawing/2014/main" id="{C7DBD5DA-1426-A94B-B1A9-447D4151078A}"/>
              </a:ext>
            </a:extLst>
          </p:cNvPr>
          <p:cNvGrpSpPr/>
          <p:nvPr/>
        </p:nvGrpSpPr>
        <p:grpSpPr>
          <a:xfrm>
            <a:off x="11364899" y="6200776"/>
            <a:ext cx="432372" cy="394468"/>
            <a:chOff x="11309880" y="6178130"/>
            <a:chExt cx="490427" cy="447433"/>
          </a:xfrm>
        </p:grpSpPr>
        <p:sp>
          <p:nvSpPr>
            <p:cNvPr id="7" name="Freeform: Shape 6">
              <a:extLst>
                <a:ext uri="{FF2B5EF4-FFF2-40B4-BE49-F238E27FC236}">
                  <a16:creationId xmlns:a16="http://schemas.microsoft.com/office/drawing/2014/main" id="{97F007C1-4380-CC40-8B92-36856BCBFF23}"/>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dirty="0">
                <a:latin typeface="GT America" panose="00000500000000000000" pitchFamily="50" charset="0"/>
              </a:endParaRPr>
            </a:p>
          </p:txBody>
        </p:sp>
        <p:sp>
          <p:nvSpPr>
            <p:cNvPr id="8" name="Freeform: Shape 8">
              <a:extLst>
                <a:ext uri="{FF2B5EF4-FFF2-40B4-BE49-F238E27FC236}">
                  <a16:creationId xmlns:a16="http://schemas.microsoft.com/office/drawing/2014/main" id="{D5DC936F-68E6-2649-ADB3-D6747E252FC3}"/>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9" name="Freeform: Shape 11">
              <a:extLst>
                <a:ext uri="{FF2B5EF4-FFF2-40B4-BE49-F238E27FC236}">
                  <a16:creationId xmlns:a16="http://schemas.microsoft.com/office/drawing/2014/main" id="{2248EA13-796E-634F-B570-551E183589C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0" name="Freeform: Shape 12">
              <a:extLst>
                <a:ext uri="{FF2B5EF4-FFF2-40B4-BE49-F238E27FC236}">
                  <a16:creationId xmlns:a16="http://schemas.microsoft.com/office/drawing/2014/main" id="{42DEA270-F022-ED40-948F-3DB29A2A152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1" name="Freeform: Shape 13">
              <a:extLst>
                <a:ext uri="{FF2B5EF4-FFF2-40B4-BE49-F238E27FC236}">
                  <a16:creationId xmlns:a16="http://schemas.microsoft.com/office/drawing/2014/main" id="{AC9DB490-C29E-3E43-9A26-4410D9993A0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2" name="Freeform: Shape 14">
              <a:extLst>
                <a:ext uri="{FF2B5EF4-FFF2-40B4-BE49-F238E27FC236}">
                  <a16:creationId xmlns:a16="http://schemas.microsoft.com/office/drawing/2014/main" id="{A227A5CC-0CB7-1647-BFDB-F93FC7957BB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3" name="Freeform: Shape 15">
              <a:extLst>
                <a:ext uri="{FF2B5EF4-FFF2-40B4-BE49-F238E27FC236}">
                  <a16:creationId xmlns:a16="http://schemas.microsoft.com/office/drawing/2014/main" id="{143B107B-136F-BA4C-A4F4-4E72652B02F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4" name="Freeform: Shape 16">
              <a:extLst>
                <a:ext uri="{FF2B5EF4-FFF2-40B4-BE49-F238E27FC236}">
                  <a16:creationId xmlns:a16="http://schemas.microsoft.com/office/drawing/2014/main" id="{C426CDE8-5690-C747-8C44-317B7DEDA6B3}"/>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6" name="Freeform: Shape 17">
              <a:extLst>
                <a:ext uri="{FF2B5EF4-FFF2-40B4-BE49-F238E27FC236}">
                  <a16:creationId xmlns:a16="http://schemas.microsoft.com/office/drawing/2014/main" id="{31A18962-1E71-E24F-9684-3579141804FF}"/>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7" name="Freeform: Shape 18">
              <a:extLst>
                <a:ext uri="{FF2B5EF4-FFF2-40B4-BE49-F238E27FC236}">
                  <a16:creationId xmlns:a16="http://schemas.microsoft.com/office/drawing/2014/main" id="{EB5C7D34-706A-9547-B644-91AF9D5CAF2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dirty="0">
                <a:latin typeface="GT America" panose="00000500000000000000" pitchFamily="50" charset="0"/>
              </a:endParaRPr>
            </a:p>
          </p:txBody>
        </p:sp>
        <p:sp>
          <p:nvSpPr>
            <p:cNvPr id="18" name="Freeform: Shape 19">
              <a:extLst>
                <a:ext uri="{FF2B5EF4-FFF2-40B4-BE49-F238E27FC236}">
                  <a16:creationId xmlns:a16="http://schemas.microsoft.com/office/drawing/2014/main" id="{D8744F50-24A8-994D-83DE-DAC97D97D844}"/>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19" name="Freeform: Shape 20">
              <a:extLst>
                <a:ext uri="{FF2B5EF4-FFF2-40B4-BE49-F238E27FC236}">
                  <a16:creationId xmlns:a16="http://schemas.microsoft.com/office/drawing/2014/main" id="{70431C4B-C136-2548-B933-1A973617C66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0" name="Freeform: Shape 21">
              <a:extLst>
                <a:ext uri="{FF2B5EF4-FFF2-40B4-BE49-F238E27FC236}">
                  <a16:creationId xmlns:a16="http://schemas.microsoft.com/office/drawing/2014/main" id="{26C33B79-1A97-B647-BA62-5C7AA669DCC0}"/>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1" name="Freeform: Shape 22">
              <a:extLst>
                <a:ext uri="{FF2B5EF4-FFF2-40B4-BE49-F238E27FC236}">
                  <a16:creationId xmlns:a16="http://schemas.microsoft.com/office/drawing/2014/main" id="{9DE1C625-0D34-674D-A845-F677DA82401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sp>
          <p:nvSpPr>
            <p:cNvPr id="22" name="Freeform: Shape 23">
              <a:extLst>
                <a:ext uri="{FF2B5EF4-FFF2-40B4-BE49-F238E27FC236}">
                  <a16:creationId xmlns:a16="http://schemas.microsoft.com/office/drawing/2014/main" id="{D476391B-9C48-4D49-BED1-74E659654546}"/>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dirty="0">
                <a:latin typeface="GT America" panose="00000500000000000000" pitchFamily="50" charset="0"/>
              </a:endParaRPr>
            </a:p>
          </p:txBody>
        </p:sp>
      </p:grpSp>
    </p:spTree>
    <p:extLst>
      <p:ext uri="{BB962C8B-B14F-4D97-AF65-F5344CB8AC3E}">
        <p14:creationId xmlns:p14="http://schemas.microsoft.com/office/powerpoint/2010/main" val="199596332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Empty_Dark Blue Bg">
    <p:bg>
      <p:bgPr>
        <a:gradFill>
          <a:gsLst>
            <a:gs pos="0">
              <a:schemeClr val="bg2"/>
            </a:gs>
            <a:gs pos="100000">
              <a:schemeClr val="accent6">
                <a:lumMod val="10000"/>
              </a:schemeClr>
            </a:gs>
          </a:gsLst>
          <a:lin ang="2700000" scaled="0"/>
        </a:gra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58024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F73BA400-75BE-45F2-9E46-345C1733B6B3}" type="slidenum">
              <a:rPr lang="en-US" smtClean="0"/>
              <a:t>‹#›</a:t>
            </a:fld>
            <a:endParaRPr lang="en-US"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T America" panose="00000500000000000000" pitchFamily="50" charset="0"/>
              </a:rPr>
              <a:t>© Ipsos</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err="1"/>
              <a:t>Title</a:t>
            </a:r>
            <a:r>
              <a:rPr lang="fr-FR"/>
              <a:t> of the slide</a:t>
            </a:r>
          </a:p>
        </p:txBody>
      </p:sp>
      <p:sp>
        <p:nvSpPr>
          <p:cNvPr id="3" name="Footer Placeholder 2">
            <a:extLst>
              <a:ext uri="{FF2B5EF4-FFF2-40B4-BE49-F238E27FC236}">
                <a16:creationId xmlns:a16="http://schemas.microsoft.com/office/drawing/2014/main" id="{B301C75E-982D-1F41-8CA4-959C932A2864}"/>
              </a:ext>
            </a:extLst>
          </p:cNvPr>
          <p:cNvSpPr>
            <a:spLocks noGrp="1"/>
          </p:cNvSpPr>
          <p:nvPr>
            <p:ph type="ftr" sz="quarter" idx="15"/>
          </p:nvPr>
        </p:nvSpPr>
        <p:spPr>
          <a:xfrm>
            <a:off x="402336" y="5916168"/>
            <a:ext cx="11384280" cy="219456"/>
          </a:xfrm>
          <a:prstGeom prst="rect">
            <a:avLst/>
          </a:prstGeom>
        </p:spPr>
        <p:txBody>
          <a:bodyPr/>
          <a:lstStyle>
            <a:lvl1pPr>
              <a:defRPr>
                <a:solidFill>
                  <a:schemeClr val="bg1"/>
                </a:solidFill>
                <a:latin typeface="GT America" panose="00000500000000000000" pitchFamily="50" charset="0"/>
              </a:defRPr>
            </a:lvl1pPr>
          </a:lstStyle>
          <a:p>
            <a:endParaRPr lang="en-US" dirty="0"/>
          </a:p>
        </p:txBody>
      </p:sp>
    </p:spTree>
    <p:extLst>
      <p:ext uri="{BB962C8B-B14F-4D97-AF65-F5344CB8AC3E}">
        <p14:creationId xmlns:p14="http://schemas.microsoft.com/office/powerpoint/2010/main" val="15419661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Empty_Dark Blue Bg">
    <p:bg>
      <p:bgPr>
        <a:solidFill>
          <a:schemeClr val="bg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88500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rgbClr val="405A9C"/>
                </a:solidFill>
              </a:defRPr>
            </a:lvl1pPr>
          </a:lstStyle>
          <a:p>
            <a:fld id="{F73BA400-75BE-45F2-9E46-345C1733B6B3}" type="slidenum">
              <a:rPr lang="en-US" smtClean="0"/>
              <a:t>‹#›</a:t>
            </a:fld>
            <a:endParaRPr lang="en-US" dirty="0"/>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2"/>
                </a:solidFill>
              </a:defRPr>
            </a:lvl1pPr>
          </a:lstStyle>
          <a:p>
            <a:r>
              <a:rPr lang="fr-FR" err="1"/>
              <a:t>Title</a:t>
            </a:r>
            <a:r>
              <a:rPr lang="fr-FR"/>
              <a:t> of the slide</a:t>
            </a:r>
          </a:p>
        </p:txBody>
      </p:sp>
    </p:spTree>
    <p:extLst>
      <p:ext uri="{BB962C8B-B14F-4D97-AF65-F5344CB8AC3E}">
        <p14:creationId xmlns:p14="http://schemas.microsoft.com/office/powerpoint/2010/main" val="280696787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Verbatim blue">
    <p:spTree>
      <p:nvGrpSpPr>
        <p:cNvPr id="1" name=""/>
        <p:cNvGrpSpPr/>
        <p:nvPr/>
      </p:nvGrpSpPr>
      <p:grpSpPr>
        <a:xfrm>
          <a:off x="0" y="0"/>
          <a:ext cx="0" cy="0"/>
          <a:chOff x="0" y="0"/>
          <a:chExt cx="0" cy="0"/>
        </a:xfrm>
      </p:grpSpPr>
      <p:graphicFrame>
        <p:nvGraphicFramePr>
          <p:cNvPr id="5" name="Objet 2" hidden="1">
            <a:extLst>
              <a:ext uri="{FF2B5EF4-FFF2-40B4-BE49-F238E27FC236}">
                <a16:creationId xmlns:a16="http://schemas.microsoft.com/office/drawing/2014/main" id="{2DC513A4-F2E7-4086-B108-AEA3E0C9E31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 name="Diapositive think-cell" r:id="rId5" imgW="360" imgH="360" progId="TCLayout.ActiveDocument.1">
                  <p:embed/>
                </p:oleObj>
              </mc:Choice>
              <mc:Fallback>
                <p:oleObj name="Diapositive think-cell" r:id="rId5" imgW="360" imgH="360" progId="TCLayout.ActiveDocument.1">
                  <p:embed/>
                  <p:pic>
                    <p:nvPicPr>
                      <p:cNvPr id="5" name="Objet 2" hidden="1">
                        <a:extLst>
                          <a:ext uri="{FF2B5EF4-FFF2-40B4-BE49-F238E27FC236}">
                            <a16:creationId xmlns:a16="http://schemas.microsoft.com/office/drawing/2014/main" id="{2DC513A4-F2E7-4086-B108-AEA3E0C9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D7F108B5-26C8-4731-9E65-7EDFF8135A2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GB" sz="2800" b="1" dirty="0">
              <a:latin typeface="Arial Black" panose="020B0A04020102020204" pitchFamily="34" charset="0"/>
              <a:ea typeface="+mj-ea"/>
              <a:cs typeface="+mj-cs"/>
              <a:sym typeface="Arial Black" panose="020B0A04020102020204" pitchFamily="34" charset="0"/>
            </a:endParaRPr>
          </a:p>
        </p:txBody>
      </p:sp>
      <p:grpSp>
        <p:nvGrpSpPr>
          <p:cNvPr id="7" name="Group 10">
            <a:extLst>
              <a:ext uri="{FF2B5EF4-FFF2-40B4-BE49-F238E27FC236}">
                <a16:creationId xmlns:a16="http://schemas.microsoft.com/office/drawing/2014/main" id="{E2B7E502-19EA-4871-95AC-272A3D54EB0E}"/>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8" name="Freeform 11">
              <a:extLst>
                <a:ext uri="{FF2B5EF4-FFF2-40B4-BE49-F238E27FC236}">
                  <a16:creationId xmlns:a16="http://schemas.microsoft.com/office/drawing/2014/main" id="{FDF8EFED-0851-4237-9CC3-337A3D5E3252}"/>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sp>
          <p:nvSpPr>
            <p:cNvPr id="9" name="Freeform 12">
              <a:extLst>
                <a:ext uri="{FF2B5EF4-FFF2-40B4-BE49-F238E27FC236}">
                  <a16:creationId xmlns:a16="http://schemas.microsoft.com/office/drawing/2014/main" id="{5802DF49-E6B2-432E-BEEC-7C161273885B}"/>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fr-FR" dirty="0">
                <a:latin typeface="GT America" panose="00000500000000000000" pitchFamily="50" charset="0"/>
              </a:endParaRP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p:nvPr>
        </p:nvSpPr>
        <p:spPr>
          <a:xfrm>
            <a:off x="2351088" y="1494906"/>
            <a:ext cx="9436100" cy="2636591"/>
          </a:xfrm>
          <a:prstGeom prst="rect">
            <a:avLst/>
          </a:prstGeom>
        </p:spPr>
        <p:txBody>
          <a:bodyPr anchor="b">
            <a:normAutofit/>
          </a:bodyPr>
          <a:lstStyle>
            <a:lvl1pPr marL="0" indent="0">
              <a:buNone/>
              <a:defRPr sz="2800">
                <a:solidFill>
                  <a:schemeClr val="bg2"/>
                </a:solidFill>
                <a:latin typeface="GT America" panose="00000500000000000000" pitchFamily="50" charset="0"/>
              </a:defRPr>
            </a:lvl1pPr>
          </a:lstStyle>
          <a:p>
            <a:pPr lvl="0"/>
            <a:r>
              <a:rPr lang="en-US" dirty="0"/>
              <a:t>Click to edit Master text styles</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p:nvPr>
        </p:nvSpPr>
        <p:spPr>
          <a:xfrm>
            <a:off x="2351088" y="4236285"/>
            <a:ext cx="9436100" cy="338554"/>
          </a:xfrm>
          <a:prstGeom prst="rect">
            <a:avLst/>
          </a:prstGeom>
        </p:spPr>
        <p:txBody>
          <a:bodyPr anchor="b">
            <a:spAutoFit/>
          </a:bodyPr>
          <a:lstStyle>
            <a:lvl1pPr marL="0" indent="0" algn="r">
              <a:buNone/>
              <a:defRPr sz="1600" b="1">
                <a:solidFill>
                  <a:schemeClr val="tx1"/>
                </a:solidFill>
                <a:latin typeface="GT America" panose="00000500000000000000" pitchFamily="50" charset="0"/>
              </a:defRPr>
            </a:lvl1pPr>
          </a:lstStyle>
          <a:p>
            <a:pPr lvl="0"/>
            <a:r>
              <a:rPr lang="en-US" dirty="0"/>
              <a:t>Click to edit Master text styles</a:t>
            </a:r>
          </a:p>
        </p:txBody>
      </p:sp>
      <p:sp>
        <p:nvSpPr>
          <p:cNvPr id="4" name="Titre 3">
            <a:extLst>
              <a:ext uri="{FF2B5EF4-FFF2-40B4-BE49-F238E27FC236}">
                <a16:creationId xmlns:a16="http://schemas.microsoft.com/office/drawing/2014/main" id="{9F4AF75B-C07F-40D0-9789-3B7669A97432}"/>
              </a:ext>
            </a:extLst>
          </p:cNvPr>
          <p:cNvSpPr>
            <a:spLocks noGrp="1"/>
          </p:cNvSpPr>
          <p:nvPr>
            <p:ph type="title"/>
          </p:nvPr>
        </p:nvSpPr>
        <p:spPr/>
        <p:txBody>
          <a:bodyPr/>
          <a:lstStyle>
            <a:lvl1pPr>
              <a:defRPr/>
            </a:lvl1pPr>
          </a:lstStyle>
          <a:p>
            <a:r>
              <a:rPr lang="en-US"/>
              <a:t>Click to edit Master title style</a:t>
            </a:r>
            <a:endParaRPr lang="fr-FR"/>
          </a:p>
        </p:txBody>
      </p:sp>
      <p:sp>
        <p:nvSpPr>
          <p:cNvPr id="11" name="Espace réservé du numéro de diapositive 8">
            <a:extLst>
              <a:ext uri="{FF2B5EF4-FFF2-40B4-BE49-F238E27FC236}">
                <a16:creationId xmlns:a16="http://schemas.microsoft.com/office/drawing/2014/main" id="{E4C4B00B-5367-4FFF-8FBB-E72BAB35EA09}"/>
              </a:ext>
            </a:extLst>
          </p:cNvPr>
          <p:cNvSpPr>
            <a:spLocks noGrp="1"/>
          </p:cNvSpPr>
          <p:nvPr>
            <p:ph type="sldNum" sz="quarter" idx="17"/>
          </p:nvPr>
        </p:nvSpPr>
        <p:spPr/>
        <p:txBody>
          <a:bodyPr/>
          <a:lstStyle>
            <a:lvl1pPr>
              <a:defRPr/>
            </a:lvl1pPr>
          </a:lstStyle>
          <a:p>
            <a:pPr>
              <a:defRPr/>
            </a:pPr>
            <a:fld id="{B6792039-0C1A-4BCB-8653-7596575E33E5}" type="slidenum">
              <a:rPr lang="en-GB"/>
              <a:pPr>
                <a:defRPr/>
              </a:pPr>
              <a:t>‹#›</a:t>
            </a:fld>
            <a:r>
              <a:rPr lang="en-GB" dirty="0"/>
              <a:t> ‒ </a:t>
            </a:r>
          </a:p>
        </p:txBody>
      </p:sp>
    </p:spTree>
    <p:extLst>
      <p:ext uri="{BB962C8B-B14F-4D97-AF65-F5344CB8AC3E}">
        <p14:creationId xmlns:p14="http://schemas.microsoft.com/office/powerpoint/2010/main" val="1201849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6" name="Text Placeholder 5">
            <a:extLst>
              <a:ext uri="{FF2B5EF4-FFF2-40B4-BE49-F238E27FC236}">
                <a16:creationId xmlns:a16="http://schemas.microsoft.com/office/drawing/2014/main" id="{7805E0ED-9B35-4F72-BE54-C87A2C1BD5BE}"/>
              </a:ext>
            </a:extLst>
          </p:cNvPr>
          <p:cNvSpPr>
            <a:spLocks noGrp="1"/>
          </p:cNvSpPr>
          <p:nvPr>
            <p:ph type="body" sz="quarter" idx="11"/>
          </p:nvPr>
        </p:nvSpPr>
        <p:spPr>
          <a:xfrm>
            <a:off x="404813" y="1204913"/>
            <a:ext cx="11382375" cy="4794250"/>
          </a:xfrm>
          <a:prstGeom prst="rect">
            <a:avLst/>
          </a:prstGeom>
        </p:spPr>
        <p:txBody>
          <a:bodyPr/>
          <a:lstStyle>
            <a:lvl1pPr marL="401638" indent="-401638">
              <a:lnSpc>
                <a:spcPct val="150000"/>
              </a:lnSpc>
              <a:buClr>
                <a:schemeClr val="tx2">
                  <a:lumMod val="75000"/>
                </a:schemeClr>
              </a:buClr>
              <a:buSzPct val="125000"/>
              <a:buFont typeface="Wingdings" panose="05000000000000000000" pitchFamily="2" charset="2"/>
              <a:buChar char="§"/>
              <a:defRPr sz="2000">
                <a:solidFill>
                  <a:schemeClr val="bg2"/>
                </a:solidFill>
                <a:latin typeface="GT America" panose="00000500000000000000" pitchFamily="50" charset="0"/>
              </a:defRPr>
            </a:lvl1pPr>
            <a:lvl2pPr marL="747713" indent="-346075">
              <a:buClr>
                <a:schemeClr val="bg2"/>
              </a:buClr>
              <a:buSzPct val="125000"/>
              <a:defRPr>
                <a:solidFill>
                  <a:schemeClr val="bg2"/>
                </a:solidFill>
                <a:latin typeface="GT America" panose="00000500000000000000" pitchFamily="50" charset="0"/>
              </a:defRPr>
            </a:lvl2pPr>
            <a:lvl3pPr marL="1025525" indent="-222250">
              <a:defRPr>
                <a:solidFill>
                  <a:schemeClr val="bg2"/>
                </a:solidFill>
                <a:latin typeface="GT America" panose="00000500000000000000" pitchFamily="50"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994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2E33-5E9D-4E40-9505-700C504888E5}"/>
              </a:ext>
            </a:extLst>
          </p:cNvPr>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A0DB66A-2740-4EEC-A11C-7D8FFFF4FB67}"/>
              </a:ext>
            </a:extLst>
          </p:cNvPr>
          <p:cNvSpPr>
            <a:spLocks noGrp="1"/>
          </p:cNvSpPr>
          <p:nvPr>
            <p:ph type="sldNum" sz="quarter" idx="10"/>
          </p:nvPr>
        </p:nvSpPr>
        <p:spPr/>
        <p:txBody>
          <a:bodyPr/>
          <a:lstStyle/>
          <a:p>
            <a:fld id="{F73BA400-75BE-45F2-9E46-345C1733B6B3}" type="slidenum">
              <a:rPr lang="en-US" smtClean="0"/>
              <a:t>‹#›</a:t>
            </a:fld>
            <a:endParaRPr lang="en-US" dirty="0"/>
          </a:p>
        </p:txBody>
      </p:sp>
      <p:sp>
        <p:nvSpPr>
          <p:cNvPr id="5" name="Chart Placeholder 4">
            <a:extLst>
              <a:ext uri="{FF2B5EF4-FFF2-40B4-BE49-F238E27FC236}">
                <a16:creationId xmlns:a16="http://schemas.microsoft.com/office/drawing/2014/main" id="{0FDAA1D8-453A-4ECA-9ACA-85A13C9211AF}"/>
              </a:ext>
            </a:extLst>
          </p:cNvPr>
          <p:cNvSpPr>
            <a:spLocks noGrp="1"/>
          </p:cNvSpPr>
          <p:nvPr>
            <p:ph type="chart" sz="quarter" idx="12"/>
          </p:nvPr>
        </p:nvSpPr>
        <p:spPr>
          <a:xfrm>
            <a:off x="404786" y="2243379"/>
            <a:ext cx="9071723" cy="3546762"/>
          </a:xfrm>
          <a:prstGeom prst="rect">
            <a:avLst/>
          </a:prstGeom>
        </p:spPr>
        <p:txBody>
          <a:bodyPr/>
          <a:lstStyle>
            <a:lvl1pPr>
              <a:defRPr>
                <a:solidFill>
                  <a:schemeClr val="tx1"/>
                </a:solidFill>
                <a:latin typeface="GT America" panose="00000500000000000000" pitchFamily="50" charset="0"/>
              </a:defRPr>
            </a:lvl1pPr>
          </a:lstStyle>
          <a:p>
            <a:endParaRPr lang="en-US" dirty="0"/>
          </a:p>
        </p:txBody>
      </p:sp>
      <p:sp>
        <p:nvSpPr>
          <p:cNvPr id="9" name="Text Placeholder 8">
            <a:extLst>
              <a:ext uri="{FF2B5EF4-FFF2-40B4-BE49-F238E27FC236}">
                <a16:creationId xmlns:a16="http://schemas.microsoft.com/office/drawing/2014/main" id="{7263068B-0C74-4925-811A-8221381A0D0E}"/>
              </a:ext>
            </a:extLst>
          </p:cNvPr>
          <p:cNvSpPr>
            <a:spLocks noGrp="1"/>
          </p:cNvSpPr>
          <p:nvPr>
            <p:ph type="body" sz="quarter" idx="13"/>
          </p:nvPr>
        </p:nvSpPr>
        <p:spPr>
          <a:xfrm>
            <a:off x="9822441" y="2133600"/>
            <a:ext cx="1743075" cy="1993900"/>
          </a:xfrm>
          <a:prstGeom prst="rect">
            <a:avLst/>
          </a:prstGeom>
        </p:spPr>
        <p:txBody>
          <a:bodyPr/>
          <a:lstStyle>
            <a:lvl1pPr>
              <a:defRPr sz="1400" b="1" i="1">
                <a:solidFill>
                  <a:schemeClr val="bg1">
                    <a:lumMod val="50000"/>
                  </a:schemeClr>
                </a:solidFill>
                <a:latin typeface="GT America" panose="00000500000000000000" pitchFamily="50" charset="0"/>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8DBE5432-45A3-480F-8730-0FFF2CCCFDF3}"/>
              </a:ext>
            </a:extLst>
          </p:cNvPr>
          <p:cNvSpPr>
            <a:spLocks noGrp="1"/>
          </p:cNvSpPr>
          <p:nvPr>
            <p:ph type="body" sz="quarter" idx="14"/>
          </p:nvPr>
        </p:nvSpPr>
        <p:spPr>
          <a:xfrm>
            <a:off x="382588" y="1207325"/>
            <a:ext cx="9072562" cy="606961"/>
          </a:xfrm>
          <a:prstGeom prst="rect">
            <a:avLst/>
          </a:prstGeom>
        </p:spPr>
        <p:txBody>
          <a:bodyPr/>
          <a:lstStyle>
            <a:lvl1pPr>
              <a:defRPr>
                <a:solidFill>
                  <a:schemeClr val="accent1"/>
                </a:solidFill>
                <a:latin typeface="GT America" panose="00000500000000000000" pitchFamily="50" charset="0"/>
              </a:defRPr>
            </a:lvl1pPr>
          </a:lstStyle>
          <a:p>
            <a:pPr lvl="0"/>
            <a:r>
              <a:rPr lang="en-US" dirty="0"/>
              <a:t>Click to edit Master text styles</a:t>
            </a:r>
          </a:p>
        </p:txBody>
      </p:sp>
    </p:spTree>
    <p:extLst>
      <p:ext uri="{BB962C8B-B14F-4D97-AF65-F5344CB8AC3E}">
        <p14:creationId xmlns:p14="http://schemas.microsoft.com/office/powerpoint/2010/main" val="14403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End">
    <p:bg>
      <p:bgPr>
        <a:solidFill>
          <a:schemeClr val="bg2"/>
        </a:solidFill>
        <a:effectLst/>
      </p:bgPr>
    </p:bg>
    <p:spTree>
      <p:nvGrpSpPr>
        <p:cNvPr id="1" name=""/>
        <p:cNvGrpSpPr/>
        <p:nvPr/>
      </p:nvGrpSpPr>
      <p:grpSpPr>
        <a:xfrm>
          <a:off x="0" y="0"/>
          <a:ext cx="0" cy="0"/>
          <a:chOff x="0" y="0"/>
          <a:chExt cx="0" cy="0"/>
        </a:xfrm>
      </p:grpSpPr>
      <p:graphicFrame>
        <p:nvGraphicFramePr>
          <p:cNvPr id="2" name="Objet 2" hidden="1">
            <a:extLst>
              <a:ext uri="{FF2B5EF4-FFF2-40B4-BE49-F238E27FC236}">
                <a16:creationId xmlns:a16="http://schemas.microsoft.com/office/drawing/2014/main" id="{5BA57296-2441-4B84-9B20-D1D2AFA99D9C}"/>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4" name="Diapositive think-cell" r:id="rId4" imgW="360" imgH="360" progId="TCLayout.ActiveDocument.1">
                  <p:embed/>
                </p:oleObj>
              </mc:Choice>
              <mc:Fallback>
                <p:oleObj name="Diapositive think-cell" r:id="rId4" imgW="360" imgH="360" progId="TCLayout.ActiveDocument.1">
                  <p:embed/>
                  <p:pic>
                    <p:nvPicPr>
                      <p:cNvPr id="2" name="Objet 2" hidden="1">
                        <a:extLst>
                          <a:ext uri="{FF2B5EF4-FFF2-40B4-BE49-F238E27FC236}">
                            <a16:creationId xmlns:a16="http://schemas.microsoft.com/office/drawing/2014/main" id="{5BA57296-2441-4B84-9B20-D1D2AFA99D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Forme libre : forme 28">
            <a:extLst>
              <a:ext uri="{FF2B5EF4-FFF2-40B4-BE49-F238E27FC236}">
                <a16:creationId xmlns:a16="http://schemas.microsoft.com/office/drawing/2014/main" id="{61996D0A-E77C-4625-AD3F-24F67525DE21}"/>
              </a:ext>
            </a:extLst>
          </p:cNvPr>
          <p:cNvSpPr/>
          <p:nvPr/>
        </p:nvSpPr>
        <p:spPr>
          <a:xfrm rot="18932423">
            <a:off x="2100263" y="2820988"/>
            <a:ext cx="11031537" cy="1216025"/>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sp>
        <p:nvSpPr>
          <p:cNvPr id="4" name="Forme libre : forme 30">
            <a:extLst>
              <a:ext uri="{FF2B5EF4-FFF2-40B4-BE49-F238E27FC236}">
                <a16:creationId xmlns:a16="http://schemas.microsoft.com/office/drawing/2014/main" id="{F6BB68FA-8B5A-4DC4-84AB-77375FA9380B}"/>
              </a:ext>
            </a:extLst>
          </p:cNvPr>
          <p:cNvSpPr/>
          <p:nvPr/>
        </p:nvSpPr>
        <p:spPr>
          <a:xfrm rot="18932423">
            <a:off x="4730750" y="3460750"/>
            <a:ext cx="9204325" cy="1216025"/>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GT America" panose="00000500000000000000" pitchFamily="50" charset="0"/>
            </a:endParaRPr>
          </a:p>
        </p:txBody>
      </p:sp>
      <p:pic>
        <p:nvPicPr>
          <p:cNvPr id="6" name="Graphique 12">
            <a:extLst>
              <a:ext uri="{FF2B5EF4-FFF2-40B4-BE49-F238E27FC236}">
                <a16:creationId xmlns:a16="http://schemas.microsoft.com/office/drawing/2014/main" id="{73949431-DCA9-4C33-8E03-1D79CDCF53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29913" y="5359400"/>
            <a:ext cx="86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dre 7">
            <a:extLst>
              <a:ext uri="{FF2B5EF4-FFF2-40B4-BE49-F238E27FC236}">
                <a16:creationId xmlns:a16="http://schemas.microsoft.com/office/drawing/2014/main" id="{DDDF747C-816F-4F02-A07C-6326DAFE5D3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latin typeface="GT America" panose="00000500000000000000" pitchFamily="50" charset="0"/>
            </a:endParaRPr>
          </a:p>
        </p:txBody>
      </p:sp>
    </p:spTree>
    <p:extLst>
      <p:ext uri="{BB962C8B-B14F-4D97-AF65-F5344CB8AC3E}">
        <p14:creationId xmlns:p14="http://schemas.microsoft.com/office/powerpoint/2010/main" val="330908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8014-8CBF-4B3D-989F-618C4B189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023C-01B7-4D04-AAAE-2CD97F9C3E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294CF3-0D25-4E71-9449-DC8071D0DF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D89B4F-22BB-4C2E-9D67-8727AF29BC67}"/>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0F351D1A-AC09-493D-A676-28A6A6DC27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364A6-8C46-4AFC-B4DF-E4AC07FB7FE7}"/>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27149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75D6-31F3-438A-80CE-8AD731BC39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96B84-59C5-4040-B485-E55E793B35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7C308A-A24A-42BA-A5AB-A381FE1BE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F60C23-2724-472F-8788-2F13BBEF1E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40F92B-AF75-46DB-8FD2-CB7127173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7A95A2-5B3C-4ABF-8C7C-67212959103E}"/>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8" name="Footer Placeholder 7">
            <a:extLst>
              <a:ext uri="{FF2B5EF4-FFF2-40B4-BE49-F238E27FC236}">
                <a16:creationId xmlns:a16="http://schemas.microsoft.com/office/drawing/2014/main" id="{5683213C-BD44-48BC-8C95-5876C8B50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8DB52B-E6BA-4468-82CC-4F1F55408802}"/>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3686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FA7-B48A-4A41-B7E5-BC91280E7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56CB7-6408-4AD0-BC3A-8B6CD09165A6}"/>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4" name="Footer Placeholder 3">
            <a:extLst>
              <a:ext uri="{FF2B5EF4-FFF2-40B4-BE49-F238E27FC236}">
                <a16:creationId xmlns:a16="http://schemas.microsoft.com/office/drawing/2014/main" id="{F4B37261-C742-4AB1-8E88-96A78EB68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DF241A-B3B0-4313-A588-DBDD1F531B8D}"/>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415539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F1B15-C30B-47F1-BA49-772CEA0227AD}"/>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3" name="Footer Placeholder 2">
            <a:extLst>
              <a:ext uri="{FF2B5EF4-FFF2-40B4-BE49-F238E27FC236}">
                <a16:creationId xmlns:a16="http://schemas.microsoft.com/office/drawing/2014/main" id="{5487563E-E682-4D67-AD91-7EA564C1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6CCCE7-9444-40CC-A195-4572302CA856}"/>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44753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AB0F-62B4-4F56-BD1D-6E179F9C6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56436-701E-4800-9DFF-59B5153167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AC92A9-E40D-4B0D-AC05-4E150B44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95BC-60E2-42D2-B4E7-A5EBD55E9FD2}"/>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057F5814-7C96-4CC3-9F48-6E0DC4249C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83E06-52AD-4272-B410-5083D48D4DA5}"/>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26495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7390-B25A-4B85-8DFB-6F94D6FF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C1FBA5-164B-44E6-8AE7-18D0CD9E8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708064-4081-44C6-A1A0-4C02BB744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BC50F0-E261-41AC-B803-8E2F11C3ACE0}"/>
              </a:ext>
            </a:extLst>
          </p:cNvPr>
          <p:cNvSpPr>
            <a:spLocks noGrp="1"/>
          </p:cNvSpPr>
          <p:nvPr>
            <p:ph type="dt" sz="half" idx="10"/>
          </p:nvPr>
        </p:nvSpPr>
        <p:spPr/>
        <p:txBody>
          <a:bodyPr/>
          <a:lstStyle/>
          <a:p>
            <a:fld id="{4B5F62AD-DD1C-4E1F-9090-826A9AB2505A}" type="datetimeFigureOut">
              <a:rPr lang="en-US" smtClean="0"/>
              <a:t>11/22/2021</a:t>
            </a:fld>
            <a:endParaRPr lang="en-US"/>
          </a:p>
        </p:txBody>
      </p:sp>
      <p:sp>
        <p:nvSpPr>
          <p:cNvPr id="6" name="Footer Placeholder 5">
            <a:extLst>
              <a:ext uri="{FF2B5EF4-FFF2-40B4-BE49-F238E27FC236}">
                <a16:creationId xmlns:a16="http://schemas.microsoft.com/office/drawing/2014/main" id="{9BAEEB56-7C20-40CD-8BE3-097FDA4EC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35A88-A079-4A21-9FD6-769DD0A8B63E}"/>
              </a:ext>
            </a:extLst>
          </p:cNvPr>
          <p:cNvSpPr>
            <a:spLocks noGrp="1"/>
          </p:cNvSpPr>
          <p:nvPr>
            <p:ph type="sldNum" sz="quarter" idx="12"/>
          </p:nvPr>
        </p:nvSpPr>
        <p:spPr/>
        <p:txBody>
          <a:bodyPr/>
          <a:lstStyle/>
          <a:p>
            <a:fld id="{39D49DFF-0523-4CA2-9DCE-8C943A52CEA7}" type="slidenum">
              <a:rPr lang="en-US" smtClean="0"/>
              <a:t>‹#›</a:t>
            </a:fld>
            <a:endParaRPr lang="en-US"/>
          </a:p>
        </p:txBody>
      </p:sp>
    </p:spTree>
    <p:extLst>
      <p:ext uri="{BB962C8B-B14F-4D97-AF65-F5344CB8AC3E}">
        <p14:creationId xmlns:p14="http://schemas.microsoft.com/office/powerpoint/2010/main" val="12421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1.xml"/><Relationship Id="rId2" Type="http://schemas.openxmlformats.org/officeDocument/2006/relationships/slideLayout" Target="../slideLayouts/slideLayout25.xml"/><Relationship Id="rId16" Type="http://schemas.openxmlformats.org/officeDocument/2006/relationships/vmlDrawing" Target="../drawings/vmlDrawing1.vml"/><Relationship Id="rId20"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987C6-585F-4CC0-86AA-836A9EBAB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A13E75-9937-4E65-8147-60F34F569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6E46-C0BB-42B7-B403-6446C83F6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62AD-DD1C-4E1F-9090-826A9AB2505A}" type="datetimeFigureOut">
              <a:rPr lang="en-US" smtClean="0"/>
              <a:t>11/22/2021</a:t>
            </a:fld>
            <a:endParaRPr lang="en-US"/>
          </a:p>
        </p:txBody>
      </p:sp>
      <p:sp>
        <p:nvSpPr>
          <p:cNvPr id="5" name="Footer Placeholder 4">
            <a:extLst>
              <a:ext uri="{FF2B5EF4-FFF2-40B4-BE49-F238E27FC236}">
                <a16:creationId xmlns:a16="http://schemas.microsoft.com/office/drawing/2014/main" id="{BC7FD0B8-6A3F-42BB-ABEB-4914A12F8A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8EA02-BC1C-4085-9419-51655E133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49DFF-0523-4CA2-9DCE-8C943A52CEA7}" type="slidenum">
              <a:rPr lang="en-US" smtClean="0"/>
              <a:t>‹#›</a:t>
            </a:fld>
            <a:endParaRPr lang="en-US"/>
          </a:p>
        </p:txBody>
      </p:sp>
    </p:spTree>
    <p:extLst>
      <p:ext uri="{BB962C8B-B14F-4D97-AF65-F5344CB8AC3E}">
        <p14:creationId xmlns:p14="http://schemas.microsoft.com/office/powerpoint/2010/main" val="249353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364" y="1825625"/>
            <a:ext cx="11549269"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321368"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GT America" panose="00000500000000000000" pitchFamily="50" charset="0"/>
              </a:defRPr>
            </a:lvl1pPr>
          </a:lstStyle>
          <a:p>
            <a:fld id="{F1A35A5B-9964-BA45-A1B5-FC54D9B083C3}" type="datetimeFigureOut">
              <a:rPr lang="en-US" smtClean="0"/>
              <a:pPr/>
              <a:t>11/22/2021</a:t>
            </a:fld>
            <a:endParaRPr lang="en-US" dirty="0"/>
          </a:p>
        </p:txBody>
      </p:sp>
      <p:sp>
        <p:nvSpPr>
          <p:cNvPr id="6" name="Slide Number Placeholder 5"/>
          <p:cNvSpPr>
            <a:spLocks noGrp="1"/>
          </p:cNvSpPr>
          <p:nvPr>
            <p:ph type="sldNum" sz="quarter" idx="4"/>
          </p:nvPr>
        </p:nvSpPr>
        <p:spPr>
          <a:xfrm>
            <a:off x="9127433"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GT America" panose="00000500000000000000" pitchFamily="50" charset="0"/>
              </a:defRPr>
            </a:lvl1pPr>
          </a:lstStyle>
          <a:p>
            <a:fld id="{53168429-B862-464C-A163-6879E3AA04C9}" type="slidenum">
              <a:rPr lang="en-US" smtClean="0"/>
              <a:pPr/>
              <a:t>‹#›</a:t>
            </a:fld>
            <a:endParaRPr lang="en-US" dirty="0"/>
          </a:p>
        </p:txBody>
      </p:sp>
      <p:sp>
        <p:nvSpPr>
          <p:cNvPr id="7" name="Rectangle 6">
            <a:extLst>
              <a:ext uri="{FF2B5EF4-FFF2-40B4-BE49-F238E27FC236}">
                <a16:creationId xmlns:a16="http://schemas.microsoft.com/office/drawing/2014/main" id="{4D09EED7-CC2C-CC47-8D30-1262C1E98083}"/>
              </a:ext>
            </a:extLst>
          </p:cNvPr>
          <p:cNvSpPr/>
          <p:nvPr userDrawn="1"/>
        </p:nvSpPr>
        <p:spPr>
          <a:xfrm>
            <a:off x="0" y="0"/>
            <a:ext cx="12192000" cy="369333"/>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8" name="Graphic 7">
            <a:extLst>
              <a:ext uri="{FF2B5EF4-FFF2-40B4-BE49-F238E27FC236}">
                <a16:creationId xmlns:a16="http://schemas.microsoft.com/office/drawing/2014/main" id="{C5B969B3-AC41-D847-9672-432B942B077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21365" y="9938"/>
            <a:ext cx="1078185" cy="359395"/>
          </a:xfrm>
          <a:prstGeom prst="rect">
            <a:avLst/>
          </a:prstGeom>
        </p:spPr>
      </p:pic>
      <p:sp>
        <p:nvSpPr>
          <p:cNvPr id="9" name="Title Placeholder 8">
            <a:extLst>
              <a:ext uri="{FF2B5EF4-FFF2-40B4-BE49-F238E27FC236}">
                <a16:creationId xmlns:a16="http://schemas.microsoft.com/office/drawing/2014/main" id="{7E569843-5B08-664C-AB41-1E3E55B1821A}"/>
              </a:ext>
            </a:extLst>
          </p:cNvPr>
          <p:cNvSpPr>
            <a:spLocks noGrp="1"/>
          </p:cNvSpPr>
          <p:nvPr>
            <p:ph type="title"/>
          </p:nvPr>
        </p:nvSpPr>
        <p:spPr>
          <a:xfrm>
            <a:off x="321365" y="365125"/>
            <a:ext cx="1154927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957407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Lst>
  <p:txStyles>
    <p:titleStyle>
      <a:lvl1pPr algn="l" defTabSz="914400" rtl="0" eaLnBrk="1" latinLnBrk="0" hangingPunct="1">
        <a:lnSpc>
          <a:spcPct val="90000"/>
        </a:lnSpc>
        <a:spcBef>
          <a:spcPct val="0"/>
        </a:spcBef>
        <a:buNone/>
        <a:defRPr sz="3000" b="1" kern="1200">
          <a:solidFill>
            <a:srgbClr val="F4A62D"/>
          </a:solidFill>
          <a:latin typeface="GT America"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p:custDataLst>
              <p:tags r:id="rId17"/>
            </p:custDataLst>
            <p:extLst>
              <p:ext uri="{D42A27DB-BD31-4B8C-83A1-F6EECF244321}">
                <p14:modId xmlns:p14="http://schemas.microsoft.com/office/powerpoint/2010/main" val="1529803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2" name="Diapositive think-cell" r:id="rId19" imgW="532" imgH="530" progId="TCLayout.ActiveDocument.1">
                  <p:embed/>
                </p:oleObj>
              </mc:Choice>
              <mc:Fallback>
                <p:oleObj name="Diapositive think-cell" r:id="rId19"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p:custDataLst>
              <p:tags r:id="rId18"/>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p>
            <a:r>
              <a:rPr lang="en-GB"/>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1">
                    <a:lumMod val="95000"/>
                  </a:schemeClr>
                </a:solidFill>
                <a:latin typeface="+mj-lt"/>
              </a:defRPr>
            </a:lvl1pPr>
          </a:lstStyle>
          <a:p>
            <a:fld id="{F73BA400-75BE-45F2-9E46-345C1733B6B3}" type="slidenum">
              <a:rPr lang="en-US" smtClean="0"/>
              <a:pPr/>
              <a:t>‹#›</a:t>
            </a:fld>
            <a:endParaRPr lang="en-US" dirty="0"/>
          </a:p>
        </p:txBody>
      </p:sp>
      <p:sp>
        <p:nvSpPr>
          <p:cNvPr id="3" name="TextBox 2">
            <a:extLst>
              <a:ext uri="{FF2B5EF4-FFF2-40B4-BE49-F238E27FC236}">
                <a16:creationId xmlns:a16="http://schemas.microsoft.com/office/drawing/2014/main" id="{1E21FC63-12EF-43D8-B3C8-42CA3B9C290D}"/>
              </a:ext>
            </a:extLst>
          </p:cNvPr>
          <p:cNvSpPr txBox="1"/>
          <p:nvPr userDrawn="1"/>
        </p:nvSpPr>
        <p:spPr>
          <a:xfrm>
            <a:off x="10946920" y="6584359"/>
            <a:ext cx="1061049" cy="215444"/>
          </a:xfrm>
          <a:prstGeom prst="rect">
            <a:avLst/>
          </a:prstGeom>
          <a:noFill/>
        </p:spPr>
        <p:txBody>
          <a:bodyPr wrap="square" rtlCol="0">
            <a:spAutoFit/>
          </a:bodyPr>
          <a:lstStyle/>
          <a:p>
            <a:pPr algn="r"/>
            <a:r>
              <a:rPr lang="en-US" sz="800" b="1" dirty="0">
                <a:latin typeface="GT America" panose="00000500000000000000" pitchFamily="50" charset="0"/>
              </a:rPr>
              <a:t>September 2021</a:t>
            </a:r>
          </a:p>
        </p:txBody>
      </p:sp>
    </p:spTree>
    <p:extLst>
      <p:ext uri="{BB962C8B-B14F-4D97-AF65-F5344CB8AC3E}">
        <p14:creationId xmlns:p14="http://schemas.microsoft.com/office/powerpoint/2010/main" val="9052673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l" defTabSz="914400" rtl="0" eaLnBrk="1" latinLnBrk="0" hangingPunct="1">
        <a:lnSpc>
          <a:spcPct val="90000"/>
        </a:lnSpc>
        <a:spcBef>
          <a:spcPct val="0"/>
        </a:spcBef>
        <a:buNone/>
        <a:defRPr sz="2600" b="1" kern="1200" cap="none" spc="0" baseline="0">
          <a:solidFill>
            <a:schemeClr val="bg2"/>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8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8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emf"/><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2.svg"/><Relationship Id="rId10" Type="http://schemas.openxmlformats.org/officeDocument/2006/relationships/image" Target="../media/image10.jpeg"/><Relationship Id="rId4" Type="http://schemas.openxmlformats.org/officeDocument/2006/relationships/image" Target="../media/image1.png"/><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B46D6-1384-3C4D-981F-DC463819157C}"/>
              </a:ext>
            </a:extLst>
          </p:cNvPr>
          <p:cNvSpPr/>
          <p:nvPr/>
        </p:nvSpPr>
        <p:spPr>
          <a:xfrm>
            <a:off x="0" y="-52363"/>
            <a:ext cx="12192000" cy="6916119"/>
          </a:xfrm>
          <a:prstGeom prst="rect">
            <a:avLst/>
          </a:prstGeom>
          <a:solidFill>
            <a:srgbClr val="2C2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solidFill>
                  <a:schemeClr val="bg1"/>
                </a:solidFill>
                <a:latin typeface="GT America" panose="00000500000000000000" pitchFamily="50" charset="0"/>
              </a:rPr>
              <a:t>                   </a:t>
            </a:r>
          </a:p>
          <a:p>
            <a:endParaRPr lang="en-US" dirty="0">
              <a:solidFill>
                <a:schemeClr val="bg1"/>
              </a:solidFill>
              <a:latin typeface="GT America" panose="00000500000000000000" pitchFamily="50" charset="0"/>
            </a:endParaRPr>
          </a:p>
          <a:p>
            <a:r>
              <a:rPr lang="fr-FR">
                <a:solidFill>
                  <a:schemeClr val="bg1"/>
                </a:solidFill>
                <a:latin typeface="GT America" panose="00000500000000000000" pitchFamily="50" charset="0"/>
              </a:rPr>
              <a:t>                  </a:t>
            </a:r>
            <a:r>
              <a:rPr lang="fr-FR" i="1">
                <a:solidFill>
                  <a:schemeClr val="bg1"/>
                </a:solidFill>
                <a:latin typeface="GT America" panose="00000500000000000000" pitchFamily="50" charset="0"/>
              </a:rPr>
              <a:t>Partnership for Evidence-Based </a:t>
            </a:r>
          </a:p>
          <a:p>
            <a:r>
              <a:rPr lang="fr-FR" i="1">
                <a:solidFill>
                  <a:schemeClr val="bg1"/>
                </a:solidFill>
                <a:latin typeface="GT America" panose="00000500000000000000" pitchFamily="50" charset="0"/>
              </a:rPr>
              <a:t>                  Response to COVID-19 (PERC)</a:t>
            </a:r>
          </a:p>
          <a:p>
            <a:endParaRPr lang="en-US" dirty="0">
              <a:solidFill>
                <a:schemeClr val="bg1"/>
              </a:solidFill>
              <a:latin typeface="GT America" panose="00000500000000000000" pitchFamily="50" charset="0"/>
            </a:endParaRPr>
          </a:p>
        </p:txBody>
      </p:sp>
      <p:pic>
        <p:nvPicPr>
          <p:cNvPr id="9" name="Picture 8">
            <a:extLst>
              <a:ext uri="{FF2B5EF4-FFF2-40B4-BE49-F238E27FC236}">
                <a16:creationId xmlns:a16="http://schemas.microsoft.com/office/drawing/2014/main" id="{EABF2C0F-A72E-7A4E-9FC1-704373F1E418}"/>
              </a:ext>
            </a:extLst>
          </p:cNvPr>
          <p:cNvPicPr>
            <a:picLocks noChangeAspect="1"/>
          </p:cNvPicPr>
          <p:nvPr/>
        </p:nvPicPr>
        <p:blipFill>
          <a:blip r:embed="rId3"/>
          <a:stretch>
            <a:fillRect/>
          </a:stretch>
        </p:blipFill>
        <p:spPr>
          <a:xfrm rot="5400000" flipH="1">
            <a:off x="3769870" y="-1423471"/>
            <a:ext cx="6858000" cy="9704936"/>
          </a:xfrm>
          <a:prstGeom prst="rect">
            <a:avLst/>
          </a:prstGeom>
        </p:spPr>
      </p:pic>
      <p:sp>
        <p:nvSpPr>
          <p:cNvPr id="2" name="Title 1">
            <a:extLst>
              <a:ext uri="{FF2B5EF4-FFF2-40B4-BE49-F238E27FC236}">
                <a16:creationId xmlns:a16="http://schemas.microsoft.com/office/drawing/2014/main" id="{71615059-C2EC-466C-971F-F5E850825A25}"/>
              </a:ext>
            </a:extLst>
          </p:cNvPr>
          <p:cNvSpPr>
            <a:spLocks noGrp="1"/>
          </p:cNvSpPr>
          <p:nvPr>
            <p:ph type="ctrTitle"/>
          </p:nvPr>
        </p:nvSpPr>
        <p:spPr>
          <a:xfrm>
            <a:off x="6091898" y="1869673"/>
            <a:ext cx="5620677" cy="1320829"/>
          </a:xfrm>
        </p:spPr>
        <p:txBody>
          <a:bodyPr>
            <a:noAutofit/>
          </a:bodyPr>
          <a:lstStyle/>
          <a:p>
            <a:pPr algn="l"/>
            <a:r>
              <a:rPr lang="fr-FR" sz="2800">
                <a:solidFill>
                  <a:schemeClr val="bg1"/>
                </a:solidFill>
                <a:latin typeface="GT America" panose="00000500000000000000"/>
              </a:rPr>
              <a:t>Trouver un équilibre : </a:t>
            </a:r>
            <a:br>
              <a:rPr lang="fr-FR" sz="2800">
                <a:solidFill>
                  <a:schemeClr val="bg1"/>
                </a:solidFill>
                <a:latin typeface="GT America" panose="00000500000000000000"/>
              </a:rPr>
            </a:br>
            <a:r>
              <a:rPr lang="fr-FR" sz="2800">
                <a:solidFill>
                  <a:schemeClr val="bg1"/>
                </a:solidFill>
                <a:latin typeface="GT America" panose="00000500000000000000"/>
              </a:rPr>
              <a:t>les mesures sociales et de santé publique en Côte d’Ivoire</a:t>
            </a:r>
          </a:p>
        </p:txBody>
      </p:sp>
      <p:sp>
        <p:nvSpPr>
          <p:cNvPr id="3" name="Subtitle 2">
            <a:extLst>
              <a:ext uri="{FF2B5EF4-FFF2-40B4-BE49-F238E27FC236}">
                <a16:creationId xmlns:a16="http://schemas.microsoft.com/office/drawing/2014/main" id="{B9032F31-572F-4846-8E69-F83BD4892DFF}"/>
              </a:ext>
            </a:extLst>
          </p:cNvPr>
          <p:cNvSpPr>
            <a:spLocks noGrp="1"/>
          </p:cNvSpPr>
          <p:nvPr>
            <p:ph type="subTitle" idx="1"/>
          </p:nvPr>
        </p:nvSpPr>
        <p:spPr>
          <a:xfrm>
            <a:off x="6109750" y="3441213"/>
            <a:ext cx="6017646" cy="1655762"/>
          </a:xfrm>
        </p:spPr>
        <p:txBody>
          <a:bodyPr/>
          <a:lstStyle/>
          <a:p>
            <a:pPr algn="l"/>
            <a:r>
              <a:rPr lang="fr-FR">
                <a:solidFill>
                  <a:schemeClr val="bg1"/>
                </a:solidFill>
                <a:latin typeface="GT America" panose="00000500000000000000"/>
              </a:rPr>
              <a:t>Données mises à jour le 4 octobre 2021</a:t>
            </a:r>
          </a:p>
          <a:p>
            <a:pPr algn="l"/>
            <a:endParaRPr lang="en-US" dirty="0">
              <a:solidFill>
                <a:schemeClr val="bg1"/>
              </a:solidFill>
              <a:latin typeface="GT America" panose="00000500000000000000"/>
            </a:endParaRPr>
          </a:p>
        </p:txBody>
      </p:sp>
      <p:pic>
        <p:nvPicPr>
          <p:cNvPr id="5" name="Graphic 4">
            <a:extLst>
              <a:ext uri="{FF2B5EF4-FFF2-40B4-BE49-F238E27FC236}">
                <a16:creationId xmlns:a16="http://schemas.microsoft.com/office/drawing/2014/main" id="{DCA92E32-0BC0-DF49-BD47-C03FAAF4D6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367" y="2299863"/>
            <a:ext cx="3086937" cy="1028979"/>
          </a:xfrm>
          <a:prstGeom prst="rect">
            <a:avLst/>
          </a:prstGeom>
        </p:spPr>
      </p:pic>
      <p:sp>
        <p:nvSpPr>
          <p:cNvPr id="6" name="Rectangle 2">
            <a:extLst>
              <a:ext uri="{FF2B5EF4-FFF2-40B4-BE49-F238E27FC236}">
                <a16:creationId xmlns:a16="http://schemas.microsoft.com/office/drawing/2014/main" id="{69724E38-0063-714F-B32C-6B34B29D44BB}"/>
              </a:ext>
            </a:extLst>
          </p:cNvPr>
          <p:cNvSpPr>
            <a:spLocks noChangeArrowheads="1"/>
          </p:cNvSpPr>
          <p:nvPr/>
        </p:nvSpPr>
        <p:spPr bwMode="auto">
          <a:xfrm>
            <a:off x="1023937" y="7948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8" name="Rectangle 3">
            <a:extLst>
              <a:ext uri="{FF2B5EF4-FFF2-40B4-BE49-F238E27FC236}">
                <a16:creationId xmlns:a16="http://schemas.microsoft.com/office/drawing/2014/main" id="{D6A34C25-40E8-5A44-B94C-E7BF2BADB4EA}"/>
              </a:ext>
            </a:extLst>
          </p:cNvPr>
          <p:cNvSpPr>
            <a:spLocks noChangeArrowheads="1"/>
          </p:cNvSpPr>
          <p:nvPr/>
        </p:nvSpPr>
        <p:spPr bwMode="auto">
          <a:xfrm>
            <a:off x="1023937" y="210298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latin typeface="GT America" panose="00000500000000000000" pitchFamily="50" charset="0"/>
            </a:endParaRPr>
          </a:p>
        </p:txBody>
      </p:sp>
      <p:sp>
        <p:nvSpPr>
          <p:cNvPr id="20" name="Rectangle 19">
            <a:extLst>
              <a:ext uri="{FF2B5EF4-FFF2-40B4-BE49-F238E27FC236}">
                <a16:creationId xmlns:a16="http://schemas.microsoft.com/office/drawing/2014/main" id="{8EEFB8B3-E07A-454C-B7B9-926E0E77CA65}"/>
              </a:ext>
            </a:extLst>
          </p:cNvPr>
          <p:cNvSpPr/>
          <p:nvPr/>
        </p:nvSpPr>
        <p:spPr>
          <a:xfrm>
            <a:off x="0" y="6214820"/>
            <a:ext cx="12192000" cy="643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T America" panose="00000500000000000000" pitchFamily="50" charset="0"/>
            </a:endParaRPr>
          </a:p>
        </p:txBody>
      </p:sp>
      <p:pic>
        <p:nvPicPr>
          <p:cNvPr id="1026" name="Picture 2">
            <a:extLst>
              <a:ext uri="{FF2B5EF4-FFF2-40B4-BE49-F238E27FC236}">
                <a16:creationId xmlns:a16="http://schemas.microsoft.com/office/drawing/2014/main" id="{FD370109-46F7-4F29-9EBE-3E856DADF3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50307"/>
            <a:ext cx="904875" cy="514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3F28E10-D5C5-4CFB-A7E7-AC57A72FCA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6250307"/>
            <a:ext cx="107632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6AFA67-82C5-457A-89B1-AF2483A3B4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2954" y="6260378"/>
            <a:ext cx="5238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91276749-A1B5-4489-9886-55FD5E8B2DE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5350" y="6283644"/>
            <a:ext cx="105727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D6ABF34-A8ED-4DED-8956-55AA16C1D6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6800" y="6240782"/>
            <a:ext cx="1457325"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3F30199-C6FD-4831-A7F8-DBC07C2B1E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2098" y="6272044"/>
            <a:ext cx="10096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E239FD99-C03E-42EA-A8B6-32D80C31D5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97851" y="6343382"/>
            <a:ext cx="9906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B4036D3-8803-4EAD-8739-1E6756B31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61488" y="6250307"/>
            <a:ext cx="8763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4A9A82AD-1659-4113-8509-917DF6FD4B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15588" y="6250307"/>
            <a:ext cx="1476375"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721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Santé publique et adhésion déclarée aux MSSP</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55166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50417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B5954-BD1E-4CB1-812B-E7BD491ED9A9}"/>
              </a:ext>
            </a:extLst>
          </p:cNvPr>
          <p:cNvSpPr/>
          <p:nvPr/>
        </p:nvSpPr>
        <p:spPr>
          <a:xfrm>
            <a:off x="777647" y="6411764"/>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sp>
        <p:nvSpPr>
          <p:cNvPr id="17" name="TextBox 16">
            <a:extLst>
              <a:ext uri="{FF2B5EF4-FFF2-40B4-BE49-F238E27FC236}">
                <a16:creationId xmlns:a16="http://schemas.microsoft.com/office/drawing/2014/main" id="{AD8D3624-0A3A-4D08-9739-122DFB164521}"/>
              </a:ext>
            </a:extLst>
          </p:cNvPr>
          <p:cNvSpPr txBox="1"/>
          <p:nvPr/>
        </p:nvSpPr>
        <p:spPr>
          <a:xfrm>
            <a:off x="5665113" y="103867"/>
            <a:ext cx="2839848" cy="400110"/>
          </a:xfrm>
          <a:prstGeom prst="rect">
            <a:avLst/>
          </a:prstGeom>
          <a:noFill/>
        </p:spPr>
        <p:txBody>
          <a:bodyPr wrap="square" rtlCol="0">
            <a:spAutoFit/>
          </a:bodyPr>
          <a:lstStyle/>
          <a:p>
            <a:r>
              <a:rPr lang="fr-FR" sz="2000" b="1">
                <a:solidFill>
                  <a:schemeClr val="bg2"/>
                </a:solidFill>
                <a:latin typeface="GT America" panose="00000500000000000000"/>
              </a:rPr>
              <a:t>Mesures individuelles</a:t>
            </a:r>
          </a:p>
        </p:txBody>
      </p:sp>
      <p:sp>
        <p:nvSpPr>
          <p:cNvPr id="22" name="TextBox 21">
            <a:extLst>
              <a:ext uri="{FF2B5EF4-FFF2-40B4-BE49-F238E27FC236}">
                <a16:creationId xmlns:a16="http://schemas.microsoft.com/office/drawing/2014/main" id="{DD6C74D8-2089-4619-BDF8-02BCFE8658F3}"/>
              </a:ext>
            </a:extLst>
          </p:cNvPr>
          <p:cNvSpPr txBox="1"/>
          <p:nvPr/>
        </p:nvSpPr>
        <p:spPr>
          <a:xfrm>
            <a:off x="5665113" y="2670071"/>
            <a:ext cx="2525536" cy="400110"/>
          </a:xfrm>
          <a:prstGeom prst="rect">
            <a:avLst/>
          </a:prstGeom>
          <a:noFill/>
        </p:spPr>
        <p:txBody>
          <a:bodyPr wrap="square" lIns="91440" tIns="45720" rIns="91440" bIns="45720" rtlCol="0" anchor="t">
            <a:spAutoFit/>
          </a:bodyPr>
          <a:lstStyle/>
          <a:p>
            <a:r>
              <a:rPr lang="fr-FR" sz="2000" b="1" dirty="0">
                <a:solidFill>
                  <a:schemeClr val="bg2"/>
                </a:solidFill>
                <a:latin typeface="GT America" panose="00000500000000000000"/>
              </a:rPr>
              <a:t>Mesures sociales</a:t>
            </a:r>
            <a:endParaRPr lang="en-US" dirty="0">
              <a:solidFill>
                <a:schemeClr val="bg2"/>
              </a:solidFill>
            </a:endParaRPr>
          </a:p>
        </p:txBody>
      </p:sp>
      <p:sp>
        <p:nvSpPr>
          <p:cNvPr id="23" name="TextBox 22">
            <a:extLst>
              <a:ext uri="{FF2B5EF4-FFF2-40B4-BE49-F238E27FC236}">
                <a16:creationId xmlns:a16="http://schemas.microsoft.com/office/drawing/2014/main" id="{7F836E9A-E358-4E9D-BA96-D3BE7841C65C}"/>
              </a:ext>
            </a:extLst>
          </p:cNvPr>
          <p:cNvSpPr txBox="1"/>
          <p:nvPr/>
        </p:nvSpPr>
        <p:spPr>
          <a:xfrm>
            <a:off x="5665113" y="4786297"/>
            <a:ext cx="3258907" cy="400110"/>
          </a:xfrm>
          <a:prstGeom prst="rect">
            <a:avLst/>
          </a:prstGeom>
          <a:noFill/>
        </p:spPr>
        <p:txBody>
          <a:bodyPr wrap="square" rtlCol="0">
            <a:spAutoFit/>
          </a:bodyPr>
          <a:lstStyle/>
          <a:p>
            <a:r>
              <a:rPr lang="fr-FR" sz="2000" b="1">
                <a:solidFill>
                  <a:schemeClr val="bg2"/>
                </a:solidFill>
                <a:latin typeface="GT America" panose="00000500000000000000"/>
              </a:rPr>
              <a:t>Mesures économiques</a:t>
            </a:r>
          </a:p>
        </p:txBody>
      </p:sp>
      <p:cxnSp>
        <p:nvCxnSpPr>
          <p:cNvPr id="46" name="Straight Connector 45">
            <a:extLst>
              <a:ext uri="{FF2B5EF4-FFF2-40B4-BE49-F238E27FC236}">
                <a16:creationId xmlns:a16="http://schemas.microsoft.com/office/drawing/2014/main" id="{F9A3E2E4-5042-4F0F-975A-6240D70E61E9}"/>
              </a:ext>
            </a:extLst>
          </p:cNvPr>
          <p:cNvCxnSpPr>
            <a:cxnSpLocks/>
          </p:cNvCxnSpPr>
          <p:nvPr/>
        </p:nvCxnSpPr>
        <p:spPr>
          <a:xfrm>
            <a:off x="5665113" y="2629182"/>
            <a:ext cx="636924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6FE142-AD06-4823-A62A-FCA5ED337D60}"/>
              </a:ext>
            </a:extLst>
          </p:cNvPr>
          <p:cNvCxnSpPr>
            <a:cxnSpLocks/>
          </p:cNvCxnSpPr>
          <p:nvPr/>
        </p:nvCxnSpPr>
        <p:spPr>
          <a:xfrm>
            <a:off x="5665113" y="4713860"/>
            <a:ext cx="632005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9DE43B9-3237-4DF2-8C58-DF051E5BA1B1}"/>
              </a:ext>
            </a:extLst>
          </p:cNvPr>
          <p:cNvGrpSpPr/>
          <p:nvPr/>
        </p:nvGrpSpPr>
        <p:grpSpPr>
          <a:xfrm>
            <a:off x="-38745" y="-83710"/>
            <a:ext cx="5569532" cy="6944656"/>
            <a:chOff x="6609059" y="1110760"/>
            <a:chExt cx="3022087" cy="6867879"/>
          </a:xfrm>
        </p:grpSpPr>
        <p:sp>
          <p:nvSpPr>
            <p:cNvPr id="18" name="Rectangle 17">
              <a:extLst>
                <a:ext uri="{FF2B5EF4-FFF2-40B4-BE49-F238E27FC236}">
                  <a16:creationId xmlns:a16="http://schemas.microsoft.com/office/drawing/2014/main" id="{8D2D8EB0-25F9-48C0-B378-36FD77D91E8F}"/>
                </a:ext>
              </a:extLst>
            </p:cNvPr>
            <p:cNvSpPr/>
            <p:nvPr/>
          </p:nvSpPr>
          <p:spPr>
            <a:xfrm>
              <a:off x="6609059" y="1120639"/>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2B14118-72CA-401B-8FE9-E5BE085770B5}"/>
                </a:ext>
              </a:extLst>
            </p:cNvPr>
            <p:cNvSpPr txBox="1">
              <a:spLocks/>
            </p:cNvSpPr>
            <p:nvPr/>
          </p:nvSpPr>
          <p:spPr>
            <a:xfrm>
              <a:off x="6682457" y="1110760"/>
              <a:ext cx="2948689"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Les mesures sont-elles soutenues et respectées par la population ?</a:t>
              </a:r>
            </a:p>
          </p:txBody>
        </p:sp>
        <p:cxnSp>
          <p:nvCxnSpPr>
            <p:cNvPr id="25" name="Straight Connector 24">
              <a:extLst>
                <a:ext uri="{FF2B5EF4-FFF2-40B4-BE49-F238E27FC236}">
                  <a16:creationId xmlns:a16="http://schemas.microsoft.com/office/drawing/2014/main" id="{A2DE186B-FC29-46E6-A829-F7430DA578EA}"/>
                </a:ext>
              </a:extLst>
            </p:cNvPr>
            <p:cNvCxnSpPr/>
            <p:nvPr/>
          </p:nvCxnSpPr>
          <p:spPr>
            <a:xfrm>
              <a:off x="6748973" y="248350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9092B204-BD85-4477-A1FC-FD320ACCC60A}"/>
              </a:ext>
            </a:extLst>
          </p:cNvPr>
          <p:cNvSpPr txBox="1"/>
          <p:nvPr/>
        </p:nvSpPr>
        <p:spPr>
          <a:xfrm>
            <a:off x="157639" y="1465032"/>
            <a:ext cx="5238822" cy="2585323"/>
          </a:xfrm>
          <a:prstGeom prst="rect">
            <a:avLst/>
          </a:prstGeom>
          <a:noFill/>
        </p:spPr>
        <p:txBody>
          <a:bodyPr wrap="square" lIns="91440" tIns="45720" rIns="91440" bIns="45720" rtlCol="0" anchor="t">
            <a:spAutoFit/>
          </a:bodyPr>
          <a:lstStyle/>
          <a:p>
            <a:r>
              <a:rPr lang="fr-FR" b="1">
                <a:solidFill>
                  <a:schemeClr val="bg1"/>
                </a:solidFill>
                <a:latin typeface="GT America" panose="00000500000000000000"/>
              </a:rPr>
              <a:t>Alors que le niveau de soutien envers les MSSP individuelles en Côte d’Ivoire est resté similaire à la moyenne régionale d’Afrique de l’Ouest (82 %) et n’a pas changé depuis février 2021, l’adhésion déclarée à ces mêmes mesures a diminué de neuf pour cent. Le nombre de répondants qui soutenaient les mesures des restriction des rassemblements et des déplacements a diminué par rapport à février 2021 mais l’adhésion déclarée à ces MSSP est restée globalement la même. </a:t>
            </a:r>
          </a:p>
        </p:txBody>
      </p:sp>
      <p:sp>
        <p:nvSpPr>
          <p:cNvPr id="31" name="Rectangle 30">
            <a:extLst>
              <a:ext uri="{FF2B5EF4-FFF2-40B4-BE49-F238E27FC236}">
                <a16:creationId xmlns:a16="http://schemas.microsoft.com/office/drawing/2014/main" id="{ED67BB70-9829-40E0-96BD-342ED4362DDD}"/>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32" name="Picture 31">
            <a:extLst>
              <a:ext uri="{FF2B5EF4-FFF2-40B4-BE49-F238E27FC236}">
                <a16:creationId xmlns:a16="http://schemas.microsoft.com/office/drawing/2014/main" id="{F2EF1F86-BEEF-4574-9D3F-BAD4C8F4A864}"/>
              </a:ext>
            </a:extLst>
          </p:cNvPr>
          <p:cNvPicPr>
            <a:picLocks noChangeAspect="1"/>
          </p:cNvPicPr>
          <p:nvPr/>
        </p:nvPicPr>
        <p:blipFill>
          <a:blip r:embed="rId3"/>
          <a:stretch>
            <a:fillRect/>
          </a:stretch>
        </p:blipFill>
        <p:spPr>
          <a:xfrm>
            <a:off x="127876" y="6265228"/>
            <a:ext cx="1873969" cy="397288"/>
          </a:xfrm>
          <a:prstGeom prst="rect">
            <a:avLst/>
          </a:prstGeom>
        </p:spPr>
      </p:pic>
      <p:sp>
        <p:nvSpPr>
          <p:cNvPr id="33" name="TextBox 32">
            <a:extLst>
              <a:ext uri="{FF2B5EF4-FFF2-40B4-BE49-F238E27FC236}">
                <a16:creationId xmlns:a16="http://schemas.microsoft.com/office/drawing/2014/main" id="{738CC71B-8A8F-4413-AAEC-45BBAEB68CD8}"/>
              </a:ext>
            </a:extLst>
          </p:cNvPr>
          <p:cNvSpPr txBox="1"/>
          <p:nvPr/>
        </p:nvSpPr>
        <p:spPr>
          <a:xfrm>
            <a:off x="159196" y="4375061"/>
            <a:ext cx="4889110" cy="1169551"/>
          </a:xfrm>
          <a:prstGeom prst="rect">
            <a:avLst/>
          </a:prstGeom>
          <a:noFill/>
        </p:spPr>
        <p:txBody>
          <a:bodyPr wrap="square" lIns="91440" tIns="45720" rIns="91440" bIns="45720" rtlCol="0" anchor="t">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a:solidFill>
                  <a:schemeClr val="bg1">
                    <a:lumMod val="85000"/>
                  </a:schemeClr>
                </a:solidFill>
                <a:latin typeface="GTAmerica"/>
              </a:rPr>
              <a:t>Une forte perception des risques individuels liés à la COVID-19 et le fait de faire confiance au gouvernement étaient étroitement associés à une adhésion plus grande à toutes les MSSP.</a:t>
            </a:r>
          </a:p>
        </p:txBody>
      </p:sp>
      <p:pic>
        <p:nvPicPr>
          <p:cNvPr id="4" name="Picture 5" descr="Chart, bar chart&#10;&#10;Description automatically generated">
            <a:extLst>
              <a:ext uri="{FF2B5EF4-FFF2-40B4-BE49-F238E27FC236}">
                <a16:creationId xmlns:a16="http://schemas.microsoft.com/office/drawing/2014/main" id="{3F6C99C4-6C54-4EDE-BB01-AE707ECF6FEE}"/>
              </a:ext>
            </a:extLst>
          </p:cNvPr>
          <p:cNvPicPr>
            <a:picLocks noChangeAspect="1"/>
          </p:cNvPicPr>
          <p:nvPr/>
        </p:nvPicPr>
        <p:blipFill>
          <a:blip r:embed="rId4"/>
          <a:stretch>
            <a:fillRect/>
          </a:stretch>
        </p:blipFill>
        <p:spPr>
          <a:xfrm>
            <a:off x="5809282" y="610892"/>
            <a:ext cx="6185115" cy="1994114"/>
          </a:xfrm>
          <a:prstGeom prst="rect">
            <a:avLst/>
          </a:prstGeom>
        </p:spPr>
      </p:pic>
      <p:pic>
        <p:nvPicPr>
          <p:cNvPr id="6" name="Picture 7">
            <a:extLst>
              <a:ext uri="{FF2B5EF4-FFF2-40B4-BE49-F238E27FC236}">
                <a16:creationId xmlns:a16="http://schemas.microsoft.com/office/drawing/2014/main" id="{5D9CFDAA-735A-4D76-8795-C5D633665900}"/>
              </a:ext>
            </a:extLst>
          </p:cNvPr>
          <p:cNvPicPr>
            <a:picLocks noChangeAspect="1"/>
          </p:cNvPicPr>
          <p:nvPr/>
        </p:nvPicPr>
        <p:blipFill>
          <a:blip r:embed="rId5"/>
          <a:stretch>
            <a:fillRect/>
          </a:stretch>
        </p:blipFill>
        <p:spPr>
          <a:xfrm>
            <a:off x="5983637" y="2970216"/>
            <a:ext cx="6010759" cy="1647278"/>
          </a:xfrm>
          <a:prstGeom prst="rect">
            <a:avLst/>
          </a:prstGeom>
        </p:spPr>
      </p:pic>
      <p:pic>
        <p:nvPicPr>
          <p:cNvPr id="8" name="Picture 8" descr="Chart&#10;&#10;Description automatically generated">
            <a:extLst>
              <a:ext uri="{FF2B5EF4-FFF2-40B4-BE49-F238E27FC236}">
                <a16:creationId xmlns:a16="http://schemas.microsoft.com/office/drawing/2014/main" id="{4AEBFE68-2E14-4DB5-A44B-3C500A831A0B}"/>
              </a:ext>
            </a:extLst>
          </p:cNvPr>
          <p:cNvPicPr>
            <a:picLocks noChangeAspect="1"/>
          </p:cNvPicPr>
          <p:nvPr/>
        </p:nvPicPr>
        <p:blipFill>
          <a:blip r:embed="rId6"/>
          <a:stretch>
            <a:fillRect/>
          </a:stretch>
        </p:blipFill>
        <p:spPr>
          <a:xfrm>
            <a:off x="6332350" y="5183810"/>
            <a:ext cx="5662047" cy="1617734"/>
          </a:xfrm>
          <a:prstGeom prst="rect">
            <a:avLst/>
          </a:prstGeom>
        </p:spPr>
      </p:pic>
    </p:spTree>
    <p:extLst>
      <p:ext uri="{BB962C8B-B14F-4D97-AF65-F5344CB8AC3E}">
        <p14:creationId xmlns:p14="http://schemas.microsoft.com/office/powerpoint/2010/main" val="145966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1902346"/>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Perception des risques et informations sur les risques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16806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41898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E4D5CFE-5500-43AF-A7CD-E73385110F7D}"/>
              </a:ext>
            </a:extLst>
          </p:cNvPr>
          <p:cNvGrpSpPr/>
          <p:nvPr/>
        </p:nvGrpSpPr>
        <p:grpSpPr>
          <a:xfrm>
            <a:off x="1" y="0"/>
            <a:ext cx="5530787" cy="6858000"/>
            <a:chOff x="6609059" y="1126986"/>
            <a:chExt cx="3022087" cy="6858000"/>
          </a:xfrm>
        </p:grpSpPr>
        <p:sp>
          <p:nvSpPr>
            <p:cNvPr id="13" name="Rectangle 12">
              <a:extLst>
                <a:ext uri="{FF2B5EF4-FFF2-40B4-BE49-F238E27FC236}">
                  <a16:creationId xmlns:a16="http://schemas.microsoft.com/office/drawing/2014/main" id="{A52202E8-3122-4424-BCDB-FB7BCCF79FBC}"/>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AFD5666-E4C0-4B12-8C1A-1858C169476D}"/>
                </a:ext>
              </a:extLst>
            </p:cNvPr>
            <p:cNvSpPr txBox="1">
              <a:spLocks/>
            </p:cNvSpPr>
            <p:nvPr/>
          </p:nvSpPr>
          <p:spPr>
            <a:xfrm>
              <a:off x="6663786" y="1285980"/>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Comment la population perçoit-elle les risques ?</a:t>
              </a:r>
            </a:p>
          </p:txBody>
        </p:sp>
        <p:cxnSp>
          <p:nvCxnSpPr>
            <p:cNvPr id="18" name="Straight Connector 17">
              <a:extLst>
                <a:ext uri="{FF2B5EF4-FFF2-40B4-BE49-F238E27FC236}">
                  <a16:creationId xmlns:a16="http://schemas.microsoft.com/office/drawing/2014/main" id="{525ECE08-0C8E-4AAD-9F58-CEEA933FEF16}"/>
                </a:ext>
              </a:extLst>
            </p:cNvPr>
            <p:cNvCxnSpPr/>
            <p:nvPr/>
          </p:nvCxnSpPr>
          <p:spPr>
            <a:xfrm>
              <a:off x="6712895" y="245004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BA88531E-7E35-4680-B066-C36068D8D94F}"/>
              </a:ext>
            </a:extLst>
          </p:cNvPr>
          <p:cNvSpPr/>
          <p:nvPr/>
        </p:nvSpPr>
        <p:spPr>
          <a:xfrm>
            <a:off x="1937845" y="6325340"/>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2D2A4108-4C15-48F0-A0E8-EB239EB8CB45}"/>
              </a:ext>
            </a:extLst>
          </p:cNvPr>
          <p:cNvPicPr>
            <a:picLocks noChangeAspect="1"/>
          </p:cNvPicPr>
          <p:nvPr/>
        </p:nvPicPr>
        <p:blipFill>
          <a:blip r:embed="rId3"/>
          <a:stretch>
            <a:fillRect/>
          </a:stretch>
        </p:blipFill>
        <p:spPr>
          <a:xfrm>
            <a:off x="127876" y="6265228"/>
            <a:ext cx="1873969" cy="397288"/>
          </a:xfrm>
          <a:prstGeom prst="rect">
            <a:avLst/>
          </a:prstGeom>
        </p:spPr>
      </p:pic>
      <p:sp>
        <p:nvSpPr>
          <p:cNvPr id="28" name="TextBox 27">
            <a:extLst>
              <a:ext uri="{FF2B5EF4-FFF2-40B4-BE49-F238E27FC236}">
                <a16:creationId xmlns:a16="http://schemas.microsoft.com/office/drawing/2014/main" id="{4701AB7C-61DB-41CD-853B-8242C5A4680E}"/>
              </a:ext>
            </a:extLst>
          </p:cNvPr>
          <p:cNvSpPr txBox="1"/>
          <p:nvPr/>
        </p:nvSpPr>
        <p:spPr>
          <a:xfrm>
            <a:off x="190034" y="1483720"/>
            <a:ext cx="5242288" cy="1754326"/>
          </a:xfrm>
          <a:prstGeom prst="rect">
            <a:avLst/>
          </a:prstGeom>
          <a:noFill/>
        </p:spPr>
        <p:txBody>
          <a:bodyPr wrap="square" lIns="91440" tIns="45720" rIns="91440" bIns="45720" anchor="t">
            <a:spAutoFit/>
          </a:bodyPr>
          <a:lstStyle/>
          <a:p>
            <a:r>
              <a:rPr lang="fr-FR" b="1">
                <a:solidFill>
                  <a:schemeClr val="bg1"/>
                </a:solidFill>
                <a:latin typeface="GT America" panose="00000500000000000000"/>
              </a:rPr>
              <a:t>Seul un répondant sur cinq pensait avoir un risque individuel élevé de contracter la COVID-19, ce qui correspond aux résultats de février 2021 (19 %). Un peu moins de la moitié des répondants pensaient que la COVID-19 allait toucher de nombreuses personnes dans leur pays, soit la proportion la plus faible parmi tous les États membres où l’enquête a été réalisée.</a:t>
            </a:r>
          </a:p>
        </p:txBody>
      </p:sp>
      <p:sp>
        <p:nvSpPr>
          <p:cNvPr id="29" name="TextBox 28">
            <a:extLst>
              <a:ext uri="{FF2B5EF4-FFF2-40B4-BE49-F238E27FC236}">
                <a16:creationId xmlns:a16="http://schemas.microsoft.com/office/drawing/2014/main" id="{414E6458-6BB9-4B9E-8771-442473713DC8}"/>
              </a:ext>
            </a:extLst>
          </p:cNvPr>
          <p:cNvSpPr txBox="1"/>
          <p:nvPr/>
        </p:nvSpPr>
        <p:spPr>
          <a:xfrm>
            <a:off x="320839" y="4000313"/>
            <a:ext cx="4889110" cy="1169551"/>
          </a:xfrm>
          <a:prstGeom prst="rect">
            <a:avLst/>
          </a:prstGeom>
          <a:noFill/>
        </p:spPr>
        <p:txBody>
          <a:bodyPr wrap="square" lIns="91440" tIns="45720" rIns="91440" bIns="45720" rtlCol="0" anchor="t">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a:solidFill>
                  <a:schemeClr val="bg1">
                    <a:lumMod val="85000"/>
                  </a:schemeClr>
                </a:solidFill>
                <a:latin typeface="GTAmerica"/>
              </a:rPr>
              <a:t>Le niveau de perception des risques des répondants n’était pas associé au fait d’avoir été vacciné ou de se faire probablement vacciner </a:t>
            </a:r>
          </a:p>
        </p:txBody>
      </p:sp>
      <p:pic>
        <p:nvPicPr>
          <p:cNvPr id="2" name="Picture 2" descr="Graphical user interface, application&#10;&#10;Description automatically generated">
            <a:extLst>
              <a:ext uri="{FF2B5EF4-FFF2-40B4-BE49-F238E27FC236}">
                <a16:creationId xmlns:a16="http://schemas.microsoft.com/office/drawing/2014/main" id="{2039CDE8-173F-4642-B45A-AE3857A61832}"/>
              </a:ext>
            </a:extLst>
          </p:cNvPr>
          <p:cNvPicPr>
            <a:picLocks noChangeAspect="1"/>
          </p:cNvPicPr>
          <p:nvPr/>
        </p:nvPicPr>
        <p:blipFill>
          <a:blip r:embed="rId4"/>
          <a:stretch>
            <a:fillRect/>
          </a:stretch>
        </p:blipFill>
        <p:spPr>
          <a:xfrm>
            <a:off x="6571281" y="699380"/>
            <a:ext cx="4531963" cy="5097613"/>
          </a:xfrm>
          <a:prstGeom prst="rect">
            <a:avLst/>
          </a:prstGeom>
        </p:spPr>
      </p:pic>
    </p:spTree>
    <p:extLst>
      <p:ext uri="{BB962C8B-B14F-4D97-AF65-F5344CB8AC3E}">
        <p14:creationId xmlns:p14="http://schemas.microsoft.com/office/powerpoint/2010/main" val="96468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FEFF1AC-5A52-4D36-B379-1AD98FCF8021}"/>
              </a:ext>
            </a:extLst>
          </p:cNvPr>
          <p:cNvGrpSpPr/>
          <p:nvPr/>
        </p:nvGrpSpPr>
        <p:grpSpPr>
          <a:xfrm>
            <a:off x="-64575" y="-14659"/>
            <a:ext cx="5605374" cy="6922135"/>
            <a:chOff x="6609059" y="1126986"/>
            <a:chExt cx="3022087" cy="6858000"/>
          </a:xfrm>
        </p:grpSpPr>
        <p:sp>
          <p:nvSpPr>
            <p:cNvPr id="20" name="Rectangle 19">
              <a:extLst>
                <a:ext uri="{FF2B5EF4-FFF2-40B4-BE49-F238E27FC236}">
                  <a16:creationId xmlns:a16="http://schemas.microsoft.com/office/drawing/2014/main" id="{861BE201-86C3-4ACC-90A9-5C449E8BDC4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4F9BB81-C607-424A-927D-FBBFA4114ECA}"/>
                </a:ext>
              </a:extLst>
            </p:cNvPr>
            <p:cNvSpPr txBox="1">
              <a:spLocks/>
            </p:cNvSpPr>
            <p:nvPr/>
          </p:nvSpPr>
          <p:spPr>
            <a:xfrm>
              <a:off x="6661209" y="1207776"/>
              <a:ext cx="2944577" cy="100446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a:rPr>
                <a:t>La COVID-19 est-elle un sujet de préoccupation pour la population ?</a:t>
              </a:r>
            </a:p>
          </p:txBody>
        </p:sp>
        <p:cxnSp>
          <p:nvCxnSpPr>
            <p:cNvPr id="25" name="Straight Connector 24">
              <a:extLst>
                <a:ext uri="{FF2B5EF4-FFF2-40B4-BE49-F238E27FC236}">
                  <a16:creationId xmlns:a16="http://schemas.microsoft.com/office/drawing/2014/main" id="{FF54FC8B-6847-4D1A-BB6B-B435EA9E6D4E}"/>
                </a:ext>
              </a:extLst>
            </p:cNvPr>
            <p:cNvCxnSpPr/>
            <p:nvPr/>
          </p:nvCxnSpPr>
          <p:spPr>
            <a:xfrm>
              <a:off x="6748238" y="2570057"/>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0E36AC74-588C-49F3-994A-987419B7CB41}"/>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4" name="Picture 13">
            <a:extLst>
              <a:ext uri="{FF2B5EF4-FFF2-40B4-BE49-F238E27FC236}">
                <a16:creationId xmlns:a16="http://schemas.microsoft.com/office/drawing/2014/main" id="{7DF567E4-1605-427D-A5D7-E27BDA35C58C}"/>
              </a:ext>
            </a:extLst>
          </p:cNvPr>
          <p:cNvPicPr>
            <a:picLocks noChangeAspect="1"/>
          </p:cNvPicPr>
          <p:nvPr/>
        </p:nvPicPr>
        <p:blipFill>
          <a:blip r:embed="rId3"/>
          <a:stretch>
            <a:fillRect/>
          </a:stretch>
        </p:blipFill>
        <p:spPr>
          <a:xfrm>
            <a:off x="-10010" y="6348807"/>
            <a:ext cx="1873969" cy="397288"/>
          </a:xfrm>
          <a:prstGeom prst="rect">
            <a:avLst/>
          </a:prstGeom>
        </p:spPr>
      </p:pic>
      <p:sp>
        <p:nvSpPr>
          <p:cNvPr id="15" name="TextBox 14">
            <a:extLst>
              <a:ext uri="{FF2B5EF4-FFF2-40B4-BE49-F238E27FC236}">
                <a16:creationId xmlns:a16="http://schemas.microsoft.com/office/drawing/2014/main" id="{9278A87E-98A7-4EE1-9A21-61762D2540AB}"/>
              </a:ext>
            </a:extLst>
          </p:cNvPr>
          <p:cNvSpPr txBox="1"/>
          <p:nvPr/>
        </p:nvSpPr>
        <p:spPr>
          <a:xfrm>
            <a:off x="285828" y="3306757"/>
            <a:ext cx="4889110" cy="1708160"/>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i="0">
                <a:solidFill>
                  <a:schemeClr val="bg1">
                    <a:lumMod val="85000"/>
                  </a:schemeClr>
                </a:solidFill>
                <a:latin typeface="GTAmerica"/>
              </a:rPr>
              <a:t>Un ensemble de problèmes économiques, et notamment la baisse mondiale des prix du cacao (qui est le premier produit d’exportation de la Côte d’Ivoire) et une inflation croissante, associés à l’impact de la COVID-19 ont plongé davantage de personnes dans la pauvreté.</a:t>
            </a:r>
          </a:p>
        </p:txBody>
      </p:sp>
      <p:sp>
        <p:nvSpPr>
          <p:cNvPr id="16" name="TextBox 15">
            <a:extLst>
              <a:ext uri="{FF2B5EF4-FFF2-40B4-BE49-F238E27FC236}">
                <a16:creationId xmlns:a16="http://schemas.microsoft.com/office/drawing/2014/main" id="{703E9508-F0E6-44BC-AF37-83E4ADC20796}"/>
              </a:ext>
            </a:extLst>
          </p:cNvPr>
          <p:cNvSpPr txBox="1"/>
          <p:nvPr/>
        </p:nvSpPr>
        <p:spPr>
          <a:xfrm>
            <a:off x="115557" y="1533117"/>
            <a:ext cx="5378747" cy="1200329"/>
          </a:xfrm>
          <a:prstGeom prst="rect">
            <a:avLst/>
          </a:prstGeom>
          <a:noFill/>
        </p:spPr>
        <p:txBody>
          <a:bodyPr wrap="square">
            <a:spAutoFit/>
          </a:bodyPr>
          <a:lstStyle/>
          <a:p>
            <a:r>
              <a:rPr lang="fr-FR" b="1">
                <a:solidFill>
                  <a:schemeClr val="bg1"/>
                </a:solidFill>
                <a:latin typeface="GT America" panose="00000500000000000000"/>
              </a:rPr>
              <a:t>Moins d’un répondant sur trois considérait la COVID-19 comme un sujet de préoccupation majeur pour leur pays. L’accès aux revenus et à l’emploi était la préoccupation majeure des répondants, bien avant la COVID-19.</a:t>
            </a:r>
          </a:p>
        </p:txBody>
      </p:sp>
      <p:pic>
        <p:nvPicPr>
          <p:cNvPr id="2" name="Picture 3" descr="Graphical user interface, application&#10;&#10;Description automatically generated">
            <a:extLst>
              <a:ext uri="{FF2B5EF4-FFF2-40B4-BE49-F238E27FC236}">
                <a16:creationId xmlns:a16="http://schemas.microsoft.com/office/drawing/2014/main" id="{63887C31-CF20-4703-9CDC-FC6075FD7955}"/>
              </a:ext>
            </a:extLst>
          </p:cNvPr>
          <p:cNvPicPr>
            <a:picLocks noChangeAspect="1"/>
          </p:cNvPicPr>
          <p:nvPr/>
        </p:nvPicPr>
        <p:blipFill>
          <a:blip r:embed="rId4"/>
          <a:stretch>
            <a:fillRect/>
          </a:stretch>
        </p:blipFill>
        <p:spPr>
          <a:xfrm>
            <a:off x="6932908" y="331090"/>
            <a:ext cx="4254284" cy="6195820"/>
          </a:xfrm>
          <a:prstGeom prst="rect">
            <a:avLst/>
          </a:prstGeom>
        </p:spPr>
      </p:pic>
    </p:spTree>
    <p:extLst>
      <p:ext uri="{BB962C8B-B14F-4D97-AF65-F5344CB8AC3E}">
        <p14:creationId xmlns:p14="http://schemas.microsoft.com/office/powerpoint/2010/main" val="6068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84E92FCD-1680-4FF3-B75B-9FB183B90C74}"/>
              </a:ext>
            </a:extLst>
          </p:cNvPr>
          <p:cNvGrpSpPr/>
          <p:nvPr/>
        </p:nvGrpSpPr>
        <p:grpSpPr>
          <a:xfrm>
            <a:off x="0" y="-6258"/>
            <a:ext cx="5704114" cy="6864258"/>
            <a:chOff x="6609059" y="1120728"/>
            <a:chExt cx="3125407" cy="6864258"/>
          </a:xfrm>
        </p:grpSpPr>
        <p:sp>
          <p:nvSpPr>
            <p:cNvPr id="25" name="Rectangle 24">
              <a:extLst>
                <a:ext uri="{FF2B5EF4-FFF2-40B4-BE49-F238E27FC236}">
                  <a16:creationId xmlns:a16="http://schemas.microsoft.com/office/drawing/2014/main" id="{444F3635-1B7D-48EE-A094-1DCF8C22B933}"/>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Title 1">
              <a:extLst>
                <a:ext uri="{FF2B5EF4-FFF2-40B4-BE49-F238E27FC236}">
                  <a16:creationId xmlns:a16="http://schemas.microsoft.com/office/drawing/2014/main" id="{9545867E-065D-41D6-94F0-128CAAB70CDF}"/>
                </a:ext>
              </a:extLst>
            </p:cNvPr>
            <p:cNvSpPr txBox="1">
              <a:spLocks/>
            </p:cNvSpPr>
            <p:nvPr/>
          </p:nvSpPr>
          <p:spPr>
            <a:xfrm>
              <a:off x="6716333" y="1120728"/>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En qui la population a-t-elle confiance ?</a:t>
              </a:r>
            </a:p>
          </p:txBody>
        </p:sp>
        <p:sp>
          <p:nvSpPr>
            <p:cNvPr id="27" name="Rectangle 26">
              <a:extLst>
                <a:ext uri="{FF2B5EF4-FFF2-40B4-BE49-F238E27FC236}">
                  <a16:creationId xmlns:a16="http://schemas.microsoft.com/office/drawing/2014/main" id="{5DE77875-69C2-4AD8-8701-2E24D74C71CE}"/>
                </a:ext>
              </a:extLst>
            </p:cNvPr>
            <p:cNvSpPr/>
            <p:nvPr/>
          </p:nvSpPr>
          <p:spPr>
            <a:xfrm>
              <a:off x="7490026" y="7580703"/>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28" name="Picture 27">
              <a:extLst>
                <a:ext uri="{FF2B5EF4-FFF2-40B4-BE49-F238E27FC236}">
                  <a16:creationId xmlns:a16="http://schemas.microsoft.com/office/drawing/2014/main" id="{BE743FA5-2FEE-4BF3-949A-0CA7100F5C1C}"/>
                </a:ext>
              </a:extLst>
            </p:cNvPr>
            <p:cNvPicPr>
              <a:picLocks noChangeAspect="1"/>
            </p:cNvPicPr>
            <p:nvPr/>
          </p:nvPicPr>
          <p:blipFill>
            <a:blip r:embed="rId3"/>
            <a:stretch>
              <a:fillRect/>
            </a:stretch>
          </p:blipFill>
          <p:spPr>
            <a:xfrm>
              <a:off x="6609059" y="7475793"/>
              <a:ext cx="880967" cy="397288"/>
            </a:xfrm>
            <a:prstGeom prst="rect">
              <a:avLst/>
            </a:prstGeom>
          </p:spPr>
        </p:pic>
        <p:cxnSp>
          <p:nvCxnSpPr>
            <p:cNvPr id="29" name="Straight Connector 28">
              <a:extLst>
                <a:ext uri="{FF2B5EF4-FFF2-40B4-BE49-F238E27FC236}">
                  <a16:creationId xmlns:a16="http://schemas.microsoft.com/office/drawing/2014/main" id="{DE3F8D16-9DDF-4E06-ABC8-291C27CD69FB}"/>
                </a:ext>
              </a:extLst>
            </p:cNvPr>
            <p:cNvCxnSpPr/>
            <p:nvPr/>
          </p:nvCxnSpPr>
          <p:spPr>
            <a:xfrm>
              <a:off x="6823591" y="21910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5EA1C22-D848-44CB-81B6-16196BCCE90A}"/>
              </a:ext>
            </a:extLst>
          </p:cNvPr>
          <p:cNvSpPr txBox="1"/>
          <p:nvPr/>
        </p:nvSpPr>
        <p:spPr>
          <a:xfrm>
            <a:off x="182241" y="3914899"/>
            <a:ext cx="4889110" cy="1977464"/>
          </a:xfrm>
          <a:prstGeom prst="rect">
            <a:avLst/>
          </a:prstGeom>
          <a:noFill/>
        </p:spPr>
        <p:txBody>
          <a:bodyPr wrap="square" rtlCol="0">
            <a:spAutoFit/>
          </a:bodyPr>
          <a:lstStyle/>
          <a:p>
            <a:r>
              <a:rPr lang="fr-FR" sz="175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dirty="0">
                <a:solidFill>
                  <a:schemeClr val="bg1">
                    <a:lumMod val="85000"/>
                  </a:schemeClr>
                </a:solidFill>
                <a:latin typeface="GTAmerica"/>
              </a:rPr>
              <a:t>Tous les groupes sociodémographiques ont exprimé un niveau de satisfaction similaire, même si les répondants dont les revenus sont les plus faibles étaient plus nombreux à déclarer être satisfaits que ceux dont les revenus sont les plus élevés (85 % versus 76 %), ce qui est probablement lié aux programmes d’aide du gouvernement qui ont ciblé ce groupe.</a:t>
            </a:r>
          </a:p>
        </p:txBody>
      </p:sp>
      <p:sp>
        <p:nvSpPr>
          <p:cNvPr id="17" name="TextBox 16">
            <a:extLst>
              <a:ext uri="{FF2B5EF4-FFF2-40B4-BE49-F238E27FC236}">
                <a16:creationId xmlns:a16="http://schemas.microsoft.com/office/drawing/2014/main" id="{F3515B67-5C6C-46EA-93C0-5F63F271B2D4}"/>
              </a:ext>
            </a:extLst>
          </p:cNvPr>
          <p:cNvSpPr txBox="1"/>
          <p:nvPr/>
        </p:nvSpPr>
        <p:spPr>
          <a:xfrm>
            <a:off x="179906" y="1172380"/>
            <a:ext cx="5100423" cy="2585323"/>
          </a:xfrm>
          <a:prstGeom prst="rect">
            <a:avLst/>
          </a:prstGeom>
          <a:noFill/>
        </p:spPr>
        <p:txBody>
          <a:bodyPr wrap="square">
            <a:spAutoFit/>
          </a:bodyPr>
          <a:lstStyle/>
          <a:p>
            <a:r>
              <a:rPr lang="fr-FR" b="1" dirty="0">
                <a:solidFill>
                  <a:schemeClr val="bg1"/>
                </a:solidFill>
                <a:latin typeface="GT America" panose="00000500000000000000"/>
              </a:rPr>
              <a:t>Le niveau de satisfaction envers la riposte du gouvernement à la COVID-19 est resté le même depuis février 2021, ce qui correspond aux résultats des élections législatives de mars, qui ont renforcé la popularité du parti en place et consolidé son pouvoir. Les personnes et les institutions en qui la population a le plus confiance restent celles qui sont liées au secteur de la santé, notamment le ministère de la Santé, les centres de santé et l’Institut national de santé publique.</a:t>
            </a:r>
          </a:p>
        </p:txBody>
      </p:sp>
      <p:pic>
        <p:nvPicPr>
          <p:cNvPr id="2" name="Picture 2" descr="Graphical user interface, application&#10;&#10;Description automatically generated">
            <a:extLst>
              <a:ext uri="{FF2B5EF4-FFF2-40B4-BE49-F238E27FC236}">
                <a16:creationId xmlns:a16="http://schemas.microsoft.com/office/drawing/2014/main" id="{4C15D848-BCD4-4F08-902F-A87607EC2D4D}"/>
              </a:ext>
            </a:extLst>
          </p:cNvPr>
          <p:cNvPicPr>
            <a:picLocks noChangeAspect="1"/>
          </p:cNvPicPr>
          <p:nvPr/>
        </p:nvPicPr>
        <p:blipFill>
          <a:blip r:embed="rId4"/>
          <a:stretch>
            <a:fillRect/>
          </a:stretch>
        </p:blipFill>
        <p:spPr>
          <a:xfrm>
            <a:off x="6455044" y="1041158"/>
            <a:ext cx="5113149" cy="1417718"/>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AD133C62-A747-47A4-8FE4-4270CBAA00A6}"/>
              </a:ext>
            </a:extLst>
          </p:cNvPr>
          <p:cNvPicPr>
            <a:picLocks noChangeAspect="1"/>
          </p:cNvPicPr>
          <p:nvPr/>
        </p:nvPicPr>
        <p:blipFill>
          <a:blip r:embed="rId5"/>
          <a:stretch>
            <a:fillRect/>
          </a:stretch>
        </p:blipFill>
        <p:spPr>
          <a:xfrm>
            <a:off x="7152468" y="2893386"/>
            <a:ext cx="3828081" cy="3092465"/>
          </a:xfrm>
          <a:prstGeom prst="rect">
            <a:avLst/>
          </a:prstGeom>
        </p:spPr>
      </p:pic>
    </p:spTree>
    <p:extLst>
      <p:ext uri="{BB962C8B-B14F-4D97-AF65-F5344CB8AC3E}">
        <p14:creationId xmlns:p14="http://schemas.microsoft.com/office/powerpoint/2010/main" val="359169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EEB191F-0EC5-4B0D-913B-5A46502C20F1}"/>
              </a:ext>
            </a:extLst>
          </p:cNvPr>
          <p:cNvGrpSpPr/>
          <p:nvPr/>
        </p:nvGrpSpPr>
        <p:grpSpPr>
          <a:xfrm>
            <a:off x="-36902" y="0"/>
            <a:ext cx="5635859" cy="6858000"/>
            <a:chOff x="6609059" y="1126986"/>
            <a:chExt cx="3059087" cy="6858000"/>
          </a:xfrm>
        </p:grpSpPr>
        <p:sp>
          <p:nvSpPr>
            <p:cNvPr id="24" name="Rectangle 23">
              <a:extLst>
                <a:ext uri="{FF2B5EF4-FFF2-40B4-BE49-F238E27FC236}">
                  <a16:creationId xmlns:a16="http://schemas.microsoft.com/office/drawing/2014/main" id="{62A1D2E1-D900-49A5-B780-F893741DB6F0}"/>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73E65CC0-3EC1-40DB-A0E2-FB904C10D080}"/>
                </a:ext>
              </a:extLst>
            </p:cNvPr>
            <p:cNvSpPr txBox="1">
              <a:spLocks/>
            </p:cNvSpPr>
            <p:nvPr/>
          </p:nvSpPr>
          <p:spPr>
            <a:xfrm>
              <a:off x="6646971" y="1319584"/>
              <a:ext cx="3021175"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Les répondants croient-ils des informations exactes ?</a:t>
              </a:r>
            </a:p>
          </p:txBody>
        </p:sp>
        <p:cxnSp>
          <p:nvCxnSpPr>
            <p:cNvPr id="30" name="Straight Connector 29">
              <a:extLst>
                <a:ext uri="{FF2B5EF4-FFF2-40B4-BE49-F238E27FC236}">
                  <a16:creationId xmlns:a16="http://schemas.microsoft.com/office/drawing/2014/main" id="{FC562526-FB97-4CF4-ACDB-481BB1CCE6BD}"/>
                </a:ext>
              </a:extLst>
            </p:cNvPr>
            <p:cNvCxnSpPr/>
            <p:nvPr/>
          </p:nvCxnSpPr>
          <p:spPr>
            <a:xfrm>
              <a:off x="6717343" y="2451332"/>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AF5FECB2-AB16-40D7-B40A-4607B82E5A1A}"/>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2" name="Picture 11">
            <a:extLst>
              <a:ext uri="{FF2B5EF4-FFF2-40B4-BE49-F238E27FC236}">
                <a16:creationId xmlns:a16="http://schemas.microsoft.com/office/drawing/2014/main" id="{C77A9843-59B2-464C-BA63-1CC7AF5D85B3}"/>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3BDC47BC-E732-450F-9829-E0A328492F26}"/>
              </a:ext>
            </a:extLst>
          </p:cNvPr>
          <p:cNvSpPr txBox="1"/>
          <p:nvPr/>
        </p:nvSpPr>
        <p:spPr>
          <a:xfrm>
            <a:off x="190034" y="1483720"/>
            <a:ext cx="5231052" cy="4278094"/>
          </a:xfrm>
          <a:prstGeom prst="rect">
            <a:avLst/>
          </a:prstGeom>
          <a:noFill/>
        </p:spPr>
        <p:txBody>
          <a:bodyPr wrap="square" lIns="91440" tIns="45720" rIns="91440" bIns="45720" anchor="t">
            <a:spAutoFit/>
          </a:bodyPr>
          <a:lstStyle/>
          <a:p>
            <a:r>
              <a:rPr lang="fr-FR" sz="1600" b="1" dirty="0">
                <a:solidFill>
                  <a:schemeClr val="bg1"/>
                </a:solidFill>
                <a:latin typeface="GT America" panose="00000500000000000000"/>
              </a:rPr>
              <a:t>La grande majorité des répondants croyaient des informations exactes sur les méthodes de prévention de la maladie, notamment sur l’efficacité du port du masque et du lavage des mains, ce qui correspond aux moyennes régionales d’Afrique de l’Ouest. En revanche, le nombre de répondants qui croyaient des informations potentiellement stigmatisantes, notamment qu’il faut éviter les professionnels de santé et les personnes qui ont guéri de la COVID-19, était supérieur à la moyenne régionale d’Afrique de l’Ouest.</a:t>
            </a:r>
          </a:p>
          <a:p>
            <a:endParaRPr lang="en-US" sz="1600" b="1" dirty="0">
              <a:solidFill>
                <a:schemeClr val="bg1"/>
              </a:solidFill>
              <a:latin typeface="GT America" panose="00000500000000000000"/>
            </a:endParaRPr>
          </a:p>
          <a:p>
            <a:r>
              <a:rPr lang="fr-FR" sz="1600" b="1" dirty="0">
                <a:solidFill>
                  <a:schemeClr val="bg1"/>
                </a:solidFill>
                <a:latin typeface="GT America" panose="00000500000000000000"/>
              </a:rPr>
              <a:t>De même, les sources d’informations sur la pandémie de COVID-19 en Côte d’Ivoire auxquelles la population fait confiance étaient les centres de santé et les professionnels de santé (75 %), bien que les répondants aient été moins nombreux à consulter réellement ces groupes pour obtenir des informations (34 %). </a:t>
            </a:r>
          </a:p>
        </p:txBody>
      </p:sp>
      <p:pic>
        <p:nvPicPr>
          <p:cNvPr id="2" name="Picture 2" descr="Text&#10;&#10;Description automatically generated">
            <a:extLst>
              <a:ext uri="{FF2B5EF4-FFF2-40B4-BE49-F238E27FC236}">
                <a16:creationId xmlns:a16="http://schemas.microsoft.com/office/drawing/2014/main" id="{59A6287E-3A09-4EB4-A6A4-018401817C3A}"/>
              </a:ext>
            </a:extLst>
          </p:cNvPr>
          <p:cNvPicPr>
            <a:picLocks noChangeAspect="1"/>
          </p:cNvPicPr>
          <p:nvPr/>
        </p:nvPicPr>
        <p:blipFill>
          <a:blip r:embed="rId4"/>
          <a:stretch>
            <a:fillRect/>
          </a:stretch>
        </p:blipFill>
        <p:spPr>
          <a:xfrm>
            <a:off x="6829586" y="440732"/>
            <a:ext cx="4686945" cy="2360266"/>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B1F52B9F-DDB2-44C3-B9A7-B102DF353E43}"/>
              </a:ext>
            </a:extLst>
          </p:cNvPr>
          <p:cNvPicPr>
            <a:picLocks noChangeAspect="1"/>
          </p:cNvPicPr>
          <p:nvPr/>
        </p:nvPicPr>
        <p:blipFill>
          <a:blip r:embed="rId5"/>
          <a:stretch>
            <a:fillRect/>
          </a:stretch>
        </p:blipFill>
        <p:spPr>
          <a:xfrm>
            <a:off x="6829586" y="2971838"/>
            <a:ext cx="4615911" cy="2541646"/>
          </a:xfrm>
          <a:prstGeom prst="rect">
            <a:avLst/>
          </a:prstGeom>
        </p:spPr>
      </p:pic>
    </p:spTree>
    <p:extLst>
      <p:ext uri="{BB962C8B-B14F-4D97-AF65-F5344CB8AC3E}">
        <p14:creationId xmlns:p14="http://schemas.microsoft.com/office/powerpoint/2010/main" val="8594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51786" y="1782139"/>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Croyances sur le vaccin et acceptation du vaccin</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855270" y="310431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
        <p:nvSpPr>
          <p:cNvPr id="8" name="TextBox 7">
            <a:extLst>
              <a:ext uri="{FF2B5EF4-FFF2-40B4-BE49-F238E27FC236}">
                <a16:creationId xmlns:a16="http://schemas.microsoft.com/office/drawing/2014/main" id="{4E718F1D-474B-44BB-BC39-DE530D587796}"/>
              </a:ext>
            </a:extLst>
          </p:cNvPr>
          <p:cNvSpPr txBox="1"/>
          <p:nvPr/>
        </p:nvSpPr>
        <p:spPr>
          <a:xfrm>
            <a:off x="197426" y="3201197"/>
            <a:ext cx="12192001" cy="646331"/>
          </a:xfrm>
          <a:prstGeom prst="rect">
            <a:avLst/>
          </a:prstGeom>
          <a:noFill/>
        </p:spPr>
        <p:txBody>
          <a:bodyPr wrap="square">
            <a:spAutoFit/>
          </a:bodyPr>
          <a:lstStyle/>
          <a:p>
            <a:r>
              <a:rPr lang="fr-FR" sz="1200" b="0" i="1">
                <a:solidFill>
                  <a:srgbClr val="000000"/>
                </a:solidFill>
                <a:latin typeface="Arial" panose="020B0604020202020204" pitchFamily="34" charset="0"/>
              </a:rPr>
              <a:t>Les questions de cette enquête ont pour objectif de décrire les possibilités d'acceptation du vaccin contre la COVID-19 et de permettre de cibler des populations avec des campagnes de communication sur les risques. Nous présentons donc des chiffres sur les personnes qui déclarent être vaccinées ou qui vont probablement se faire vacciner et sur celles qui ne se feront probablement pas vacciner. Cette enquête n'a pas pour objectif de valider des estimations officielles de la couverture vaccinale contre la COVID-19.</a:t>
            </a:r>
          </a:p>
        </p:txBody>
      </p:sp>
    </p:spTree>
    <p:extLst>
      <p:ext uri="{BB962C8B-B14F-4D97-AF65-F5344CB8AC3E}">
        <p14:creationId xmlns:p14="http://schemas.microsoft.com/office/powerpoint/2010/main" val="411872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87878" y="1296905"/>
              <a:ext cx="286444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La population souhaite-t-elle se faire vacciner ?</a:t>
              </a: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67152" y="247128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42614A17-00E5-491F-9925-10648478B792}"/>
              </a:ext>
            </a:extLst>
          </p:cNvPr>
          <p:cNvSpPr txBox="1"/>
          <p:nvPr/>
        </p:nvSpPr>
        <p:spPr>
          <a:xfrm>
            <a:off x="289854" y="3344436"/>
            <a:ext cx="4889110" cy="2246769"/>
          </a:xfrm>
          <a:prstGeom prst="rect">
            <a:avLst/>
          </a:prstGeom>
          <a:noFill/>
        </p:spPr>
        <p:txBody>
          <a:bodyPr wrap="square" lIns="91440" tIns="45720" rIns="91440" bIns="45720" rtlCol="0" anchor="t">
            <a:spAutoFit/>
          </a:bodyPr>
          <a:lstStyle/>
          <a:p>
            <a:r>
              <a:rPr lang="fr-FR" sz="175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dirty="0">
                <a:solidFill>
                  <a:schemeClr val="bg1">
                    <a:lumMod val="85000"/>
                  </a:schemeClr>
                </a:solidFill>
                <a:latin typeface="GTAmerica"/>
              </a:rPr>
              <a:t>Les répondants les plus jeunes (18-25 ans) étaient ceux qui avaient le moins de probabilité de prévoir de se faire vacciner.</a:t>
            </a:r>
            <a:r>
              <a:rPr lang="fr-FR" sz="1750" i="0" dirty="0">
                <a:solidFill>
                  <a:schemeClr val="bg1">
                    <a:lumMod val="85000"/>
                  </a:schemeClr>
                </a:solidFill>
                <a:latin typeface="GTAmerica"/>
              </a:rPr>
              <a:t> </a:t>
            </a:r>
            <a:r>
              <a:rPr lang="fr-FR" sz="1750" dirty="0">
                <a:solidFill>
                  <a:schemeClr val="bg1">
                    <a:lumMod val="85000"/>
                  </a:schemeClr>
                </a:solidFill>
                <a:latin typeface="GTAmerica"/>
              </a:rPr>
              <a:t>Ces résultats sont cohérents avec les publications dans les médias qui suggèrent que les réticences des jeunes à se faire vacciner pourraient être liées aux fausses informations qui circulent de plus en plus sur les réseaux sociaux (lesquels sont utilisés par plus de la moitié des répondants de ce groupe d’âge). </a:t>
            </a:r>
          </a:p>
        </p:txBody>
      </p:sp>
      <p:sp>
        <p:nvSpPr>
          <p:cNvPr id="18" name="TextBox 17">
            <a:extLst>
              <a:ext uri="{FF2B5EF4-FFF2-40B4-BE49-F238E27FC236}">
                <a16:creationId xmlns:a16="http://schemas.microsoft.com/office/drawing/2014/main" id="{2397FED6-0C5E-4C19-B866-D6353B67F6DA}"/>
              </a:ext>
            </a:extLst>
          </p:cNvPr>
          <p:cNvSpPr txBox="1"/>
          <p:nvPr/>
        </p:nvSpPr>
        <p:spPr>
          <a:xfrm>
            <a:off x="135604" y="1483720"/>
            <a:ext cx="5449630" cy="1477328"/>
          </a:xfrm>
          <a:prstGeom prst="rect">
            <a:avLst/>
          </a:prstGeom>
          <a:noFill/>
        </p:spPr>
        <p:txBody>
          <a:bodyPr wrap="square">
            <a:spAutoFit/>
          </a:bodyPr>
          <a:lstStyle/>
          <a:p>
            <a:r>
              <a:rPr lang="fr-FR" b="1" dirty="0">
                <a:solidFill>
                  <a:schemeClr val="bg1"/>
                </a:solidFill>
                <a:latin typeface="GT America" panose="00000500000000000000"/>
              </a:rPr>
              <a:t>Environ trois répondants sur quatre en Côte d’Ivoire ont déclaré qu’ils étaient vaccinés ou qu'ils se feraient probablement vacciner contre la COVID-19, ce qui correspond à la moyenne régionale d’Afrique de l’Ouest (74 %) mais qui est au-dessus du résultat obtenu en février 2021 (59%). </a:t>
            </a:r>
          </a:p>
        </p:txBody>
      </p:sp>
      <p:pic>
        <p:nvPicPr>
          <p:cNvPr id="2" name="Picture 3">
            <a:extLst>
              <a:ext uri="{FF2B5EF4-FFF2-40B4-BE49-F238E27FC236}">
                <a16:creationId xmlns:a16="http://schemas.microsoft.com/office/drawing/2014/main" id="{203D37DD-7455-4309-992A-2F5914305ED7}"/>
              </a:ext>
            </a:extLst>
          </p:cNvPr>
          <p:cNvPicPr>
            <a:picLocks noChangeAspect="1"/>
          </p:cNvPicPr>
          <p:nvPr/>
        </p:nvPicPr>
        <p:blipFill>
          <a:blip r:embed="rId4"/>
          <a:stretch>
            <a:fillRect/>
          </a:stretch>
        </p:blipFill>
        <p:spPr>
          <a:xfrm>
            <a:off x="6713349" y="106921"/>
            <a:ext cx="4254284" cy="3318478"/>
          </a:xfrm>
          <a:prstGeom prst="rect">
            <a:avLst/>
          </a:prstGeom>
        </p:spPr>
      </p:pic>
      <p:pic>
        <p:nvPicPr>
          <p:cNvPr id="4" name="Picture 4" descr="Chart, bar chart&#10;&#10;Description automatically generated">
            <a:extLst>
              <a:ext uri="{FF2B5EF4-FFF2-40B4-BE49-F238E27FC236}">
                <a16:creationId xmlns:a16="http://schemas.microsoft.com/office/drawing/2014/main" id="{3F137F22-298F-4E67-BBFA-E515B968315B}"/>
              </a:ext>
            </a:extLst>
          </p:cNvPr>
          <p:cNvPicPr>
            <a:picLocks noChangeAspect="1"/>
          </p:cNvPicPr>
          <p:nvPr/>
        </p:nvPicPr>
        <p:blipFill>
          <a:blip r:embed="rId5"/>
          <a:stretch>
            <a:fillRect/>
          </a:stretch>
        </p:blipFill>
        <p:spPr>
          <a:xfrm>
            <a:off x="6790840" y="3341824"/>
            <a:ext cx="4176793" cy="3254638"/>
          </a:xfrm>
          <a:prstGeom prst="rect">
            <a:avLst/>
          </a:prstGeom>
        </p:spPr>
      </p:pic>
    </p:spTree>
    <p:extLst>
      <p:ext uri="{BB962C8B-B14F-4D97-AF65-F5344CB8AC3E}">
        <p14:creationId xmlns:p14="http://schemas.microsoft.com/office/powerpoint/2010/main" val="619889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F7E6C32-FAB4-417B-B5EB-59C1B7D1FFEB}"/>
              </a:ext>
            </a:extLst>
          </p:cNvPr>
          <p:cNvGrpSpPr/>
          <p:nvPr/>
        </p:nvGrpSpPr>
        <p:grpSpPr>
          <a:xfrm>
            <a:off x="1" y="0"/>
            <a:ext cx="5540798" cy="6858000"/>
            <a:chOff x="6609059" y="1126986"/>
            <a:chExt cx="3022087" cy="6858000"/>
          </a:xfrm>
        </p:grpSpPr>
        <p:sp>
          <p:nvSpPr>
            <p:cNvPr id="14" name="Rectangle 13">
              <a:extLst>
                <a:ext uri="{FF2B5EF4-FFF2-40B4-BE49-F238E27FC236}">
                  <a16:creationId xmlns:a16="http://schemas.microsoft.com/office/drawing/2014/main" id="{F33D6707-F984-491A-8B95-4E71AE1DEDA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4251CEA-A59D-4427-8D77-11A2537B37FC}"/>
                </a:ext>
              </a:extLst>
            </p:cNvPr>
            <p:cNvSpPr txBox="1">
              <a:spLocks/>
            </p:cNvSpPr>
            <p:nvPr/>
          </p:nvSpPr>
          <p:spPr>
            <a:xfrm>
              <a:off x="6654397" y="1206925"/>
              <a:ext cx="2976748" cy="1094446"/>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600">
                  <a:solidFill>
                    <a:srgbClr val="F4A62D"/>
                  </a:solidFill>
                  <a:latin typeface="HK Grotesk Black" panose="00000A00000000000000" pitchFamily="2" charset="0"/>
                </a:rPr>
                <a:t>Que pensent les répondants des vaccins ?</a:t>
              </a:r>
            </a:p>
          </p:txBody>
        </p:sp>
        <p:cxnSp>
          <p:nvCxnSpPr>
            <p:cNvPr id="19" name="Straight Connector 18">
              <a:extLst>
                <a:ext uri="{FF2B5EF4-FFF2-40B4-BE49-F238E27FC236}">
                  <a16:creationId xmlns:a16="http://schemas.microsoft.com/office/drawing/2014/main" id="{59FE522B-8612-4912-9A3F-D3343E14892C}"/>
                </a:ext>
              </a:extLst>
            </p:cNvPr>
            <p:cNvCxnSpPr/>
            <p:nvPr/>
          </p:nvCxnSpPr>
          <p:spPr>
            <a:xfrm>
              <a:off x="6721960" y="2762234"/>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2B01A900-17AF-45F6-B60C-5BE6BC9DA3B3}"/>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38F7D3E5-415D-4259-8E22-57899E9BA662}"/>
              </a:ext>
            </a:extLst>
          </p:cNvPr>
          <p:cNvPicPr>
            <a:picLocks noChangeAspect="1"/>
          </p:cNvPicPr>
          <p:nvPr/>
        </p:nvPicPr>
        <p:blipFill>
          <a:blip r:embed="rId3"/>
          <a:stretch>
            <a:fillRect/>
          </a:stretch>
        </p:blipFill>
        <p:spPr>
          <a:xfrm>
            <a:off x="-10010" y="6348807"/>
            <a:ext cx="1873969" cy="397288"/>
          </a:xfrm>
          <a:prstGeom prst="rect">
            <a:avLst/>
          </a:prstGeom>
        </p:spPr>
      </p:pic>
      <p:sp>
        <p:nvSpPr>
          <p:cNvPr id="18" name="TextBox 17">
            <a:extLst>
              <a:ext uri="{FF2B5EF4-FFF2-40B4-BE49-F238E27FC236}">
                <a16:creationId xmlns:a16="http://schemas.microsoft.com/office/drawing/2014/main" id="{8C711346-4A26-4CC5-8F37-13D25F53B9BE}"/>
              </a:ext>
            </a:extLst>
          </p:cNvPr>
          <p:cNvSpPr txBox="1"/>
          <p:nvPr/>
        </p:nvSpPr>
        <p:spPr>
          <a:xfrm>
            <a:off x="152161" y="1867110"/>
            <a:ext cx="5214496" cy="3693319"/>
          </a:xfrm>
          <a:prstGeom prst="rect">
            <a:avLst/>
          </a:prstGeom>
          <a:noFill/>
        </p:spPr>
        <p:txBody>
          <a:bodyPr wrap="square" lIns="91440" tIns="45720" rIns="91440" bIns="45720" anchor="t">
            <a:spAutoFit/>
          </a:bodyPr>
          <a:lstStyle/>
          <a:p>
            <a:r>
              <a:rPr lang="fr-FR" b="1" dirty="0">
                <a:solidFill>
                  <a:schemeClr val="bg1"/>
                </a:solidFill>
                <a:latin typeface="GT America" panose="00000500000000000000"/>
              </a:rPr>
              <a:t>Il serait possible de répondre à deux des quatre raisons principales invoquées par les répondants qui ont déclaré qu’ils ne se feraient probablement pas vacciner (le fait de ne pas avoir assez d'informations et le fait que les vaccins ont été validés trop vite) par le biais de nouvelles campagnes gouvernementales de communication et en passant par des sources d’information auxquelles la population fait confiance, comme les médias locaux. </a:t>
            </a:r>
          </a:p>
          <a:p>
            <a:endParaRPr lang="fr-FR" b="1" dirty="0">
              <a:solidFill>
                <a:schemeClr val="bg1"/>
              </a:solidFill>
              <a:latin typeface="GT America" panose="00000500000000000000"/>
            </a:endParaRPr>
          </a:p>
          <a:p>
            <a:r>
              <a:rPr lang="fr-FR" b="1" dirty="0">
                <a:solidFill>
                  <a:schemeClr val="bg1"/>
                </a:solidFill>
                <a:latin typeface="GT America" panose="00000500000000000000"/>
              </a:rPr>
              <a:t>Les répondants souhaitent plus particulièrement avoir davantage d'informations sur les différents types de vaccins, leurs efficacité et leur innocuité. </a:t>
            </a:r>
          </a:p>
        </p:txBody>
      </p:sp>
      <p:pic>
        <p:nvPicPr>
          <p:cNvPr id="2" name="Picture 2" descr="Graphical user interface, text, application&#10;&#10;Description automatically generated">
            <a:extLst>
              <a:ext uri="{FF2B5EF4-FFF2-40B4-BE49-F238E27FC236}">
                <a16:creationId xmlns:a16="http://schemas.microsoft.com/office/drawing/2014/main" id="{2203FCA6-F1D7-4188-8E75-80D0D2D1819A}"/>
              </a:ext>
            </a:extLst>
          </p:cNvPr>
          <p:cNvPicPr>
            <a:picLocks noChangeAspect="1"/>
          </p:cNvPicPr>
          <p:nvPr/>
        </p:nvPicPr>
        <p:blipFill>
          <a:blip r:embed="rId4"/>
          <a:stretch>
            <a:fillRect/>
          </a:stretch>
        </p:blipFill>
        <p:spPr>
          <a:xfrm>
            <a:off x="6571281" y="438894"/>
            <a:ext cx="4493216" cy="2945127"/>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BB7CA3AE-4822-489C-9DF8-FEB31F2CF1B5}"/>
              </a:ext>
            </a:extLst>
          </p:cNvPr>
          <p:cNvPicPr>
            <a:picLocks noChangeAspect="1"/>
          </p:cNvPicPr>
          <p:nvPr/>
        </p:nvPicPr>
        <p:blipFill>
          <a:blip r:embed="rId5"/>
          <a:stretch>
            <a:fillRect/>
          </a:stretch>
        </p:blipFill>
        <p:spPr>
          <a:xfrm>
            <a:off x="6571281" y="3429970"/>
            <a:ext cx="4454471" cy="2619855"/>
          </a:xfrm>
          <a:prstGeom prst="rect">
            <a:avLst/>
          </a:prstGeom>
        </p:spPr>
      </p:pic>
    </p:spTree>
    <p:extLst>
      <p:ext uri="{BB962C8B-B14F-4D97-AF65-F5344CB8AC3E}">
        <p14:creationId xmlns:p14="http://schemas.microsoft.com/office/powerpoint/2010/main" val="364801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4E92-1778-498F-AB6D-308144985DF9}"/>
              </a:ext>
            </a:extLst>
          </p:cNvPr>
          <p:cNvSpPr>
            <a:spLocks noGrp="1"/>
          </p:cNvSpPr>
          <p:nvPr>
            <p:ph type="title"/>
          </p:nvPr>
        </p:nvSpPr>
        <p:spPr>
          <a:xfrm>
            <a:off x="264439" y="240436"/>
            <a:ext cx="11448135" cy="1325563"/>
          </a:xfrm>
        </p:spPr>
        <p:txBody>
          <a:bodyPr>
            <a:normAutofit/>
          </a:bodyPr>
          <a:lstStyle/>
          <a:p>
            <a:r>
              <a:rPr lang="fr-FR" sz="4000">
                <a:latin typeface="GT America"/>
              </a:rPr>
              <a:t>Qu’est-ce que le PERC ?</a:t>
            </a:r>
          </a:p>
        </p:txBody>
      </p:sp>
      <p:sp>
        <p:nvSpPr>
          <p:cNvPr id="3" name="Content Placeholder 2">
            <a:extLst>
              <a:ext uri="{FF2B5EF4-FFF2-40B4-BE49-F238E27FC236}">
                <a16:creationId xmlns:a16="http://schemas.microsoft.com/office/drawing/2014/main" id="{18A972A7-88A4-44D4-89B8-FE44EB8D2F0C}"/>
              </a:ext>
            </a:extLst>
          </p:cNvPr>
          <p:cNvSpPr>
            <a:spLocks noGrp="1"/>
          </p:cNvSpPr>
          <p:nvPr>
            <p:ph idx="1"/>
          </p:nvPr>
        </p:nvSpPr>
        <p:spPr>
          <a:xfrm>
            <a:off x="264439" y="1114156"/>
            <a:ext cx="11834633" cy="4797244"/>
          </a:xfrm>
        </p:spPr>
        <p:txBody>
          <a:bodyPr vert="horz" lIns="91440" tIns="45720" rIns="91440" bIns="45720" rtlCol="0" anchor="t">
            <a:normAutofit/>
          </a:bodyPr>
          <a:lstStyle/>
          <a:p>
            <a:pPr marL="0" indent="0">
              <a:spcBef>
                <a:spcPts val="1600"/>
              </a:spcBef>
              <a:buNone/>
            </a:pPr>
            <a:r>
              <a:rPr lang="fr-FR" sz="2200" b="1">
                <a:latin typeface="GT America" panose="00000500000000000000"/>
              </a:rPr>
              <a:t>Le Partenariat pour une riposte à la COVID-19 basée sur des faits probants (PERC en anglais) </a:t>
            </a:r>
            <a:r>
              <a:rPr lang="fr-FR" sz="2200">
                <a:latin typeface="GT America" panose="00000500000000000000"/>
              </a:rPr>
              <a:t>est un partenariat public-privé qui soutient la mise en œuvre de mesures basées sur des faits probants pour réduire l’impact de la COVID-19 dans les États membres de l’UA.</a:t>
            </a:r>
          </a:p>
          <a:p>
            <a:pPr marL="0" indent="0">
              <a:spcBef>
                <a:spcPts val="1600"/>
              </a:spcBef>
              <a:buNone/>
            </a:pPr>
            <a:r>
              <a:rPr lang="fr-FR" sz="2200">
                <a:latin typeface="GT America" panose="00000500000000000000"/>
              </a:rPr>
              <a:t>Le PERC collecte des </a:t>
            </a:r>
            <a:r>
              <a:rPr lang="fr-FR" sz="2200" b="1">
                <a:latin typeface="GT America" panose="00000500000000000000"/>
              </a:rPr>
              <a:t>données sociales, économiques, épidémiologiques, des données sur les mouvements de population et des données de sécurité</a:t>
            </a:r>
            <a:r>
              <a:rPr lang="fr-FR" sz="2200">
                <a:latin typeface="GT America" panose="00000500000000000000"/>
              </a:rPr>
              <a:t> auprès des États membres de l’Union Africaine pour les aider à déterminer le degré d’acceptabilité, l’impact et l’efficacité des mesures sociales et de santé publique prises pour lutter contre la COVID-19.</a:t>
            </a:r>
          </a:p>
          <a:p>
            <a:pPr marL="0" indent="0">
              <a:spcBef>
                <a:spcPts val="1600"/>
              </a:spcBef>
              <a:buNone/>
            </a:pPr>
            <a:r>
              <a:rPr lang="fr-FR" sz="2200">
                <a:latin typeface="GT America" panose="00000500000000000000"/>
              </a:rPr>
              <a:t>Ce rapport présente les résultats d'une enquête téléphonique réalisée auprès de </a:t>
            </a:r>
            <a:r>
              <a:rPr lang="fr-FR" sz="2200" b="1">
                <a:latin typeface="GT America" panose="00000500000000000000"/>
              </a:rPr>
              <a:t>1 326 personnes</a:t>
            </a:r>
            <a:r>
              <a:rPr lang="fr-FR" sz="2200">
                <a:latin typeface="GT America" panose="00000500000000000000"/>
              </a:rPr>
              <a:t> en </a:t>
            </a:r>
            <a:r>
              <a:rPr lang="fr-FR" sz="2200" b="1">
                <a:latin typeface="GT America" panose="00000500000000000000"/>
              </a:rPr>
              <a:t>septembre 2021</a:t>
            </a:r>
            <a:r>
              <a:rPr lang="fr-FR" sz="2200">
                <a:latin typeface="GT America" panose="00000500000000000000"/>
              </a:rPr>
              <a:t>, ainsi que des données épidémiologiques et secondaires locales. Cette enquête a été validée par le </a:t>
            </a:r>
            <a:r>
              <a:rPr lang="fr-FR" sz="2200" b="1">
                <a:latin typeface="GT America" panose="00000500000000000000"/>
              </a:rPr>
              <a:t>Comité national d’éthique de la recherche pour les sciences de la vie et de la santé du ministère de la Santé et de l’Hygiène publique </a:t>
            </a:r>
            <a:r>
              <a:rPr lang="fr-FR" sz="2200">
                <a:latin typeface="GT America" panose="00000500000000000000"/>
              </a:rPr>
              <a:t>de Côte d’Ivoire et il s’agit du</a:t>
            </a:r>
            <a:r>
              <a:rPr lang="fr-FR" sz="2200" b="1">
                <a:latin typeface="GT America" panose="00000500000000000000"/>
              </a:rPr>
              <a:t> </a:t>
            </a:r>
            <a:r>
              <a:rPr lang="fr-FR" sz="2200">
                <a:latin typeface="GT America" panose="00000500000000000000"/>
              </a:rPr>
              <a:t>quatrième rapport rédigé par le PERC pour la Côte d’Ivoire depuis le début de la pandémie.</a:t>
            </a:r>
          </a:p>
        </p:txBody>
      </p:sp>
      <p:pic>
        <p:nvPicPr>
          <p:cNvPr id="10" name="Picture 5">
            <a:extLst>
              <a:ext uri="{FF2B5EF4-FFF2-40B4-BE49-F238E27FC236}">
                <a16:creationId xmlns:a16="http://schemas.microsoft.com/office/drawing/2014/main" id="{B3DBC995-405C-4234-BDC6-48A4A05A2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21342"/>
            <a:ext cx="12192000" cy="1036658"/>
          </a:xfrm>
          <a:prstGeom prst="rect">
            <a:avLst/>
          </a:prstGeom>
        </p:spPr>
      </p:pic>
    </p:spTree>
    <p:extLst>
      <p:ext uri="{BB962C8B-B14F-4D97-AF65-F5344CB8AC3E}">
        <p14:creationId xmlns:p14="http://schemas.microsoft.com/office/powerpoint/2010/main" val="8956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Charges secondaires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211611"/>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5108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AB8CE3B-C611-4815-A70F-BC2EEABE40E4}"/>
              </a:ext>
            </a:extLst>
          </p:cNvPr>
          <p:cNvGrpSpPr/>
          <p:nvPr/>
        </p:nvGrpSpPr>
        <p:grpSpPr>
          <a:xfrm>
            <a:off x="-1" y="-41223"/>
            <a:ext cx="5971558" cy="6899223"/>
            <a:chOff x="6609059" y="1085763"/>
            <a:chExt cx="3262929" cy="6899223"/>
          </a:xfrm>
        </p:grpSpPr>
        <p:sp>
          <p:nvSpPr>
            <p:cNvPr id="11" name="Rectangle 10">
              <a:extLst>
                <a:ext uri="{FF2B5EF4-FFF2-40B4-BE49-F238E27FC236}">
                  <a16:creationId xmlns:a16="http://schemas.microsoft.com/office/drawing/2014/main" id="{038B7CF2-D1DB-463C-B17D-CCEF7C52A7A2}"/>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8217CC7-E033-4E72-947B-C9C47CA0B6E4}"/>
                </a:ext>
              </a:extLst>
            </p:cNvPr>
            <p:cNvSpPr txBox="1">
              <a:spLocks/>
            </p:cNvSpPr>
            <p:nvPr/>
          </p:nvSpPr>
          <p:spPr>
            <a:xfrm>
              <a:off x="6678129" y="1085763"/>
              <a:ext cx="2864448" cy="100446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algn="l">
                <a:defRPr/>
              </a:pPr>
              <a:r>
                <a:rPr lang="fr-FR" sz="2800" dirty="0">
                  <a:solidFill>
                    <a:schemeClr val="tx2"/>
                  </a:solidFill>
                  <a:latin typeface="GT America"/>
                  <a:ea typeface="+mj-lt"/>
                  <a:cs typeface="+mj-lt"/>
                </a:rPr>
                <a:t>La population est-elle contrainte d’annuler ou de reporter des soins</a:t>
              </a:r>
              <a:endParaRPr lang="en-US" sz="2800">
                <a:solidFill>
                  <a:schemeClr val="tx2"/>
                </a:solidFill>
                <a:latin typeface="GT America"/>
                <a:ea typeface="+mj-lt"/>
                <a:cs typeface="+mj-lt"/>
              </a:endParaRPr>
            </a:p>
            <a:p>
              <a:pPr algn="l">
                <a:defRPr/>
              </a:pPr>
              <a:r>
                <a:rPr lang="fr-FR" sz="2800" dirty="0">
                  <a:solidFill>
                    <a:schemeClr val="tx2"/>
                  </a:solidFill>
                  <a:latin typeface="GT America"/>
                  <a:ea typeface="+mj-lt"/>
                  <a:cs typeface="+mj-lt"/>
                </a:rPr>
                <a:t>médicaux ?</a:t>
              </a:r>
            </a:p>
            <a:p>
              <a:pPr marL="0" marR="0" lvl="0" indent="0" algn="l" defTabSz="914400">
                <a:lnSpc>
                  <a:spcPct val="90000"/>
                </a:lnSpc>
                <a:spcBef>
                  <a:spcPct val="0"/>
                </a:spcBef>
                <a:spcAft>
                  <a:spcPts val="0"/>
                </a:spcAft>
                <a:buClrTx/>
                <a:buSzTx/>
                <a:buFontTx/>
                <a:buNone/>
                <a:tabLst/>
                <a:defRPr/>
              </a:pPr>
              <a:endParaRPr lang="fr-FR" sz="2800" dirty="0">
                <a:solidFill>
                  <a:schemeClr val="tx2"/>
                </a:solidFill>
                <a:latin typeface="GT America"/>
              </a:endParaRPr>
            </a:p>
          </p:txBody>
        </p:sp>
        <p:sp>
          <p:nvSpPr>
            <p:cNvPr id="14" name="Rectangle 13">
              <a:extLst>
                <a:ext uri="{FF2B5EF4-FFF2-40B4-BE49-F238E27FC236}">
                  <a16:creationId xmlns:a16="http://schemas.microsoft.com/office/drawing/2014/main" id="{568E32EE-9BDA-4C0A-AE30-912307CB7DDC}"/>
                </a:ext>
              </a:extLst>
            </p:cNvPr>
            <p:cNvSpPr/>
            <p:nvPr/>
          </p:nvSpPr>
          <p:spPr>
            <a:xfrm>
              <a:off x="7627548" y="757760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EF5D0C85-5612-481D-A58F-FB0773FFBF30}"/>
                </a:ext>
              </a:extLst>
            </p:cNvPr>
            <p:cNvCxnSpPr/>
            <p:nvPr/>
          </p:nvCxnSpPr>
          <p:spPr>
            <a:xfrm>
              <a:off x="6763598" y="2450846"/>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73260903-7068-4FBF-8A10-90E9E3153B22}"/>
              </a:ext>
            </a:extLst>
          </p:cNvPr>
          <p:cNvSpPr txBox="1"/>
          <p:nvPr/>
        </p:nvSpPr>
        <p:spPr>
          <a:xfrm>
            <a:off x="5701363" y="122431"/>
            <a:ext cx="4101648" cy="461665"/>
          </a:xfrm>
          <a:prstGeom prst="rect">
            <a:avLst/>
          </a:prstGeom>
          <a:noFill/>
        </p:spPr>
        <p:txBody>
          <a:bodyPr wrap="square" rtlCol="0">
            <a:spAutoFit/>
          </a:bodyPr>
          <a:lstStyle/>
          <a:p>
            <a:r>
              <a:rPr lang="fr-FR" sz="2400" b="1">
                <a:solidFill>
                  <a:schemeClr val="bg2"/>
                </a:solidFill>
                <a:latin typeface="GT America" panose="00000500000000000000"/>
              </a:rPr>
              <a:t>Les difficultés pour obtenir des médicaments</a:t>
            </a:r>
          </a:p>
        </p:txBody>
      </p:sp>
      <p:cxnSp>
        <p:nvCxnSpPr>
          <p:cNvPr id="20" name="Straight Connector 19">
            <a:extLst>
              <a:ext uri="{FF2B5EF4-FFF2-40B4-BE49-F238E27FC236}">
                <a16:creationId xmlns:a16="http://schemas.microsoft.com/office/drawing/2014/main" id="{9C31E14B-17C9-46EF-A861-C45ACADD5C78}"/>
              </a:ext>
            </a:extLst>
          </p:cNvPr>
          <p:cNvCxnSpPr>
            <a:cxnSpLocks/>
          </p:cNvCxnSpPr>
          <p:nvPr/>
        </p:nvCxnSpPr>
        <p:spPr>
          <a:xfrm>
            <a:off x="5753946" y="3198470"/>
            <a:ext cx="62484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C93F9F-3B15-4154-A32D-6D2F738A5C93}"/>
              </a:ext>
            </a:extLst>
          </p:cNvPr>
          <p:cNvSpPr txBox="1"/>
          <p:nvPr/>
        </p:nvSpPr>
        <p:spPr>
          <a:xfrm>
            <a:off x="5701363" y="3330361"/>
            <a:ext cx="4613276" cy="461665"/>
          </a:xfrm>
          <a:prstGeom prst="rect">
            <a:avLst/>
          </a:prstGeom>
          <a:noFill/>
        </p:spPr>
        <p:txBody>
          <a:bodyPr wrap="square" rtlCol="0">
            <a:spAutoFit/>
          </a:bodyPr>
          <a:lstStyle/>
          <a:p>
            <a:r>
              <a:rPr lang="fr-FR" sz="2400" b="1">
                <a:solidFill>
                  <a:schemeClr val="bg2"/>
                </a:solidFill>
                <a:latin typeface="GT America" panose="00000500000000000000"/>
              </a:rPr>
              <a:t>Annulation ou report de rendez-vous médicaux</a:t>
            </a:r>
          </a:p>
        </p:txBody>
      </p:sp>
      <p:pic>
        <p:nvPicPr>
          <p:cNvPr id="23" name="Picture 22">
            <a:extLst>
              <a:ext uri="{FF2B5EF4-FFF2-40B4-BE49-F238E27FC236}">
                <a16:creationId xmlns:a16="http://schemas.microsoft.com/office/drawing/2014/main" id="{E285F0EB-BBA8-4621-8DA6-D0DDC38C09B6}"/>
              </a:ext>
            </a:extLst>
          </p:cNvPr>
          <p:cNvPicPr>
            <a:picLocks noChangeAspect="1"/>
          </p:cNvPicPr>
          <p:nvPr/>
        </p:nvPicPr>
        <p:blipFill>
          <a:blip r:embed="rId3"/>
          <a:stretch>
            <a:fillRect/>
          </a:stretch>
        </p:blipFill>
        <p:spPr>
          <a:xfrm>
            <a:off x="-10010" y="6348807"/>
            <a:ext cx="1873969" cy="397288"/>
          </a:xfrm>
          <a:prstGeom prst="rect">
            <a:avLst/>
          </a:prstGeom>
        </p:spPr>
      </p:pic>
      <p:sp>
        <p:nvSpPr>
          <p:cNvPr id="22" name="TextBox 21">
            <a:extLst>
              <a:ext uri="{FF2B5EF4-FFF2-40B4-BE49-F238E27FC236}">
                <a16:creationId xmlns:a16="http://schemas.microsoft.com/office/drawing/2014/main" id="{426175CC-6CC9-46D4-947D-2F164004A142}"/>
              </a:ext>
            </a:extLst>
          </p:cNvPr>
          <p:cNvSpPr txBox="1"/>
          <p:nvPr/>
        </p:nvSpPr>
        <p:spPr>
          <a:xfrm>
            <a:off x="282824" y="4095285"/>
            <a:ext cx="4889110" cy="1169551"/>
          </a:xfrm>
          <a:prstGeom prst="rect">
            <a:avLst/>
          </a:prstGeom>
          <a:noFill/>
        </p:spPr>
        <p:txBody>
          <a:bodyPr wrap="square" lIns="91440" tIns="45720" rIns="91440" bIns="45720" rtlCol="0" anchor="t">
            <a:spAutoFit/>
          </a:bodyPr>
          <a:lstStyle/>
          <a:p>
            <a:r>
              <a:rPr lang="fr-FR" sz="175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dirty="0">
                <a:solidFill>
                  <a:schemeClr val="bg1">
                    <a:lumMod val="85000"/>
                  </a:schemeClr>
                </a:solidFill>
                <a:latin typeface="GTAmerica"/>
              </a:rPr>
              <a:t>Les répondants dont les revenus sont les plus faibles et les personnes de plus de 46 ans ont été confrontés à de plus grandes difficultés pour obtenir des médicaments (43 % et 52 %), par rapport à la moyenne obtenue lors de cette enquête.</a:t>
            </a:r>
          </a:p>
        </p:txBody>
      </p:sp>
      <p:sp>
        <p:nvSpPr>
          <p:cNvPr id="25" name="TextBox 24">
            <a:extLst>
              <a:ext uri="{FF2B5EF4-FFF2-40B4-BE49-F238E27FC236}">
                <a16:creationId xmlns:a16="http://schemas.microsoft.com/office/drawing/2014/main" id="{E7E30ADB-FF64-48F0-8065-A38EAD75CA71}"/>
              </a:ext>
            </a:extLst>
          </p:cNvPr>
          <p:cNvSpPr txBox="1"/>
          <p:nvPr/>
        </p:nvSpPr>
        <p:spPr>
          <a:xfrm>
            <a:off x="190034" y="1483720"/>
            <a:ext cx="5149238" cy="2308324"/>
          </a:xfrm>
          <a:prstGeom prst="rect">
            <a:avLst/>
          </a:prstGeom>
          <a:noFill/>
        </p:spPr>
        <p:txBody>
          <a:bodyPr wrap="square">
            <a:spAutoFit/>
          </a:bodyPr>
          <a:lstStyle/>
          <a:p>
            <a:r>
              <a:rPr lang="fr-FR" sz="1600" b="1" dirty="0">
                <a:solidFill>
                  <a:schemeClr val="bg1"/>
                </a:solidFill>
                <a:latin typeface="GT America" panose="00000500000000000000"/>
              </a:rPr>
              <a:t>Parmi les répondants qui ont déclaré qu’eux-mêmes ou un membre de leur foyer avaient besoin de soins médicaux, seuls 11 % ont annulé ou reporté des rendez-vous médicaux au cours des six mois précédents, ce qui représente une diminution de sept pour cent depuis février 2021, et la deuxième proportion la plus basse de la région d’Afrique de l’Ouest (après le Sénégal où elle est de 9 %). Par ailleurs, les difficultés d’accès aux médicaments ont augmenté de sept pour cent depuis février 2021. </a:t>
            </a:r>
          </a:p>
        </p:txBody>
      </p:sp>
      <p:pic>
        <p:nvPicPr>
          <p:cNvPr id="2" name="Picture 3" descr="Graphical user interface, application&#10;&#10;Description automatically generated">
            <a:extLst>
              <a:ext uri="{FF2B5EF4-FFF2-40B4-BE49-F238E27FC236}">
                <a16:creationId xmlns:a16="http://schemas.microsoft.com/office/drawing/2014/main" id="{D073FDD7-E456-4E48-9AC4-D1BA56A6EEC2}"/>
              </a:ext>
            </a:extLst>
          </p:cNvPr>
          <p:cNvPicPr>
            <a:picLocks noChangeAspect="1"/>
          </p:cNvPicPr>
          <p:nvPr/>
        </p:nvPicPr>
        <p:blipFill>
          <a:blip r:embed="rId4"/>
          <a:stretch>
            <a:fillRect/>
          </a:stretch>
        </p:blipFill>
        <p:spPr>
          <a:xfrm>
            <a:off x="5751163" y="1099826"/>
            <a:ext cx="6107623" cy="1752415"/>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5E2B6774-FB31-4B2F-8747-F3A9FCB06345}"/>
              </a:ext>
            </a:extLst>
          </p:cNvPr>
          <p:cNvPicPr>
            <a:picLocks noChangeAspect="1"/>
          </p:cNvPicPr>
          <p:nvPr/>
        </p:nvPicPr>
        <p:blipFill>
          <a:blip r:embed="rId5"/>
          <a:stretch>
            <a:fillRect/>
          </a:stretch>
        </p:blipFill>
        <p:spPr>
          <a:xfrm>
            <a:off x="5796366" y="4338608"/>
            <a:ext cx="6165742" cy="2074731"/>
          </a:xfrm>
          <a:prstGeom prst="rect">
            <a:avLst/>
          </a:prstGeom>
        </p:spPr>
      </p:pic>
    </p:spTree>
    <p:extLst>
      <p:ext uri="{BB962C8B-B14F-4D97-AF65-F5344CB8AC3E}">
        <p14:creationId xmlns:p14="http://schemas.microsoft.com/office/powerpoint/2010/main" val="78048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A492628-A165-4700-9CE6-CCF975DBB37C}"/>
              </a:ext>
            </a:extLst>
          </p:cNvPr>
          <p:cNvGrpSpPr/>
          <p:nvPr/>
        </p:nvGrpSpPr>
        <p:grpSpPr>
          <a:xfrm>
            <a:off x="2" y="-4485"/>
            <a:ext cx="7364043" cy="6862485"/>
            <a:chOff x="6609059" y="1122501"/>
            <a:chExt cx="4016530" cy="6862485"/>
          </a:xfrm>
        </p:grpSpPr>
        <p:sp>
          <p:nvSpPr>
            <p:cNvPr id="14" name="Rectangle 13">
              <a:extLst>
                <a:ext uri="{FF2B5EF4-FFF2-40B4-BE49-F238E27FC236}">
                  <a16:creationId xmlns:a16="http://schemas.microsoft.com/office/drawing/2014/main" id="{5CCAEF73-AC05-4101-BEFF-C70491C12824}"/>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5D7357-8800-4BDC-A08A-1E51B40E8534}"/>
                </a:ext>
              </a:extLst>
            </p:cNvPr>
            <p:cNvSpPr txBox="1">
              <a:spLocks/>
            </p:cNvSpPr>
            <p:nvPr/>
          </p:nvSpPr>
          <p:spPr>
            <a:xfrm>
              <a:off x="6711540" y="1122501"/>
              <a:ext cx="3914049" cy="1327345"/>
            </a:xfrm>
            <a:prstGeom prst="rect">
              <a:avLst/>
            </a:prstGeom>
          </p:spPr>
          <p:txBody>
            <a:bodyPr lIns="91440" tIns="45720" rIns="91440" bIns="45720" anchor="t"/>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algn="l">
                <a:defRPr/>
              </a:pPr>
              <a:r>
                <a:rPr lang="fr-FR" sz="2800">
                  <a:solidFill>
                    <a:schemeClr val="tx2"/>
                  </a:solidFill>
                  <a:latin typeface="GT America"/>
                  <a:ea typeface="+mj-lt"/>
                  <a:cs typeface="+mj-lt"/>
                </a:rPr>
                <a:t>La population est-elle contrainte </a:t>
              </a:r>
              <a:endParaRPr lang="en-US" sz="2800" b="0">
                <a:solidFill>
                  <a:schemeClr val="tx2"/>
                </a:solidFill>
                <a:latin typeface="GT America"/>
                <a:ea typeface="+mj-lt"/>
                <a:cs typeface="+mj-lt"/>
              </a:endParaRPr>
            </a:p>
            <a:p>
              <a:pPr algn="l">
                <a:defRPr/>
              </a:pPr>
              <a:r>
                <a:rPr lang="fr-FR" sz="2800">
                  <a:solidFill>
                    <a:schemeClr val="tx2"/>
                  </a:solidFill>
                  <a:latin typeface="GT America"/>
                  <a:ea typeface="+mj-lt"/>
                  <a:cs typeface="+mj-lt"/>
                </a:rPr>
                <a:t>d’annuler ou de reporter des soins</a:t>
              </a:r>
              <a:endParaRPr lang="en-US" sz="2800" b="0">
                <a:solidFill>
                  <a:schemeClr val="tx2"/>
                </a:solidFill>
                <a:latin typeface="GT America"/>
                <a:ea typeface="+mj-lt"/>
                <a:cs typeface="+mj-lt"/>
              </a:endParaRPr>
            </a:p>
            <a:p>
              <a:pPr algn="l">
                <a:defRPr/>
              </a:pPr>
              <a:r>
                <a:rPr lang="fr-FR" sz="2800">
                  <a:solidFill>
                    <a:schemeClr val="tx2"/>
                  </a:solidFill>
                  <a:latin typeface="GT America"/>
                  <a:ea typeface="+mj-lt"/>
                  <a:cs typeface="+mj-lt"/>
                </a:rPr>
                <a:t>médicaux ?</a:t>
              </a:r>
              <a:endParaRPr lang="en-US" sz="2800" b="0">
                <a:solidFill>
                  <a:schemeClr val="tx2"/>
                </a:solidFill>
                <a:latin typeface="GT America"/>
                <a:ea typeface="+mj-lt"/>
                <a:cs typeface="+mj-lt"/>
              </a:endParaRPr>
            </a:p>
            <a:p>
              <a:pPr algn="l">
                <a:defRPr/>
              </a:pPr>
              <a:endParaRPr lang="fr-FR" sz="2800" b="0" dirty="0">
                <a:latin typeface="GT America"/>
                <a:ea typeface="+mj-lt"/>
                <a:cs typeface="+mj-lt"/>
              </a:endParaRPr>
            </a:p>
            <a:p>
              <a:pPr marL="0" marR="0" lvl="0" indent="0" algn="l" defTabSz="914400">
                <a:lnSpc>
                  <a:spcPct val="90000"/>
                </a:lnSpc>
                <a:spcBef>
                  <a:spcPct val="0"/>
                </a:spcBef>
                <a:spcAft>
                  <a:spcPts val="0"/>
                </a:spcAft>
                <a:buClrTx/>
                <a:buSzTx/>
                <a:buFontTx/>
                <a:buNone/>
                <a:tabLst/>
                <a:defRPr/>
              </a:pPr>
              <a:endParaRPr lang="fr-FR" sz="2800" dirty="0">
                <a:solidFill>
                  <a:srgbClr val="F4A62D"/>
                </a:solidFill>
                <a:latin typeface="GT America"/>
              </a:endParaRPr>
            </a:p>
          </p:txBody>
        </p:sp>
        <p:cxnSp>
          <p:nvCxnSpPr>
            <p:cNvPr id="19" name="Straight Connector 18">
              <a:extLst>
                <a:ext uri="{FF2B5EF4-FFF2-40B4-BE49-F238E27FC236}">
                  <a16:creationId xmlns:a16="http://schemas.microsoft.com/office/drawing/2014/main" id="{AA874E94-458C-4A43-8B48-E4CB6ED42930}"/>
                </a:ext>
              </a:extLst>
            </p:cNvPr>
            <p:cNvCxnSpPr/>
            <p:nvPr/>
          </p:nvCxnSpPr>
          <p:spPr>
            <a:xfrm>
              <a:off x="6784697" y="2505805"/>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64724D60-B4E4-41F3-A53F-508CEFDAB52C}"/>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pic>
        <p:nvPicPr>
          <p:cNvPr id="16" name="Picture 15">
            <a:extLst>
              <a:ext uri="{FF2B5EF4-FFF2-40B4-BE49-F238E27FC236}">
                <a16:creationId xmlns:a16="http://schemas.microsoft.com/office/drawing/2014/main" id="{D711C3EC-B899-44CA-9B46-34183C0F772A}"/>
              </a:ext>
            </a:extLst>
          </p:cNvPr>
          <p:cNvPicPr>
            <a:picLocks noChangeAspect="1"/>
          </p:cNvPicPr>
          <p:nvPr/>
        </p:nvPicPr>
        <p:blipFill>
          <a:blip r:embed="rId3"/>
          <a:stretch>
            <a:fillRect/>
          </a:stretch>
        </p:blipFill>
        <p:spPr>
          <a:xfrm>
            <a:off x="-10010" y="6348807"/>
            <a:ext cx="1873969" cy="397288"/>
          </a:xfrm>
          <a:prstGeom prst="rect">
            <a:avLst/>
          </a:prstGeom>
        </p:spPr>
      </p:pic>
      <p:sp>
        <p:nvSpPr>
          <p:cNvPr id="17" name="TextBox 16">
            <a:extLst>
              <a:ext uri="{FF2B5EF4-FFF2-40B4-BE49-F238E27FC236}">
                <a16:creationId xmlns:a16="http://schemas.microsoft.com/office/drawing/2014/main" id="{1AF4FBE8-AC81-42CD-BEB5-ECA52FA6420F}"/>
              </a:ext>
            </a:extLst>
          </p:cNvPr>
          <p:cNvSpPr txBox="1"/>
          <p:nvPr/>
        </p:nvSpPr>
        <p:spPr>
          <a:xfrm>
            <a:off x="356311" y="2972365"/>
            <a:ext cx="4889110" cy="3539430"/>
          </a:xfrm>
          <a:prstGeom prst="rect">
            <a:avLst/>
          </a:prstGeom>
          <a:noFill/>
        </p:spPr>
        <p:txBody>
          <a:bodyPr wrap="square" rtlCol="0">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i="0" dirty="0">
                <a:solidFill>
                  <a:schemeClr val="bg1">
                    <a:lumMod val="85000"/>
                  </a:schemeClr>
                </a:solidFill>
                <a:latin typeface="GTAmerica"/>
              </a:rPr>
              <a:t>Un tiers des rendez-vous médicaux annulés ou reportés concernaient le paludisme, ce qui est particulièrement inquiétant car des millions de personnes sont touchées par cette maladie chaque année en Côte d’Ivoire, et c’est la première cause de mortalité chez les enfants. </a:t>
            </a:r>
          </a:p>
          <a:p>
            <a:pPr marL="285750" indent="-285750">
              <a:buFont typeface="Arial" panose="020B0604020202020204" pitchFamily="34" charset="0"/>
              <a:buChar char="•"/>
            </a:pPr>
            <a:r>
              <a:rPr lang="fr-FR" sz="1600" i="0" dirty="0">
                <a:solidFill>
                  <a:schemeClr val="bg1">
                    <a:lumMod val="85000"/>
                  </a:schemeClr>
                </a:solidFill>
                <a:latin typeface="GTAmerica"/>
              </a:rPr>
              <a:t>Deux rendez-vous annulés sur cinq concernaient de la fièvre/des frissons et de la fatigue/des douleurs, des symptômes fréquemment associés au paludisme, à la fièvre jaune (il y a actuellement une épidémie de cette maladie dans le pays) et à la grippe, notamment à la grippe H5N1 qui est hautement pathogène et a été récemment détectée dans le pays. </a:t>
            </a:r>
          </a:p>
        </p:txBody>
      </p:sp>
      <p:sp>
        <p:nvSpPr>
          <p:cNvPr id="18" name="TextBox 17">
            <a:extLst>
              <a:ext uri="{FF2B5EF4-FFF2-40B4-BE49-F238E27FC236}">
                <a16:creationId xmlns:a16="http://schemas.microsoft.com/office/drawing/2014/main" id="{D8370932-487E-4958-A675-EA1A651D64A5}"/>
              </a:ext>
            </a:extLst>
          </p:cNvPr>
          <p:cNvSpPr txBox="1"/>
          <p:nvPr/>
        </p:nvSpPr>
        <p:spPr>
          <a:xfrm>
            <a:off x="190034" y="1483720"/>
            <a:ext cx="4984639" cy="1569660"/>
          </a:xfrm>
          <a:prstGeom prst="rect">
            <a:avLst/>
          </a:prstGeom>
          <a:noFill/>
        </p:spPr>
        <p:txBody>
          <a:bodyPr wrap="square">
            <a:spAutoFit/>
          </a:bodyPr>
          <a:lstStyle/>
          <a:p>
            <a:r>
              <a:rPr lang="fr-FR" sz="1600" b="1" dirty="0">
                <a:solidFill>
                  <a:schemeClr val="bg1"/>
                </a:solidFill>
                <a:latin typeface="GT America" panose="00000500000000000000"/>
              </a:rPr>
              <a:t>Plus des trois quarts des rendez-vous médicaux annulés ou reportés concernaient le traitement de maladies transmissibles et le diagnostic de symptômes généralement associés à des maladies transmissibles, ce qui représente potentiellement un obstacle à l’accès à des soins vitaux.</a:t>
            </a:r>
          </a:p>
        </p:txBody>
      </p:sp>
      <p:pic>
        <p:nvPicPr>
          <p:cNvPr id="2" name="Picture 2" descr="Graphical user interface, application&#10;&#10;Description automatically generated">
            <a:extLst>
              <a:ext uri="{FF2B5EF4-FFF2-40B4-BE49-F238E27FC236}">
                <a16:creationId xmlns:a16="http://schemas.microsoft.com/office/drawing/2014/main" id="{F8A89BB1-C66E-4D6B-A154-9327855AB9EE}"/>
              </a:ext>
            </a:extLst>
          </p:cNvPr>
          <p:cNvPicPr>
            <a:picLocks noChangeAspect="1"/>
          </p:cNvPicPr>
          <p:nvPr/>
        </p:nvPicPr>
        <p:blipFill>
          <a:blip r:embed="rId4"/>
          <a:stretch>
            <a:fillRect/>
          </a:stretch>
        </p:blipFill>
        <p:spPr>
          <a:xfrm>
            <a:off x="6945824" y="135344"/>
            <a:ext cx="4060555" cy="3403701"/>
          </a:xfrm>
          <a:prstGeom prst="rect">
            <a:avLst/>
          </a:prstGeom>
        </p:spPr>
      </p:pic>
      <p:pic>
        <p:nvPicPr>
          <p:cNvPr id="3" name="Picture 4" descr="Graphical user interface, text, application, email&#10;&#10;Description automatically generated">
            <a:extLst>
              <a:ext uri="{FF2B5EF4-FFF2-40B4-BE49-F238E27FC236}">
                <a16:creationId xmlns:a16="http://schemas.microsoft.com/office/drawing/2014/main" id="{A0B93ECB-769B-4F59-BDE9-65E9CE4EB588}"/>
              </a:ext>
            </a:extLst>
          </p:cNvPr>
          <p:cNvPicPr>
            <a:picLocks noChangeAspect="1"/>
          </p:cNvPicPr>
          <p:nvPr/>
        </p:nvPicPr>
        <p:blipFill>
          <a:blip r:embed="rId5"/>
          <a:stretch>
            <a:fillRect/>
          </a:stretch>
        </p:blipFill>
        <p:spPr>
          <a:xfrm>
            <a:off x="6945824" y="3616013"/>
            <a:ext cx="4067013" cy="2899991"/>
          </a:xfrm>
          <a:prstGeom prst="rect">
            <a:avLst/>
          </a:prstGeom>
        </p:spPr>
      </p:pic>
    </p:spTree>
    <p:extLst>
      <p:ext uri="{BB962C8B-B14F-4D97-AF65-F5344CB8AC3E}">
        <p14:creationId xmlns:p14="http://schemas.microsoft.com/office/powerpoint/2010/main" val="210234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9B9E84F-0F68-4AAB-BB1E-FCE54010D729}"/>
              </a:ext>
            </a:extLst>
          </p:cNvPr>
          <p:cNvGrpSpPr/>
          <p:nvPr/>
        </p:nvGrpSpPr>
        <p:grpSpPr>
          <a:xfrm>
            <a:off x="-17984" y="-8614"/>
            <a:ext cx="5711213" cy="6859513"/>
            <a:chOff x="6615524" y="1111915"/>
            <a:chExt cx="3082377" cy="6859513"/>
          </a:xfrm>
        </p:grpSpPr>
        <p:sp>
          <p:nvSpPr>
            <p:cNvPr id="17" name="Rectangle 16">
              <a:extLst>
                <a:ext uri="{FF2B5EF4-FFF2-40B4-BE49-F238E27FC236}">
                  <a16:creationId xmlns:a16="http://schemas.microsoft.com/office/drawing/2014/main" id="{138AD285-82A6-42BD-BF44-28243B41D8B1}"/>
                </a:ext>
              </a:extLst>
            </p:cNvPr>
            <p:cNvSpPr/>
            <p:nvPr/>
          </p:nvSpPr>
          <p:spPr>
            <a:xfrm>
              <a:off x="6615524" y="1113428"/>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4A9C33F-B40D-4C5E-89EE-AC0015370C50}"/>
                </a:ext>
              </a:extLst>
            </p:cNvPr>
            <p:cNvSpPr txBox="1">
              <a:spLocks/>
            </p:cNvSpPr>
            <p:nvPr/>
          </p:nvSpPr>
          <p:spPr>
            <a:xfrm>
              <a:off x="6675815" y="1111915"/>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La population est-elle confrontée  à une perte de revenus ?</a:t>
              </a:r>
            </a:p>
          </p:txBody>
        </p:sp>
        <p:cxnSp>
          <p:nvCxnSpPr>
            <p:cNvPr id="21" name="Straight Connector 20">
              <a:extLst>
                <a:ext uri="{FF2B5EF4-FFF2-40B4-BE49-F238E27FC236}">
                  <a16:creationId xmlns:a16="http://schemas.microsoft.com/office/drawing/2014/main" id="{47A41980-F7E0-4C4E-9DC9-7A8710600DF4}"/>
                </a:ext>
              </a:extLst>
            </p:cNvPr>
            <p:cNvCxnSpPr/>
            <p:nvPr/>
          </p:nvCxnSpPr>
          <p:spPr>
            <a:xfrm>
              <a:off x="6731217" y="2584660"/>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9" name="Picture 28">
            <a:extLst>
              <a:ext uri="{FF2B5EF4-FFF2-40B4-BE49-F238E27FC236}">
                <a16:creationId xmlns:a16="http://schemas.microsoft.com/office/drawing/2014/main" id="{60181A4F-F077-4732-B4D6-75ED78DC569C}"/>
              </a:ext>
            </a:extLst>
          </p:cNvPr>
          <p:cNvPicPr>
            <a:picLocks noChangeAspect="1"/>
          </p:cNvPicPr>
          <p:nvPr/>
        </p:nvPicPr>
        <p:blipFill>
          <a:blip r:embed="rId3"/>
          <a:stretch>
            <a:fillRect/>
          </a:stretch>
        </p:blipFill>
        <p:spPr>
          <a:xfrm>
            <a:off x="-10010" y="6348807"/>
            <a:ext cx="1873969" cy="397288"/>
          </a:xfrm>
          <a:prstGeom prst="rect">
            <a:avLst/>
          </a:prstGeom>
        </p:spPr>
      </p:pic>
      <p:sp>
        <p:nvSpPr>
          <p:cNvPr id="30" name="Rectangle 29">
            <a:extLst>
              <a:ext uri="{FF2B5EF4-FFF2-40B4-BE49-F238E27FC236}">
                <a16:creationId xmlns:a16="http://schemas.microsoft.com/office/drawing/2014/main" id="{B5A96745-A857-4D3B-A789-06130B25BC14}"/>
              </a:ext>
            </a:extLst>
          </p:cNvPr>
          <p:cNvSpPr/>
          <p:nvPr/>
        </p:nvSpPr>
        <p:spPr>
          <a:xfrm>
            <a:off x="1863959" y="6453717"/>
            <a:ext cx="4774311"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sp>
        <p:nvSpPr>
          <p:cNvPr id="19" name="TextBox 18">
            <a:extLst>
              <a:ext uri="{FF2B5EF4-FFF2-40B4-BE49-F238E27FC236}">
                <a16:creationId xmlns:a16="http://schemas.microsoft.com/office/drawing/2014/main" id="{3B88FC95-77F6-44E2-90E0-A0BCD8F42A6E}"/>
              </a:ext>
            </a:extLst>
          </p:cNvPr>
          <p:cNvSpPr txBox="1"/>
          <p:nvPr/>
        </p:nvSpPr>
        <p:spPr>
          <a:xfrm>
            <a:off x="353673" y="3499060"/>
            <a:ext cx="4889110" cy="2246769"/>
          </a:xfrm>
          <a:prstGeom prst="rect">
            <a:avLst/>
          </a:prstGeom>
          <a:noFill/>
        </p:spPr>
        <p:txBody>
          <a:bodyPr wrap="square" rtlCol="0">
            <a:spAutoFit/>
          </a:bodyPr>
          <a:lstStyle/>
          <a:p>
            <a:r>
              <a:rPr lang="fr-FR" sz="1750" b="1" i="0">
                <a:solidFill>
                  <a:schemeClr val="bg1">
                    <a:lumMod val="85000"/>
                  </a:schemeClr>
                </a:solidFill>
                <a:latin typeface="GTAmerica"/>
              </a:rPr>
              <a:t>Répartition des données</a:t>
            </a:r>
          </a:p>
          <a:p>
            <a:pPr marL="285750" indent="-285750">
              <a:buFont typeface="Arial" panose="020B0604020202020204" pitchFamily="34" charset="0"/>
              <a:buChar char="•"/>
            </a:pPr>
            <a:r>
              <a:rPr lang="fr-FR" sz="1750" i="0">
                <a:solidFill>
                  <a:schemeClr val="bg1">
                    <a:lumMod val="85000"/>
                  </a:schemeClr>
                </a:solidFill>
                <a:latin typeface="GTAmerica"/>
              </a:rPr>
              <a:t>Au moment de l’enquête, seuls 9 % des répondants ont déclaré avoir reçu une aide du gouvernement. Cependant, des programmes financés par l’état ont été mis en œuvre pour fournir une aide aux petites entreprises et aux foyers dont les revenus sont les plus bas afin de compenser les pertes dues à la COVID-19.</a:t>
            </a:r>
          </a:p>
        </p:txBody>
      </p:sp>
      <p:sp>
        <p:nvSpPr>
          <p:cNvPr id="20" name="TextBox 19">
            <a:extLst>
              <a:ext uri="{FF2B5EF4-FFF2-40B4-BE49-F238E27FC236}">
                <a16:creationId xmlns:a16="http://schemas.microsoft.com/office/drawing/2014/main" id="{C2100FB2-3A30-4390-BE33-BA010D964AF0}"/>
              </a:ext>
            </a:extLst>
          </p:cNvPr>
          <p:cNvSpPr txBox="1"/>
          <p:nvPr/>
        </p:nvSpPr>
        <p:spPr>
          <a:xfrm>
            <a:off x="227455" y="1777430"/>
            <a:ext cx="5301909" cy="1477328"/>
          </a:xfrm>
          <a:prstGeom prst="rect">
            <a:avLst/>
          </a:prstGeom>
          <a:noFill/>
        </p:spPr>
        <p:txBody>
          <a:bodyPr wrap="square">
            <a:spAutoFit/>
          </a:bodyPr>
          <a:lstStyle/>
          <a:p>
            <a:r>
              <a:rPr lang="fr-FR" b="1" dirty="0">
                <a:solidFill>
                  <a:schemeClr val="bg1"/>
                </a:solidFill>
                <a:latin typeface="GT America" panose="00000500000000000000"/>
              </a:rPr>
              <a:t>Plus de trois foyers sur cinq ont déclaré avoir perdu une partie ou la totalité de leurs revenus depuis le début de la pandémie (67 %), ce qui est en dessous de la moyenne régionale d’Afrique de l’Ouest et similaire aux résultats de février 2021 (69 %). </a:t>
            </a:r>
          </a:p>
        </p:txBody>
      </p:sp>
      <p:pic>
        <p:nvPicPr>
          <p:cNvPr id="2" name="Picture 3" descr="Chart, bar chart&#10;&#10;Description automatically generated">
            <a:extLst>
              <a:ext uri="{FF2B5EF4-FFF2-40B4-BE49-F238E27FC236}">
                <a16:creationId xmlns:a16="http://schemas.microsoft.com/office/drawing/2014/main" id="{80F4131F-9123-402E-A138-A746E54F25F0}"/>
              </a:ext>
            </a:extLst>
          </p:cNvPr>
          <p:cNvPicPr>
            <a:picLocks noChangeAspect="1"/>
          </p:cNvPicPr>
          <p:nvPr/>
        </p:nvPicPr>
        <p:blipFill>
          <a:blip r:embed="rId4"/>
          <a:stretch>
            <a:fillRect/>
          </a:stretch>
        </p:blipFill>
        <p:spPr>
          <a:xfrm>
            <a:off x="6635858" y="748041"/>
            <a:ext cx="4448012" cy="2036240"/>
          </a:xfrm>
          <a:prstGeom prst="rect">
            <a:avLst/>
          </a:prstGeom>
        </p:spPr>
      </p:pic>
      <p:pic>
        <p:nvPicPr>
          <p:cNvPr id="4" name="Picture 4">
            <a:extLst>
              <a:ext uri="{FF2B5EF4-FFF2-40B4-BE49-F238E27FC236}">
                <a16:creationId xmlns:a16="http://schemas.microsoft.com/office/drawing/2014/main" id="{349A8CC0-E233-4325-B45B-ECA70E04FF0A}"/>
              </a:ext>
            </a:extLst>
          </p:cNvPr>
          <p:cNvPicPr>
            <a:picLocks noChangeAspect="1"/>
          </p:cNvPicPr>
          <p:nvPr/>
        </p:nvPicPr>
        <p:blipFill>
          <a:blip r:embed="rId5"/>
          <a:stretch>
            <a:fillRect/>
          </a:stretch>
        </p:blipFill>
        <p:spPr>
          <a:xfrm>
            <a:off x="7488264" y="3136640"/>
            <a:ext cx="3518116" cy="2024771"/>
          </a:xfrm>
          <a:prstGeom prst="rect">
            <a:avLst/>
          </a:prstGeom>
        </p:spPr>
      </p:pic>
    </p:spTree>
    <p:extLst>
      <p:ext uri="{BB962C8B-B14F-4D97-AF65-F5344CB8AC3E}">
        <p14:creationId xmlns:p14="http://schemas.microsoft.com/office/powerpoint/2010/main" val="296607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5BA357-DEA1-4800-9896-0D3583132A60}"/>
              </a:ext>
            </a:extLst>
          </p:cNvPr>
          <p:cNvSpPr>
            <a:spLocks noGrp="1"/>
          </p:cNvSpPr>
          <p:nvPr>
            <p:ph type="sldNum" sz="quarter" idx="14"/>
          </p:nvPr>
        </p:nvSpPr>
        <p:spPr/>
        <p:txBody>
          <a:bodyPr/>
          <a:lstStyle/>
          <a:p>
            <a:pPr>
              <a:defRPr/>
            </a:pPr>
            <a:fld id="{654BF1D4-C2E8-43FC-8EFA-04180D85A10F}" type="slidenum">
              <a:rPr lang="en-GB" smtClean="0"/>
              <a:pPr>
                <a:defRPr/>
              </a:pPr>
              <a:t>24</a:t>
            </a:fld>
            <a:r>
              <a:rPr lang="fr-FR"/>
              <a:t> ‒ </a:t>
            </a:r>
          </a:p>
        </p:txBody>
      </p:sp>
      <p:grpSp>
        <p:nvGrpSpPr>
          <p:cNvPr id="7" name="Group 6">
            <a:extLst>
              <a:ext uri="{FF2B5EF4-FFF2-40B4-BE49-F238E27FC236}">
                <a16:creationId xmlns:a16="http://schemas.microsoft.com/office/drawing/2014/main" id="{A1F23612-115E-4861-9EA6-FA682AE2B42C}"/>
              </a:ext>
            </a:extLst>
          </p:cNvPr>
          <p:cNvGrpSpPr/>
          <p:nvPr/>
        </p:nvGrpSpPr>
        <p:grpSpPr>
          <a:xfrm>
            <a:off x="-22711" y="-40006"/>
            <a:ext cx="5650625" cy="6898006"/>
            <a:chOff x="6609059" y="1086980"/>
            <a:chExt cx="3082119" cy="6898006"/>
          </a:xfrm>
        </p:grpSpPr>
        <p:sp>
          <p:nvSpPr>
            <p:cNvPr id="9" name="Rectangle 8">
              <a:extLst>
                <a:ext uri="{FF2B5EF4-FFF2-40B4-BE49-F238E27FC236}">
                  <a16:creationId xmlns:a16="http://schemas.microsoft.com/office/drawing/2014/main" id="{A910B6E0-AA35-4788-B996-086994706B4E}"/>
                </a:ext>
              </a:extLst>
            </p:cNvPr>
            <p:cNvSpPr/>
            <p:nvPr/>
          </p:nvSpPr>
          <p:spPr>
            <a:xfrm>
              <a:off x="6609059" y="1126986"/>
              <a:ext cx="30220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AFB3B64-35DC-4B01-8381-7AA17E0254C5}"/>
                </a:ext>
              </a:extLst>
            </p:cNvPr>
            <p:cNvSpPr txBox="1">
              <a:spLocks/>
            </p:cNvSpPr>
            <p:nvPr/>
          </p:nvSpPr>
          <p:spPr>
            <a:xfrm>
              <a:off x="6669092" y="1086980"/>
              <a:ext cx="3022086"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3200" dirty="0">
                  <a:solidFill>
                    <a:srgbClr val="F4A62D"/>
                  </a:solidFill>
                  <a:latin typeface="HK Grotesk Black" panose="00000A00000000000000" pitchFamily="2" charset="0"/>
                </a:rPr>
                <a:t>La population est-elle confrontée à une situation d'insécurité alimentaire ?</a:t>
              </a:r>
            </a:p>
          </p:txBody>
        </p:sp>
        <p:sp>
          <p:nvSpPr>
            <p:cNvPr id="11" name="Rectangle 10">
              <a:extLst>
                <a:ext uri="{FF2B5EF4-FFF2-40B4-BE49-F238E27FC236}">
                  <a16:creationId xmlns:a16="http://schemas.microsoft.com/office/drawing/2014/main" id="{F2C36C41-2181-4FA6-B34D-C616E5D7BF21}"/>
                </a:ext>
              </a:extLst>
            </p:cNvPr>
            <p:cNvSpPr/>
            <p:nvPr/>
          </p:nvSpPr>
          <p:spPr>
            <a:xfrm>
              <a:off x="7386706" y="7538750"/>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3" name="Straight Connector 12">
              <a:extLst>
                <a:ext uri="{FF2B5EF4-FFF2-40B4-BE49-F238E27FC236}">
                  <a16:creationId xmlns:a16="http://schemas.microsoft.com/office/drawing/2014/main" id="{3DF26E1B-736D-4D66-89F0-AEAD981244C4}"/>
                </a:ext>
              </a:extLst>
            </p:cNvPr>
            <p:cNvCxnSpPr/>
            <p:nvPr/>
          </p:nvCxnSpPr>
          <p:spPr>
            <a:xfrm>
              <a:off x="6723617" y="2450313"/>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BB39F48A-8FDB-42DE-BDE5-C84969125B5E}"/>
              </a:ext>
            </a:extLst>
          </p:cNvPr>
          <p:cNvPicPr>
            <a:picLocks noChangeAspect="1"/>
          </p:cNvPicPr>
          <p:nvPr/>
        </p:nvPicPr>
        <p:blipFill>
          <a:blip r:embed="rId2"/>
          <a:stretch>
            <a:fillRect/>
          </a:stretch>
        </p:blipFill>
        <p:spPr>
          <a:xfrm>
            <a:off x="-10010" y="6348807"/>
            <a:ext cx="1873969" cy="397288"/>
          </a:xfrm>
          <a:prstGeom prst="rect">
            <a:avLst/>
          </a:prstGeom>
        </p:spPr>
      </p:pic>
      <p:sp>
        <p:nvSpPr>
          <p:cNvPr id="21" name="TextBox 20">
            <a:extLst>
              <a:ext uri="{FF2B5EF4-FFF2-40B4-BE49-F238E27FC236}">
                <a16:creationId xmlns:a16="http://schemas.microsoft.com/office/drawing/2014/main" id="{36154EFA-598A-4CE1-8F9A-1D636E88B23A}"/>
              </a:ext>
            </a:extLst>
          </p:cNvPr>
          <p:cNvSpPr txBox="1"/>
          <p:nvPr/>
        </p:nvSpPr>
        <p:spPr>
          <a:xfrm>
            <a:off x="218403" y="2921357"/>
            <a:ext cx="5202683" cy="3539430"/>
          </a:xfrm>
          <a:prstGeom prst="rect">
            <a:avLst/>
          </a:prstGeom>
          <a:noFill/>
        </p:spPr>
        <p:txBody>
          <a:bodyPr wrap="square" lIns="91440" tIns="45720" rIns="91440" bIns="45720" rtlCol="0" anchor="t">
            <a:spAutoFit/>
          </a:bodyPr>
          <a:lstStyle/>
          <a:p>
            <a:r>
              <a:rPr lang="fr-FR" sz="1600" b="1" i="0" dirty="0">
                <a:solidFill>
                  <a:schemeClr val="bg1">
                    <a:lumMod val="85000"/>
                  </a:schemeClr>
                </a:solidFill>
                <a:latin typeface="GTAmerica"/>
              </a:rPr>
              <a:t>Répartition des données</a:t>
            </a:r>
          </a:p>
          <a:p>
            <a:pPr marL="285750" indent="-285750">
              <a:buFont typeface="Arial" panose="020B0604020202020204" pitchFamily="34" charset="0"/>
              <a:buChar char="•"/>
            </a:pPr>
            <a:r>
              <a:rPr lang="fr-FR" sz="1600" dirty="0">
                <a:solidFill>
                  <a:schemeClr val="bg1">
                    <a:lumMod val="85000"/>
                  </a:schemeClr>
                </a:solidFill>
                <a:latin typeface="GTAmerica"/>
                <a:ea typeface="+mn-lt"/>
                <a:cs typeface="+mn-lt"/>
              </a:rPr>
              <a:t>Presque la moitié des foyers ont déclaré que les pertes de revenus constituaient un obstacle à l‘accès à la nourriture, et c’est notamment le cas des foyers dont les revenus sont les plus faibles (66 % par rapport à 38 % des foyers dont les revenus sont les plus élevés).</a:t>
            </a:r>
          </a:p>
          <a:p>
            <a:pPr marL="285750" indent="-285750">
              <a:buFont typeface="Arial" panose="020B0604020202020204" pitchFamily="34" charset="0"/>
              <a:buChar char="•"/>
            </a:pPr>
            <a:r>
              <a:rPr lang="fr-FR" sz="1600" dirty="0">
                <a:solidFill>
                  <a:schemeClr val="bg1">
                    <a:lumMod val="85000"/>
                  </a:schemeClr>
                </a:solidFill>
                <a:latin typeface="GTAmerica"/>
              </a:rPr>
              <a:t>Le fait de sauter un repas était plus fréquent dans les foyers où il y a des enfants que dans ceux où il n’y en a pas (37% versus 32%).</a:t>
            </a:r>
          </a:p>
          <a:p>
            <a:pPr marL="285750" indent="-285750">
              <a:buFont typeface="Arial" panose="020B0604020202020204" pitchFamily="34" charset="0"/>
              <a:buChar char="•"/>
            </a:pPr>
            <a:r>
              <a:rPr lang="fr-FR" sz="1600" dirty="0">
                <a:solidFill>
                  <a:schemeClr val="bg1">
                    <a:lumMod val="85000"/>
                  </a:schemeClr>
                </a:solidFill>
                <a:latin typeface="GTAmerica"/>
                <a:ea typeface="+mn-lt"/>
                <a:cs typeface="+mn-lt"/>
              </a:rPr>
              <a:t>L'obstacle à l’accès à la nourriture le plus fréquemment cité par les répondants était le prix élevé des denrées alimentaires, en particulier pour les foyers dont les revenus sont les plus faibles par rapport aux foyers dont les revenus sont les plus élevés (75 % versus 51 %). </a:t>
            </a:r>
          </a:p>
        </p:txBody>
      </p:sp>
      <p:sp>
        <p:nvSpPr>
          <p:cNvPr id="22" name="TextBox 21">
            <a:extLst>
              <a:ext uri="{FF2B5EF4-FFF2-40B4-BE49-F238E27FC236}">
                <a16:creationId xmlns:a16="http://schemas.microsoft.com/office/drawing/2014/main" id="{D9BC4412-E4F7-4D25-8944-45FB232C4F60}"/>
              </a:ext>
            </a:extLst>
          </p:cNvPr>
          <p:cNvSpPr txBox="1"/>
          <p:nvPr/>
        </p:nvSpPr>
        <p:spPr>
          <a:xfrm>
            <a:off x="204218" y="1394041"/>
            <a:ext cx="5231052" cy="1569660"/>
          </a:xfrm>
          <a:prstGeom prst="rect">
            <a:avLst/>
          </a:prstGeom>
          <a:noFill/>
        </p:spPr>
        <p:txBody>
          <a:bodyPr wrap="square" lIns="91440" tIns="45720" rIns="91440" bIns="45720" anchor="t">
            <a:spAutoFit/>
          </a:bodyPr>
          <a:lstStyle/>
          <a:p>
            <a:r>
              <a:rPr lang="fr-FR" sz="1600" b="1" dirty="0">
                <a:solidFill>
                  <a:schemeClr val="bg1"/>
                </a:solidFill>
                <a:latin typeface="GT America" panose="00000500000000000000"/>
              </a:rPr>
              <a:t>On estime qu’en Côte d’Ivoire 1,3 million de personnes sont confrontées à une situation d’insécurité alimentaire, et que presque un quart des enfants de moins de cinq ans sont sous-alimentés de façon chronique, des problèmes que la pandémie a aggravés. Deux foyers sur cinq ont déclaré avoir sauté des repas au cours des sept jours précédents.</a:t>
            </a:r>
          </a:p>
        </p:txBody>
      </p:sp>
      <p:pic>
        <p:nvPicPr>
          <p:cNvPr id="3" name="Picture 3" descr="Chart, bar chart&#10;&#10;Description automatically generated">
            <a:extLst>
              <a:ext uri="{FF2B5EF4-FFF2-40B4-BE49-F238E27FC236}">
                <a16:creationId xmlns:a16="http://schemas.microsoft.com/office/drawing/2014/main" id="{A4773517-87EA-479A-A19C-B7F2F0EE07E9}"/>
              </a:ext>
            </a:extLst>
          </p:cNvPr>
          <p:cNvPicPr>
            <a:picLocks noChangeAspect="1"/>
          </p:cNvPicPr>
          <p:nvPr/>
        </p:nvPicPr>
        <p:blipFill>
          <a:blip r:embed="rId3"/>
          <a:stretch>
            <a:fillRect/>
          </a:stretch>
        </p:blipFill>
        <p:spPr>
          <a:xfrm>
            <a:off x="6635858" y="151628"/>
            <a:ext cx="4234911" cy="1789012"/>
          </a:xfrm>
          <a:prstGeom prst="rect">
            <a:avLst/>
          </a:prstGeom>
        </p:spPr>
      </p:pic>
      <p:pic>
        <p:nvPicPr>
          <p:cNvPr id="4" name="Picture 5">
            <a:extLst>
              <a:ext uri="{FF2B5EF4-FFF2-40B4-BE49-F238E27FC236}">
                <a16:creationId xmlns:a16="http://schemas.microsoft.com/office/drawing/2014/main" id="{6009CF04-9F03-4725-850F-9A009F978B3F}"/>
              </a:ext>
            </a:extLst>
          </p:cNvPr>
          <p:cNvPicPr>
            <a:picLocks noChangeAspect="1"/>
          </p:cNvPicPr>
          <p:nvPr/>
        </p:nvPicPr>
        <p:blipFill>
          <a:blip r:embed="rId4"/>
          <a:stretch>
            <a:fillRect/>
          </a:stretch>
        </p:blipFill>
        <p:spPr>
          <a:xfrm>
            <a:off x="7436603" y="1984213"/>
            <a:ext cx="3111284" cy="1959674"/>
          </a:xfrm>
          <a:prstGeom prst="rect">
            <a:avLst/>
          </a:prstGeom>
        </p:spPr>
      </p:pic>
      <p:pic>
        <p:nvPicPr>
          <p:cNvPr id="6" name="Picture 11" descr="Graphical user interface, application&#10;&#10;Description automatically generated">
            <a:extLst>
              <a:ext uri="{FF2B5EF4-FFF2-40B4-BE49-F238E27FC236}">
                <a16:creationId xmlns:a16="http://schemas.microsoft.com/office/drawing/2014/main" id="{BC8853A0-3D39-47B9-A5B7-4B523DC9874F}"/>
              </a:ext>
            </a:extLst>
          </p:cNvPr>
          <p:cNvPicPr>
            <a:picLocks noChangeAspect="1"/>
          </p:cNvPicPr>
          <p:nvPr/>
        </p:nvPicPr>
        <p:blipFill>
          <a:blip r:embed="rId5"/>
          <a:stretch>
            <a:fillRect/>
          </a:stretch>
        </p:blipFill>
        <p:spPr>
          <a:xfrm>
            <a:off x="7559298" y="4083176"/>
            <a:ext cx="2988589" cy="2604970"/>
          </a:xfrm>
          <a:prstGeom prst="rect">
            <a:avLst/>
          </a:prstGeom>
        </p:spPr>
      </p:pic>
    </p:spTree>
    <p:extLst>
      <p:ext uri="{BB962C8B-B14F-4D97-AF65-F5344CB8AC3E}">
        <p14:creationId xmlns:p14="http://schemas.microsoft.com/office/powerpoint/2010/main" val="86760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p:txBody>
          <a:bodyPr>
            <a:normAutofit/>
          </a:bodyPr>
          <a:lstStyle/>
          <a:p>
            <a:r>
              <a:rPr lang="fr-FR" sz="4000">
                <a:latin typeface="GT America"/>
              </a:rPr>
              <a:t>Table des matières</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264440" y="1580225"/>
            <a:ext cx="11089360" cy="5063568"/>
          </a:xfrm>
        </p:spPr>
        <p:txBody>
          <a:bodyPr>
            <a:normAutofit/>
          </a:bodyPr>
          <a:lstStyle/>
          <a:p>
            <a:pPr marL="514350" indent="-514350">
              <a:buFont typeface="+mj-lt"/>
              <a:buAutoNum type="romanUcPeriod"/>
            </a:pPr>
            <a:r>
              <a:rPr lang="fr-FR" sz="2400" b="1" i="0">
                <a:solidFill>
                  <a:srgbClr val="000000"/>
                </a:solidFill>
                <a:latin typeface="HK Grotesk Medium" panose="00000600000000000000" pitchFamily="2" charset="0"/>
              </a:rPr>
              <a:t>Points essentiels à retenir</a:t>
            </a:r>
          </a:p>
          <a:p>
            <a:pPr marL="514350" indent="-514350">
              <a:buFont typeface="+mj-lt"/>
              <a:buAutoNum type="romanUcPeriod"/>
            </a:pPr>
            <a:r>
              <a:rPr lang="fr-FR" sz="2400" b="1" i="0">
                <a:solidFill>
                  <a:srgbClr val="000000"/>
                </a:solidFill>
                <a:latin typeface="HK Grotesk Medium" panose="00000600000000000000" pitchFamily="2" charset="0"/>
              </a:rPr>
              <a:t>Dynamique de la maladie et mise en œuvre des MSSP</a:t>
            </a:r>
          </a:p>
          <a:p>
            <a:pPr marL="514350" indent="-514350">
              <a:buFont typeface="+mj-lt"/>
              <a:buAutoNum type="romanUcPeriod"/>
            </a:pPr>
            <a:r>
              <a:rPr lang="fr-FR" sz="2400" b="1" i="0">
                <a:solidFill>
                  <a:srgbClr val="000000"/>
                </a:solidFill>
                <a:latin typeface="HK Grotesk Medium" panose="00000600000000000000" pitchFamily="2" charset="0"/>
              </a:rPr>
              <a:t>Soutien envers les MSSP et adhésion déclarée aux MSSP</a:t>
            </a:r>
          </a:p>
          <a:p>
            <a:pPr marL="514350" indent="-514350">
              <a:buFont typeface="+mj-lt"/>
              <a:buAutoNum type="romanUcPeriod"/>
            </a:pPr>
            <a:r>
              <a:rPr lang="fr-FR" sz="2400" b="1" i="0">
                <a:solidFill>
                  <a:srgbClr val="000000"/>
                </a:solidFill>
                <a:latin typeface="HK Grotesk Medium" panose="00000600000000000000" pitchFamily="2" charset="0"/>
              </a:rPr>
              <a:t>Perception des risques et informations sur les risques</a:t>
            </a:r>
          </a:p>
          <a:p>
            <a:pPr marL="514350" indent="-514350">
              <a:buFont typeface="+mj-lt"/>
              <a:buAutoNum type="romanUcPeriod"/>
            </a:pPr>
            <a:r>
              <a:rPr lang="fr-FR" sz="2400" b="1">
                <a:solidFill>
                  <a:srgbClr val="000000"/>
                </a:solidFill>
                <a:latin typeface="HK Grotesk Medium" panose="00000600000000000000" pitchFamily="2" charset="0"/>
              </a:rPr>
              <a:t>Croyances sur le vaccin et acceptation du vaccin</a:t>
            </a:r>
          </a:p>
          <a:p>
            <a:pPr marL="514350" indent="-514350">
              <a:buFont typeface="+mj-lt"/>
              <a:buAutoNum type="romanUcPeriod"/>
            </a:pPr>
            <a:r>
              <a:rPr lang="fr-FR" sz="2400" b="1" i="0">
                <a:solidFill>
                  <a:srgbClr val="000000"/>
                </a:solidFill>
                <a:latin typeface="HK Grotesk Medium" panose="00000600000000000000" pitchFamily="2" charset="0"/>
              </a:rPr>
              <a:t>Charges secondaires</a:t>
            </a:r>
          </a:p>
          <a:p>
            <a:endParaRPr lang="en-US" sz="2400" dirty="0">
              <a:latin typeface="HK Grotesk Medium" panose="00000600000000000000" pitchFamily="2" charset="0"/>
            </a:endParaRPr>
          </a:p>
        </p:txBody>
      </p:sp>
    </p:spTree>
    <p:extLst>
      <p:ext uri="{BB962C8B-B14F-4D97-AF65-F5344CB8AC3E}">
        <p14:creationId xmlns:p14="http://schemas.microsoft.com/office/powerpoint/2010/main" val="43237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1" y="2163603"/>
            <a:ext cx="10751681"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dirty="0">
                <a:solidFill>
                  <a:srgbClr val="F4A62D"/>
                </a:solidFill>
                <a:latin typeface="HK Grotesk Black" panose="00000A00000000000000" pitchFamily="2" charset="0"/>
              </a:rPr>
              <a:t>Points à retenir et analyse des tendances</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a:cxnSpLocks/>
          </p:cNvCxnSpPr>
          <p:nvPr/>
        </p:nvCxnSpPr>
        <p:spPr>
          <a:xfrm>
            <a:off x="777647" y="2960648"/>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349026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fr-FR" sz="4000">
                <a:latin typeface="GT America"/>
              </a:rPr>
              <a:t>Points essentiels à retenir</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826576" y="1388610"/>
            <a:ext cx="11145865" cy="5752351"/>
          </a:xfrm>
        </p:spPr>
        <p:txBody>
          <a:bodyPr vert="horz" lIns="91440" tIns="45720" rIns="91440" bIns="45720" rtlCol="0" anchor="t">
            <a:noAutofit/>
          </a:bodyPr>
          <a:lstStyle/>
          <a:p>
            <a:pPr>
              <a:lnSpc>
                <a:spcPct val="100000"/>
              </a:lnSpc>
              <a:spcBef>
                <a:spcPts val="0"/>
              </a:spcBef>
            </a:pPr>
            <a:r>
              <a:rPr lang="fr-FR" sz="1800" b="0" i="0" dirty="0">
                <a:solidFill>
                  <a:srgbClr val="000000"/>
                </a:solidFill>
                <a:latin typeface="HK Grotesk Medium" panose="00000600000000000000" pitchFamily="2" charset="0"/>
              </a:rPr>
              <a:t>La Côte d’Ivoire a été confrontée à deux vagues de transmission de la COVID-19 depuis la dernière enquête de février 2021. La première a été la plus grave et a eu lieu en mars, avec un pic de 450 nouveaux cas par jour; elle a été suivie d’une vague plus faible en septembre. Aucune nouvelle MSSP n’a été appliquée en riposte à ces vagues d'infections.</a:t>
            </a:r>
          </a:p>
          <a:p>
            <a:pPr>
              <a:lnSpc>
                <a:spcPct val="100000"/>
              </a:lnSpc>
              <a:spcBef>
                <a:spcPts val="0"/>
              </a:spcBef>
            </a:pPr>
            <a:endParaRPr lang="fr-FR" sz="1800" dirty="0">
              <a:latin typeface="HK Grotesk Medium"/>
            </a:endParaRPr>
          </a:p>
          <a:p>
            <a:pPr>
              <a:lnSpc>
                <a:spcPct val="100000"/>
              </a:lnSpc>
              <a:spcBef>
                <a:spcPts val="0"/>
              </a:spcBef>
            </a:pPr>
            <a:r>
              <a:rPr lang="fr-FR" sz="1800" dirty="0">
                <a:latin typeface="HK Grotesk Medium" panose="00000600000000000000" pitchFamily="2" charset="0"/>
              </a:rPr>
              <a:t>Le soutien envers les mesures de restriction des rassemblements et des déplacements a diminué depuis février 2021, probablement du fait qu’aucune mesure de ce type n’était en vigueur au moment de la réalisation de cette enquête. Des niveaux élevés de perception des risques individuels et de satisfaction envers l’action du gouvernement étaient associés à des niveaux élevés d’adhésion déclarée à toutes les MSSP.</a:t>
            </a:r>
          </a:p>
          <a:p>
            <a:pPr>
              <a:lnSpc>
                <a:spcPct val="100000"/>
              </a:lnSpc>
              <a:spcBef>
                <a:spcPts val="0"/>
              </a:spcBef>
            </a:pPr>
            <a:endParaRPr lang="fr-FR" sz="1800" dirty="0">
              <a:latin typeface="HK Grotesk Medium"/>
            </a:endParaRPr>
          </a:p>
          <a:p>
            <a:pPr>
              <a:lnSpc>
                <a:spcPct val="100000"/>
              </a:lnSpc>
              <a:spcBef>
                <a:spcPts val="0"/>
              </a:spcBef>
            </a:pPr>
            <a:r>
              <a:rPr lang="fr-FR" sz="1800" dirty="0">
                <a:latin typeface="HK Grotesk Medium" panose="00000600000000000000" pitchFamily="2" charset="0"/>
              </a:rPr>
              <a:t>Les répondants avaient une perception faible des risques individuels et des risques à l’échelle du pays. Un peu moins d’un tiers d’entre eux considéraient la COVID-19 comme une préoccupation majeure. En revanche, l’accès aux revenus était considéré par les répondants comme le problème le plus urgent.</a:t>
            </a:r>
          </a:p>
        </p:txBody>
      </p:sp>
    </p:spTree>
    <p:extLst>
      <p:ext uri="{BB962C8B-B14F-4D97-AF65-F5344CB8AC3E}">
        <p14:creationId xmlns:p14="http://schemas.microsoft.com/office/powerpoint/2010/main" val="355226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207818" y="120688"/>
            <a:ext cx="10515600" cy="1325563"/>
          </a:xfrm>
        </p:spPr>
        <p:txBody>
          <a:bodyPr>
            <a:normAutofit/>
          </a:bodyPr>
          <a:lstStyle/>
          <a:p>
            <a:r>
              <a:rPr lang="fr-FR" sz="4000">
                <a:latin typeface="GT America"/>
              </a:rPr>
              <a:t>Points essentiels à retenir</a:t>
            </a:r>
          </a:p>
        </p:txBody>
      </p:sp>
      <p:sp>
        <p:nvSpPr>
          <p:cNvPr id="3" name="Content Placeholder 2">
            <a:extLst>
              <a:ext uri="{FF2B5EF4-FFF2-40B4-BE49-F238E27FC236}">
                <a16:creationId xmlns:a16="http://schemas.microsoft.com/office/drawing/2014/main" id="{5A29ED0A-F659-4E53-81D5-8CE131C21CFE}"/>
              </a:ext>
            </a:extLst>
          </p:cNvPr>
          <p:cNvSpPr>
            <a:spLocks noGrp="1"/>
          </p:cNvSpPr>
          <p:nvPr>
            <p:ph idx="1"/>
          </p:nvPr>
        </p:nvSpPr>
        <p:spPr>
          <a:xfrm>
            <a:off x="813661" y="1123847"/>
            <a:ext cx="10732577" cy="5816928"/>
          </a:xfrm>
        </p:spPr>
        <p:txBody>
          <a:bodyPr vert="horz" lIns="91440" tIns="45720" rIns="91440" bIns="45720" rtlCol="0" anchor="t">
            <a:noAutofit/>
          </a:bodyPr>
          <a:lstStyle/>
          <a:p>
            <a:pPr>
              <a:lnSpc>
                <a:spcPct val="100000"/>
              </a:lnSpc>
              <a:spcBef>
                <a:spcPts val="0"/>
              </a:spcBef>
            </a:pPr>
            <a:endParaRPr lang="fr-FR" sz="1800" dirty="0">
              <a:latin typeface="HK Grotesk Medium" panose="00000600000000000000" pitchFamily="2" charset="0"/>
            </a:endParaRPr>
          </a:p>
          <a:p>
            <a:pPr>
              <a:lnSpc>
                <a:spcPct val="100000"/>
              </a:lnSpc>
              <a:spcBef>
                <a:spcPts val="0"/>
              </a:spcBef>
            </a:pPr>
            <a:r>
              <a:rPr lang="fr-FR" sz="1800" dirty="0">
                <a:latin typeface="HK Grotesk Medium" panose="00000600000000000000" pitchFamily="2" charset="0"/>
              </a:rPr>
              <a:t>Les trois quarts des répondants ont déclaré qu'ils étaient vaccinés ou qu’ils allaient probablement se faire vacciner contre la COVID-19, ce qui représente une augmentation depuis février 2021. De fausses informations qui circulent sur les réseaux sociaux peuvent avoir une influence sur l’acceptation du vaccin, en particulier parmi les répondants les plus jeunes (18 -25 ans), qui utilisent davantage les réseaux sociaux pour avoir des informations sur la pandémie.</a:t>
            </a:r>
          </a:p>
          <a:p>
            <a:pPr>
              <a:lnSpc>
                <a:spcPct val="100000"/>
              </a:lnSpc>
              <a:spcBef>
                <a:spcPts val="0"/>
              </a:spcBef>
            </a:pPr>
            <a:endParaRPr lang="fr-FR" sz="1800" dirty="0">
              <a:latin typeface="HK Grotesk Medium"/>
            </a:endParaRPr>
          </a:p>
          <a:p>
            <a:pPr>
              <a:lnSpc>
                <a:spcPct val="100000"/>
              </a:lnSpc>
              <a:spcBef>
                <a:spcPts val="0"/>
              </a:spcBef>
            </a:pPr>
            <a:r>
              <a:rPr lang="fr-FR" sz="1800" dirty="0">
                <a:latin typeface="HK Grotesk Medium" panose="00000600000000000000" pitchFamily="2" charset="0"/>
              </a:rPr>
              <a:t>Par rapport à février 2021, le nombre de répondants qui ont annulé ou reporté un rendez-vous médical dont ils avaient besoin a diminué. Cependant, les perturbations actuelles des services de santé affectent principalement la prévention et le traitement des maladies transmissibles (l’analyse des chiffres doit être interprétée avec prudence  car moins de 100 répondants ont déclaré avoir annulé ou reporté un rendez-vous médical). Les pertes de revenus persistent, même si c’est moins le cas que dans d’autres États membres de la région d’Afrique de l’Ouest où l’enquête a été réalisée.</a:t>
            </a:r>
          </a:p>
        </p:txBody>
      </p:sp>
    </p:spTree>
    <p:extLst>
      <p:ext uri="{BB962C8B-B14F-4D97-AF65-F5344CB8AC3E}">
        <p14:creationId xmlns:p14="http://schemas.microsoft.com/office/powerpoint/2010/main" val="2159920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2" name="Graphic 2">
            <a:extLst>
              <a:ext uri="{FF2B5EF4-FFF2-40B4-BE49-F238E27FC236}">
                <a16:creationId xmlns:a16="http://schemas.microsoft.com/office/drawing/2014/main" id="{C8144D5E-80E0-49A0-9FEC-7F26A2BF6A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99" y="2439447"/>
            <a:ext cx="12306940" cy="4058462"/>
          </a:xfrm>
          <a:prstGeom prst="rect">
            <a:avLst/>
          </a:prstGeom>
        </p:spPr>
      </p:pic>
      <p:grpSp>
        <p:nvGrpSpPr>
          <p:cNvPr id="82" name="Google Shape;82;p15"/>
          <p:cNvGrpSpPr/>
          <p:nvPr/>
        </p:nvGrpSpPr>
        <p:grpSpPr>
          <a:xfrm>
            <a:off x="6743073" y="2605652"/>
            <a:ext cx="969795" cy="3072809"/>
            <a:chOff x="-1753566" y="1668042"/>
            <a:chExt cx="4251000" cy="3497658"/>
          </a:xfrm>
        </p:grpSpPr>
        <p:sp>
          <p:nvSpPr>
            <p:cNvPr id="83" name="Google Shape;83;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84" name="Google Shape;84;p15"/>
            <p:cNvSpPr txBox="1"/>
            <p:nvPr/>
          </p:nvSpPr>
          <p:spPr>
            <a:xfrm>
              <a:off x="-1753566" y="1668042"/>
              <a:ext cx="4251000" cy="397098"/>
            </a:xfrm>
            <a:prstGeom prst="rect">
              <a:avLst/>
            </a:prstGeom>
            <a:noFill/>
            <a:ln>
              <a:noFill/>
            </a:ln>
          </p:spPr>
          <p:txBody>
            <a:bodyPr spcFirstLastPara="1" wrap="square" lIns="91433" tIns="91433" rIns="91433" bIns="91433" anchor="t" anchorCtr="0">
              <a:spAutoFit/>
            </a:bodyPr>
            <a:lstStyle/>
            <a:p>
              <a:pPr algn="ctr"/>
              <a:r>
                <a:rPr lang="fr-FR" sz="1067" b="1">
                  <a:solidFill>
                    <a:schemeClr val="dk2"/>
                  </a:solidFill>
                  <a:latin typeface="Open Sans"/>
                  <a:ea typeface="Open Sans"/>
                  <a:cs typeface="Open Sans"/>
                  <a:sym typeface="Open Sans"/>
                </a:rPr>
                <a:t>2ème enquête</a:t>
              </a:r>
            </a:p>
          </p:txBody>
        </p:sp>
      </p:grpSp>
      <p:grpSp>
        <p:nvGrpSpPr>
          <p:cNvPr id="89" name="Google Shape;89;p15"/>
          <p:cNvGrpSpPr/>
          <p:nvPr/>
        </p:nvGrpSpPr>
        <p:grpSpPr>
          <a:xfrm>
            <a:off x="8904162" y="2605652"/>
            <a:ext cx="969795" cy="3072805"/>
            <a:chOff x="-1644277" y="1668047"/>
            <a:chExt cx="4251000" cy="3497653"/>
          </a:xfrm>
        </p:grpSpPr>
        <p:sp>
          <p:nvSpPr>
            <p:cNvPr id="90" name="Google Shape;90;p15"/>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91" name="Google Shape;91;p15"/>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fr-FR" sz="1067" b="1">
                  <a:solidFill>
                    <a:schemeClr val="dk2"/>
                  </a:solidFill>
                  <a:latin typeface="Open Sans"/>
                  <a:ea typeface="Open Sans"/>
                  <a:cs typeface="Open Sans"/>
                  <a:sym typeface="Open Sans"/>
                </a:rPr>
                <a:t>3ème enquête</a:t>
              </a:r>
            </a:p>
          </p:txBody>
        </p:sp>
      </p:grpSp>
      <p:sp>
        <p:nvSpPr>
          <p:cNvPr id="15" name="Title 1">
            <a:extLst>
              <a:ext uri="{FF2B5EF4-FFF2-40B4-BE49-F238E27FC236}">
                <a16:creationId xmlns:a16="http://schemas.microsoft.com/office/drawing/2014/main" id="{774E8A20-9AA6-4547-B657-0FC515ABAFA6}"/>
              </a:ext>
            </a:extLst>
          </p:cNvPr>
          <p:cNvSpPr>
            <a:spLocks noGrp="1"/>
          </p:cNvSpPr>
          <p:nvPr>
            <p:ph type="title"/>
          </p:nvPr>
        </p:nvSpPr>
        <p:spPr>
          <a:xfrm>
            <a:off x="178914" y="851615"/>
            <a:ext cx="10038490" cy="408581"/>
          </a:xfrm>
        </p:spPr>
        <p:txBody>
          <a:bodyPr>
            <a:normAutofit fontScale="90000"/>
          </a:bodyPr>
          <a:lstStyle/>
          <a:p>
            <a:r>
              <a:rPr lang="fr-FR" sz="4000"/>
              <a:t>Tendances de l’enquête : points à retenir</a:t>
            </a:r>
          </a:p>
        </p:txBody>
      </p:sp>
      <p:grpSp>
        <p:nvGrpSpPr>
          <p:cNvPr id="19" name="Google Shape;89;p15">
            <a:extLst>
              <a:ext uri="{FF2B5EF4-FFF2-40B4-BE49-F238E27FC236}">
                <a16:creationId xmlns:a16="http://schemas.microsoft.com/office/drawing/2014/main" id="{1E4552DF-118E-4B70-84AD-6F0F48210098}"/>
              </a:ext>
            </a:extLst>
          </p:cNvPr>
          <p:cNvGrpSpPr/>
          <p:nvPr/>
        </p:nvGrpSpPr>
        <p:grpSpPr>
          <a:xfrm>
            <a:off x="11222205" y="2605652"/>
            <a:ext cx="969795" cy="3072805"/>
            <a:chOff x="-1644277" y="1668047"/>
            <a:chExt cx="4251000" cy="3497653"/>
          </a:xfrm>
        </p:grpSpPr>
        <p:sp>
          <p:nvSpPr>
            <p:cNvPr id="20" name="Google Shape;90;p15">
              <a:extLst>
                <a:ext uri="{FF2B5EF4-FFF2-40B4-BE49-F238E27FC236}">
                  <a16:creationId xmlns:a16="http://schemas.microsoft.com/office/drawing/2014/main" id="{A453891B-061D-416D-92BE-8B867343E34E}"/>
                </a:ext>
              </a:extLst>
            </p:cNvPr>
            <p:cNvSpPr txBox="1"/>
            <p:nvPr/>
          </p:nvSpPr>
          <p:spPr>
            <a:xfrm>
              <a:off x="0" y="1692300"/>
              <a:ext cx="669300" cy="3473400"/>
            </a:xfrm>
            <a:prstGeom prst="rect">
              <a:avLst/>
            </a:prstGeom>
            <a:solidFill>
              <a:srgbClr val="005E72">
                <a:alpha val="12840"/>
              </a:srgbClr>
            </a:solidFill>
            <a:ln>
              <a:noFill/>
            </a:ln>
          </p:spPr>
          <p:txBody>
            <a:bodyPr spcFirstLastPara="1" wrap="square" lIns="91433" tIns="45700" rIns="91433" bIns="45700" anchor="ctr" anchorCtr="0">
              <a:noAutofit/>
            </a:bodyPr>
            <a:lstStyle/>
            <a:p>
              <a:pPr algn="ctr"/>
              <a:endParaRPr sz="1467"/>
            </a:p>
          </p:txBody>
        </p:sp>
        <p:sp>
          <p:nvSpPr>
            <p:cNvPr id="21" name="Google Shape;91;p15">
              <a:extLst>
                <a:ext uri="{FF2B5EF4-FFF2-40B4-BE49-F238E27FC236}">
                  <a16:creationId xmlns:a16="http://schemas.microsoft.com/office/drawing/2014/main" id="{BB11A602-9FED-4F05-8919-E7E413A494AE}"/>
                </a:ext>
              </a:extLst>
            </p:cNvPr>
            <p:cNvSpPr txBox="1"/>
            <p:nvPr/>
          </p:nvSpPr>
          <p:spPr>
            <a:xfrm>
              <a:off x="-1644277" y="1668047"/>
              <a:ext cx="4251000" cy="397098"/>
            </a:xfrm>
            <a:prstGeom prst="rect">
              <a:avLst/>
            </a:prstGeom>
            <a:noFill/>
            <a:ln>
              <a:noFill/>
            </a:ln>
          </p:spPr>
          <p:txBody>
            <a:bodyPr spcFirstLastPara="1" wrap="square" lIns="91433" tIns="91433" rIns="91433" bIns="91433" anchor="t" anchorCtr="0">
              <a:spAutoFit/>
            </a:bodyPr>
            <a:lstStyle/>
            <a:p>
              <a:pPr algn="ctr"/>
              <a:r>
                <a:rPr lang="fr-FR" sz="1067" b="1">
                  <a:solidFill>
                    <a:schemeClr val="dk2"/>
                  </a:solidFill>
                  <a:latin typeface="Open Sans"/>
                  <a:ea typeface="Open Sans"/>
                  <a:cs typeface="Open Sans"/>
                  <a:sym typeface="Open Sans"/>
                </a:rPr>
                <a:t>4ème enquête</a:t>
              </a:r>
            </a:p>
          </p:txBody>
        </p:sp>
      </p:grpSp>
      <p:sp>
        <p:nvSpPr>
          <p:cNvPr id="16" name="TextBox 15">
            <a:extLst>
              <a:ext uri="{FF2B5EF4-FFF2-40B4-BE49-F238E27FC236}">
                <a16:creationId xmlns:a16="http://schemas.microsoft.com/office/drawing/2014/main" id="{97934465-742B-421E-A50D-EEB6FD03A173}"/>
              </a:ext>
            </a:extLst>
          </p:cNvPr>
          <p:cNvSpPr txBox="1"/>
          <p:nvPr/>
        </p:nvSpPr>
        <p:spPr>
          <a:xfrm>
            <a:off x="178914" y="1477815"/>
            <a:ext cx="11830796" cy="369332"/>
          </a:xfrm>
          <a:prstGeom prst="rect">
            <a:avLst/>
          </a:prstGeom>
          <a:noFill/>
        </p:spPr>
        <p:txBody>
          <a:bodyPr wrap="square">
            <a:spAutoFit/>
          </a:bodyPr>
          <a:lstStyle/>
          <a:p>
            <a:r>
              <a:rPr lang="fr-FR" b="1" i="0">
                <a:solidFill>
                  <a:srgbClr val="000000"/>
                </a:solidFill>
                <a:latin typeface="GTAmerica"/>
              </a:rPr>
              <a:t>La perception des risques individuels est restée faible mais stable, avec une faible incidence et des taux de dépistage élevés.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9E3720C-7123-46AC-BE5C-47F362231A9F}"/>
              </a:ext>
            </a:extLst>
          </p:cNvPr>
          <p:cNvSpPr/>
          <p:nvPr/>
        </p:nvSpPr>
        <p:spPr>
          <a:xfrm>
            <a:off x="0" y="1714500"/>
            <a:ext cx="12192000" cy="2197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D43E2F1F-BE6F-48CB-A0ED-00292BE0AFEE}"/>
              </a:ext>
            </a:extLst>
          </p:cNvPr>
          <p:cNvSpPr txBox="1">
            <a:spLocks/>
          </p:cNvSpPr>
          <p:nvPr/>
        </p:nvSpPr>
        <p:spPr>
          <a:xfrm>
            <a:off x="662672" y="2163603"/>
            <a:ext cx="9459228" cy="1004465"/>
          </a:xfrm>
          <a:prstGeom prst="rect">
            <a:avLst/>
          </a:prstGeom>
        </p:spPr>
        <p:txBody>
          <a:bodyPr/>
          <a:lstStyle>
            <a:defPPr>
              <a:defRPr lang="fr-FR"/>
            </a:defPPr>
            <a:lvl1pPr algn="ctr">
              <a:lnSpc>
                <a:spcPct val="90000"/>
              </a:lnSpc>
              <a:spcBef>
                <a:spcPct val="0"/>
              </a:spcBef>
              <a:buNone/>
              <a:defRPr sz="2600" b="1" cap="none" spc="0" baseline="0">
                <a:solidFill>
                  <a:srgbClr val="019D9C"/>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sz="4400">
                <a:solidFill>
                  <a:srgbClr val="F4A62D"/>
                </a:solidFill>
                <a:latin typeface="HK Grotesk Black" panose="00000A00000000000000" pitchFamily="2" charset="0"/>
              </a:rPr>
              <a:t>Dynamique de la maladie et mise en œuvre des MSSP</a:t>
            </a:r>
          </a:p>
        </p:txBody>
      </p:sp>
      <p:sp>
        <p:nvSpPr>
          <p:cNvPr id="14" name="Rectangle 13">
            <a:extLst>
              <a:ext uri="{FF2B5EF4-FFF2-40B4-BE49-F238E27FC236}">
                <a16:creationId xmlns:a16="http://schemas.microsoft.com/office/drawing/2014/main" id="{3F274A8B-FA0C-471D-8EC0-23D6C4CA9343}"/>
              </a:ext>
            </a:extLst>
          </p:cNvPr>
          <p:cNvSpPr/>
          <p:nvPr/>
        </p:nvSpPr>
        <p:spPr>
          <a:xfrm>
            <a:off x="777647" y="6426278"/>
            <a:ext cx="2244440" cy="3972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900" b="0" i="0" u="none" strike="noStrike" cap="none" normalizeH="0" baseline="0" noProof="0">
                <a:ln>
                  <a:noFill/>
                </a:ln>
                <a:solidFill>
                  <a:prstClr val="white"/>
                </a:solidFill>
                <a:uLnTx/>
                <a:uFillTx/>
                <a:latin typeface="GT America" panose="00000500000000000000" pitchFamily="50" charset="0"/>
                <a:ea typeface="Calibri" panose="020F0502020204030204" pitchFamily="34" charset="0"/>
                <a:cs typeface="+mn-cs"/>
              </a:rPr>
              <a:t>Partnership for Evidence-Based Response to COVID-19</a:t>
            </a:r>
          </a:p>
        </p:txBody>
      </p:sp>
      <p:cxnSp>
        <p:nvCxnSpPr>
          <p:cNvPr id="17" name="Straight Connector 16">
            <a:extLst>
              <a:ext uri="{FF2B5EF4-FFF2-40B4-BE49-F238E27FC236}">
                <a16:creationId xmlns:a16="http://schemas.microsoft.com/office/drawing/2014/main" id="{D0D33C4B-29CD-42F9-9829-4DA9B097108F}"/>
              </a:ext>
            </a:extLst>
          </p:cNvPr>
          <p:cNvCxnSpPr/>
          <p:nvPr/>
        </p:nvCxnSpPr>
        <p:spPr>
          <a:xfrm>
            <a:off x="777647" y="3468029"/>
            <a:ext cx="351971"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63AF3EC-C2A5-4338-B9A8-4646EC2CDBFF}"/>
              </a:ext>
            </a:extLst>
          </p:cNvPr>
          <p:cNvPicPr>
            <a:picLocks noChangeAspect="1"/>
          </p:cNvPicPr>
          <p:nvPr/>
        </p:nvPicPr>
        <p:blipFill>
          <a:blip r:embed="rId3"/>
          <a:stretch>
            <a:fillRect/>
          </a:stretch>
        </p:blipFill>
        <p:spPr>
          <a:xfrm>
            <a:off x="-1" y="6313360"/>
            <a:ext cx="1710543" cy="397287"/>
          </a:xfrm>
          <a:prstGeom prst="rect">
            <a:avLst/>
          </a:prstGeom>
        </p:spPr>
      </p:pic>
    </p:spTree>
    <p:extLst>
      <p:ext uri="{BB962C8B-B14F-4D97-AF65-F5344CB8AC3E}">
        <p14:creationId xmlns:p14="http://schemas.microsoft.com/office/powerpoint/2010/main" val="179827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AAD-6872-4BB1-BBF3-9DDE7B1DD5D3}"/>
              </a:ext>
            </a:extLst>
          </p:cNvPr>
          <p:cNvSpPr>
            <a:spLocks noGrp="1"/>
          </p:cNvSpPr>
          <p:nvPr>
            <p:ph type="title"/>
          </p:nvPr>
        </p:nvSpPr>
        <p:spPr>
          <a:xfrm>
            <a:off x="121227" y="382879"/>
            <a:ext cx="10515600" cy="1325563"/>
          </a:xfrm>
        </p:spPr>
        <p:txBody>
          <a:bodyPr>
            <a:normAutofit/>
          </a:bodyPr>
          <a:lstStyle/>
          <a:p>
            <a:r>
              <a:rPr lang="fr-FR" sz="4000">
                <a:latin typeface="GT America"/>
              </a:rPr>
              <a:t>Quelle est la situation ?</a:t>
            </a:r>
          </a:p>
        </p:txBody>
      </p:sp>
      <p:sp>
        <p:nvSpPr>
          <p:cNvPr id="8" name="TextBox 7">
            <a:extLst>
              <a:ext uri="{FF2B5EF4-FFF2-40B4-BE49-F238E27FC236}">
                <a16:creationId xmlns:a16="http://schemas.microsoft.com/office/drawing/2014/main" id="{16485E12-9543-4A65-BBA8-3A7CFCB54D37}"/>
              </a:ext>
            </a:extLst>
          </p:cNvPr>
          <p:cNvSpPr txBox="1"/>
          <p:nvPr/>
        </p:nvSpPr>
        <p:spPr>
          <a:xfrm>
            <a:off x="121227" y="1296997"/>
            <a:ext cx="11949545" cy="745076"/>
          </a:xfrm>
          <a:prstGeom prst="rect">
            <a:avLst/>
          </a:prstGeom>
          <a:noFill/>
        </p:spPr>
        <p:txBody>
          <a:bodyPr wrap="square">
            <a:spAutoFit/>
          </a:bodyPr>
          <a:lstStyle/>
          <a:p>
            <a:pPr>
              <a:lnSpc>
                <a:spcPts val="2600"/>
              </a:lnSpc>
            </a:pPr>
            <a:r>
              <a:rPr lang="fr-FR" sz="1800" b="1">
                <a:latin typeface="HK Grotesk Black"/>
                <a:ea typeface="+mn-lt"/>
                <a:cs typeface="+mn-lt"/>
              </a:rPr>
              <a:t>Aucune nouvelle MSSP n’a été appliquée depuis la réinstauration de l’état d’urgence en janvier 2021, malgré une augmentation de la transmission en mars et en septembre 2021.</a:t>
            </a:r>
          </a:p>
        </p:txBody>
      </p:sp>
      <p:pic>
        <p:nvPicPr>
          <p:cNvPr id="11" name="Picture 10">
            <a:extLst>
              <a:ext uri="{FF2B5EF4-FFF2-40B4-BE49-F238E27FC236}">
                <a16:creationId xmlns:a16="http://schemas.microsoft.com/office/drawing/2014/main" id="{35AEF846-193A-4A0F-8D79-6E8870236141}"/>
              </a:ext>
            </a:extLst>
          </p:cNvPr>
          <p:cNvPicPr>
            <a:picLocks noChangeAspect="1"/>
          </p:cNvPicPr>
          <p:nvPr/>
        </p:nvPicPr>
        <p:blipFill>
          <a:blip r:embed="rId3"/>
          <a:stretch>
            <a:fillRect/>
          </a:stretch>
        </p:blipFill>
        <p:spPr>
          <a:xfrm>
            <a:off x="-1" y="6313360"/>
            <a:ext cx="1710543" cy="397287"/>
          </a:xfrm>
          <a:prstGeom prst="rect">
            <a:avLst/>
          </a:prstGeom>
        </p:spPr>
      </p:pic>
      <p:pic>
        <p:nvPicPr>
          <p:cNvPr id="3" name="Graphic 4">
            <a:extLst>
              <a:ext uri="{FF2B5EF4-FFF2-40B4-BE49-F238E27FC236}">
                <a16:creationId xmlns:a16="http://schemas.microsoft.com/office/drawing/2014/main" id="{6964757A-2919-41D3-B63B-B8EC95D1EA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4824" y="1883167"/>
            <a:ext cx="9388097" cy="4977291"/>
          </a:xfrm>
          <a:prstGeom prst="rect">
            <a:avLst/>
          </a:prstGeom>
        </p:spPr>
      </p:pic>
      <p:pic>
        <p:nvPicPr>
          <p:cNvPr id="5" name="Picture 5" descr="Graphical user interface, table&#10;&#10;Description automatically generated">
            <a:extLst>
              <a:ext uri="{FF2B5EF4-FFF2-40B4-BE49-F238E27FC236}">
                <a16:creationId xmlns:a16="http://schemas.microsoft.com/office/drawing/2014/main" id="{C73537BC-A925-48DE-A48A-76340681D580}"/>
              </a:ext>
            </a:extLst>
          </p:cNvPr>
          <p:cNvPicPr>
            <a:picLocks noChangeAspect="1"/>
          </p:cNvPicPr>
          <p:nvPr/>
        </p:nvPicPr>
        <p:blipFill>
          <a:blip r:embed="rId6"/>
          <a:stretch>
            <a:fillRect/>
          </a:stretch>
        </p:blipFill>
        <p:spPr>
          <a:xfrm>
            <a:off x="229892" y="2627297"/>
            <a:ext cx="2743200" cy="3101575"/>
          </a:xfrm>
          <a:prstGeom prst="rect">
            <a:avLst/>
          </a:prstGeom>
        </p:spPr>
      </p:pic>
    </p:spTree>
    <p:extLst>
      <p:ext uri="{BB962C8B-B14F-4D97-AF65-F5344CB8AC3E}">
        <p14:creationId xmlns:p14="http://schemas.microsoft.com/office/powerpoint/2010/main" val="3858890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PSOS - Classical Template - 16x9">
  <a:themeElements>
    <a:clrScheme name="PERC">
      <a:dk1>
        <a:srgbClr val="005E72"/>
      </a:dk1>
      <a:lt1>
        <a:sysClr val="window" lastClr="FFFFFF"/>
      </a:lt1>
      <a:dk2>
        <a:srgbClr val="F4A62D"/>
      </a:dk2>
      <a:lt2>
        <a:srgbClr val="2C2C36"/>
      </a:lt2>
      <a:accent1>
        <a:srgbClr val="BA5C50"/>
      </a:accent1>
      <a:accent2>
        <a:srgbClr val="7D7D7D"/>
      </a:accent2>
      <a:accent3>
        <a:srgbClr val="F5C069"/>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14789</TotalTime>
  <Words>3140</Words>
  <Application>Microsoft Office PowerPoint</Application>
  <PresentationFormat>Widescreen</PresentationFormat>
  <Paragraphs>153</Paragraphs>
  <Slides>24</Slides>
  <Notes>22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1_Office Theme</vt:lpstr>
      <vt:lpstr>IPSOS - Classical Template - 16x9</vt:lpstr>
      <vt:lpstr>Trouver un équilibre :  les mesures sociales et de santé publique en Côte d’Ivoire</vt:lpstr>
      <vt:lpstr>Qu’est-ce que le PERC ?</vt:lpstr>
      <vt:lpstr>Table des matières</vt:lpstr>
      <vt:lpstr>PowerPoint Presentation</vt:lpstr>
      <vt:lpstr>Points essentiels à retenir</vt:lpstr>
      <vt:lpstr>Points essentiels à retenir</vt:lpstr>
      <vt:lpstr>Tendances de l’enquête : points à retenir</vt:lpstr>
      <vt:lpstr>PowerPoint Presentation</vt:lpstr>
      <vt:lpstr>Quelle est la situation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the Balance:  Public Health and Social Measures in Uganda</dc:title>
  <dc:creator>Breanna van Loenen</dc:creator>
  <cp:lastModifiedBy>Lucile Guieu</cp:lastModifiedBy>
  <cp:revision>294</cp:revision>
  <dcterms:created xsi:type="dcterms:W3CDTF">2021-03-03T19:18:52Z</dcterms:created>
  <dcterms:modified xsi:type="dcterms:W3CDTF">2021-11-22T18:18:07Z</dcterms:modified>
</cp:coreProperties>
</file>