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698" r:id="rId4"/>
    <p:sldId id="870" r:id="rId5"/>
    <p:sldId id="5146" r:id="rId6"/>
    <p:sldId id="5152" r:id="rId7"/>
    <p:sldId id="5129" r:id="rId8"/>
    <p:sldId id="5145" r:id="rId9"/>
    <p:sldId id="259" r:id="rId10"/>
    <p:sldId id="5153" r:id="rId11"/>
    <p:sldId id="5158" r:id="rId12"/>
    <p:sldId id="5155" r:id="rId13"/>
    <p:sldId id="5130" r:id="rId14"/>
    <p:sldId id="5131" r:id="rId15"/>
    <p:sldId id="5156" r:id="rId16"/>
    <p:sldId id="5134" r:id="rId17"/>
    <p:sldId id="5141" r:id="rId18"/>
    <p:sldId id="5133" r:id="rId19"/>
    <p:sldId id="5135" r:id="rId20"/>
    <p:sldId id="5157" r:id="rId21"/>
    <p:sldId id="5136" r:id="rId22"/>
    <p:sldId id="5143" r:id="rId23"/>
    <p:sldId id="5137" r:id="rId24"/>
    <p:sldId id="51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by A. Wilkason" initials="CAW" lastIdx="4" clrIdx="0">
    <p:extLst>
      <p:ext uri="{19B8F6BF-5375-455C-9EA6-DF929625EA0E}">
        <p15:presenceInfo xmlns:p15="http://schemas.microsoft.com/office/powerpoint/2012/main" userId="S::cwilkason@resolvetosavelives.org::3619adc8-0004-4a33-90b2-c8c3c93b60d2" providerId="AD"/>
      </p:ext>
    </p:extLst>
  </p:cmAuthor>
  <p:cmAuthor id="2" name="Robert Rosenbaum" initials="RR" lastIdx="3" clrIdx="1">
    <p:extLst>
      <p:ext uri="{19B8F6BF-5375-455C-9EA6-DF929625EA0E}">
        <p15:presenceInfo xmlns:p15="http://schemas.microsoft.com/office/powerpoint/2012/main" userId="S::rrosenbaum@resolvetosavelives.org::34308914-aa0a-4928-a8f9-263514df2152" providerId="AD"/>
      </p:ext>
    </p:extLst>
  </p:cmAuthor>
  <p:cmAuthor id="3" name="Kathryn Walsh" initials="KNW" lastIdx="2" clrIdx="2">
    <p:extLst>
      <p:ext uri="{19B8F6BF-5375-455C-9EA6-DF929625EA0E}">
        <p15:presenceInfo xmlns:p15="http://schemas.microsoft.com/office/powerpoint/2012/main" userId="Kathryn Walsh" providerId="None"/>
      </p:ext>
    </p:extLst>
  </p:cmAuthor>
  <p:cmAuthor id="4" name="Breanna van Loenen" initials="BvL" lastIdx="7" clrIdx="3">
    <p:extLst>
      <p:ext uri="{19B8F6BF-5375-455C-9EA6-DF929625EA0E}">
        <p15:presenceInfo xmlns:p15="http://schemas.microsoft.com/office/powerpoint/2012/main" userId="S::bloenen@resolvetosavelives.org::d183c2de-e75b-4bd3-bb36-20604287d3a8" providerId="AD"/>
      </p:ext>
    </p:extLst>
  </p:cmAuthor>
  <p:cmAuthor id="5" name="Emily Myers" initials="EM" lastIdx="2" clrIdx="4">
    <p:extLst>
      <p:ext uri="{19B8F6BF-5375-455C-9EA6-DF929625EA0E}">
        <p15:presenceInfo xmlns:p15="http://schemas.microsoft.com/office/powerpoint/2012/main" userId="S::emyers@VitalStrategies.org::e47e41b2-2485-49b3-b96d-4b08ad019b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F89A6-84B0-4B03-A8DE-50F5BA1C8422}" v="1" dt="2021-03-23T18:32:04.907"/>
    <p1510:client id="{9922CC6F-D467-4D38-8DA1-22510C62F115}" v="6" dt="2021-05-12T15:07:12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7434" autoAdjust="0"/>
  </p:normalViewPr>
  <p:slideViewPr>
    <p:cSldViewPr snapToGrid="0">
      <p:cViewPr varScale="1">
        <p:scale>
          <a:sx n="71" d="100"/>
          <a:sy n="71" d="100"/>
        </p:scale>
        <p:origin x="1138" y="6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a Van Loenen" userId="1V2mJZucGXxhsNfm5dUu8uKA7JytXquAF4NRPT+4eL4=" providerId="None" clId="Web-{8C945851-1FEB-4EB7-B68D-9CE9D4650818}"/>
    <pc:docChg chg="modSld">
      <pc:chgData name="Breanna Van Loenen" userId="1V2mJZucGXxhsNfm5dUu8uKA7JytXquAF4NRPT+4eL4=" providerId="None" clId="Web-{8C945851-1FEB-4EB7-B68D-9CE9D4650818}" dt="2021-03-16T18:14:07.658" v="3" actId="20577"/>
      <pc:docMkLst>
        <pc:docMk/>
      </pc:docMkLst>
      <pc:sldChg chg="modSp">
        <pc:chgData name="Breanna Van Loenen" userId="1V2mJZucGXxhsNfm5dUu8uKA7JytXquAF4NRPT+4eL4=" providerId="None" clId="Web-{8C945851-1FEB-4EB7-B68D-9CE9D4650818}" dt="2021-03-16T18:14:07.658" v="3" actId="20577"/>
        <pc:sldMkLst>
          <pc:docMk/>
          <pc:sldMk cId="3558206272" sldId="5145"/>
        </pc:sldMkLst>
        <pc:spChg chg="mod">
          <ac:chgData name="Breanna Van Loenen" userId="1V2mJZucGXxhsNfm5dUu8uKA7JytXquAF4NRPT+4eL4=" providerId="None" clId="Web-{8C945851-1FEB-4EB7-B68D-9CE9D4650818}" dt="2021-03-16T18:14:07.658" v="3" actId="20577"/>
          <ac:spMkLst>
            <pc:docMk/>
            <pc:sldMk cId="3558206272" sldId="5145"/>
            <ac:spMk id="3" creationId="{5A29ED0A-F659-4E53-81D5-8CE131C21CFE}"/>
          </ac:spMkLst>
        </pc:spChg>
      </pc:sldChg>
    </pc:docChg>
  </pc:docChgLst>
  <pc:docChgLst>
    <pc:chgData name="Breanna Van Loenen" userId="1V2mJZucGXxhsNfm5dUu8uKA7JytXquAF4NRPT+4eL4=" providerId="None" clId="Web-{9922CC6F-D467-4D38-8DA1-22510C62F115}"/>
    <pc:docChg chg="modSld">
      <pc:chgData name="Breanna Van Loenen" userId="1V2mJZucGXxhsNfm5dUu8uKA7JytXquAF4NRPT+4eL4=" providerId="None" clId="Web-{9922CC6F-D467-4D38-8DA1-22510C62F115}" dt="2021-05-12T15:07:12.624" v="4" actId="1076"/>
      <pc:docMkLst>
        <pc:docMk/>
      </pc:docMkLst>
      <pc:sldChg chg="addSp delSp modSp">
        <pc:chgData name="Breanna Van Loenen" userId="1V2mJZucGXxhsNfm5dUu8uKA7JytXquAF4NRPT+4eL4=" providerId="None" clId="Web-{9922CC6F-D467-4D38-8DA1-22510C62F115}" dt="2021-05-12T15:07:12.624" v="4" actId="1076"/>
        <pc:sldMkLst>
          <pc:docMk/>
          <pc:sldMk cId="3858890429" sldId="5158"/>
        </pc:sldMkLst>
        <pc:picChg chg="add mod">
          <ac:chgData name="Breanna Van Loenen" userId="1V2mJZucGXxhsNfm5dUu8uKA7JytXquAF4NRPT+4eL4=" providerId="None" clId="Web-{9922CC6F-D467-4D38-8DA1-22510C62F115}" dt="2021-05-12T15:07:12.624" v="4" actId="1076"/>
          <ac:picMkLst>
            <pc:docMk/>
            <pc:sldMk cId="3858890429" sldId="5158"/>
            <ac:picMk id="3" creationId="{515F08E7-1E62-4C50-9BDF-141A3DD5F154}"/>
          </ac:picMkLst>
        </pc:picChg>
        <pc:picChg chg="del">
          <ac:chgData name="Breanna Van Loenen" userId="1V2mJZucGXxhsNfm5dUu8uKA7JytXquAF4NRPT+4eL4=" providerId="None" clId="Web-{9922CC6F-D467-4D38-8DA1-22510C62F115}" dt="2021-05-12T15:06:58.436" v="0"/>
          <ac:picMkLst>
            <pc:docMk/>
            <pc:sldMk cId="3858890429" sldId="5158"/>
            <ac:picMk id="10" creationId="{AAFF1597-1250-41FA-A896-89ECF9A2B2C4}"/>
          </ac:picMkLst>
        </pc:picChg>
      </pc:sldChg>
    </pc:docChg>
  </pc:docChgLst>
  <pc:docChgLst>
    <pc:chgData name="Breanna Van Loenen" clId="Web-{9C48E10B-D72A-4C66-B147-AEBDB9E05518}"/>
    <pc:docChg chg="modSld">
      <pc:chgData name="Breanna Van Loenen" userId="" providerId="" clId="Web-{9C48E10B-D72A-4C66-B147-AEBDB9E05518}" dt="2021-03-17T10:07:49.064" v="27"/>
      <pc:docMkLst>
        <pc:docMk/>
      </pc:docMkLst>
      <pc:sldChg chg="modSp">
        <pc:chgData name="Breanna Van Loenen" userId="" providerId="" clId="Web-{9C48E10B-D72A-4C66-B147-AEBDB9E05518}" dt="2021-03-17T10:07:49.064" v="27"/>
        <pc:sldMkLst>
          <pc:docMk/>
          <pc:sldMk cId="0" sldId="259"/>
        </pc:sldMkLst>
        <pc:graphicFrameChg chg="mod modGraphic">
          <ac:chgData name="Breanna Van Loenen" userId="" providerId="" clId="Web-{9C48E10B-D72A-4C66-B147-AEBDB9E05518}" dt="2021-03-17T10:07:49.064" v="27"/>
          <ac:graphicFrameMkLst>
            <pc:docMk/>
            <pc:sldMk cId="0" sldId="259"/>
            <ac:graphicFrameMk id="117" creationId="{00000000-0000-0000-0000-000000000000}"/>
          </ac:graphicFrameMkLst>
        </pc:graphicFrameChg>
      </pc:sldChg>
    </pc:docChg>
  </pc:docChgLst>
  <pc:docChgLst>
    <pc:chgData name="Breanna Van Loenen" clId="Web-{8C945851-1FEB-4EB7-B68D-9CE9D4650818}"/>
    <pc:docChg chg="modSld">
      <pc:chgData name="Breanna Van Loenen" userId="" providerId="" clId="Web-{8C945851-1FEB-4EB7-B68D-9CE9D4650818}" dt="2021-03-16T18:17:06.351" v="389" actId="1076"/>
      <pc:docMkLst>
        <pc:docMk/>
      </pc:docMkLst>
      <pc:sldChg chg="modSp">
        <pc:chgData name="Breanna Van Loenen" userId="" providerId="" clId="Web-{8C945851-1FEB-4EB7-B68D-9CE9D4650818}" dt="2021-03-16T18:17:06.351" v="389" actId="1076"/>
        <pc:sldMkLst>
          <pc:docMk/>
          <pc:sldMk cId="3558206272" sldId="5145"/>
        </pc:sldMkLst>
        <pc:spChg chg="mod">
          <ac:chgData name="Breanna Van Loenen" userId="" providerId="" clId="Web-{8C945851-1FEB-4EB7-B68D-9CE9D4650818}" dt="2021-03-16T18:17:06.351" v="389" actId="1076"/>
          <ac:spMkLst>
            <pc:docMk/>
            <pc:sldMk cId="3558206272" sldId="5145"/>
            <ac:spMk id="3" creationId="{5A29ED0A-F659-4E53-81D5-8CE131C21CFE}"/>
          </ac:spMkLst>
        </pc:spChg>
      </pc:sldChg>
    </pc:docChg>
  </pc:docChgLst>
  <pc:docChgLst>
    <pc:chgData name="Breanna Van Loenen" clId="Web-{DD069ABF-A357-49D7-B588-C0DBD7A0ECA8}"/>
    <pc:docChg chg="modSld">
      <pc:chgData name="Breanna Van Loenen" userId="" providerId="" clId="Web-{DD069ABF-A357-49D7-B588-C0DBD7A0ECA8}" dt="2021-03-17T02:33:07.856" v="17"/>
      <pc:docMkLst>
        <pc:docMk/>
      </pc:docMkLst>
      <pc:sldChg chg="modSp">
        <pc:chgData name="Breanna Van Loenen" userId="" providerId="" clId="Web-{DD069ABF-A357-49D7-B588-C0DBD7A0ECA8}" dt="2021-03-17T02:33:07.856" v="17"/>
        <pc:sldMkLst>
          <pc:docMk/>
          <pc:sldMk cId="0" sldId="259"/>
        </pc:sldMkLst>
        <pc:graphicFrameChg chg="mod modGraphic">
          <ac:chgData name="Breanna Van Loenen" userId="" providerId="" clId="Web-{DD069ABF-A357-49D7-B588-C0DBD7A0ECA8}" dt="2021-03-17T02:33:07.856" v="17"/>
          <ac:graphicFrameMkLst>
            <pc:docMk/>
            <pc:sldMk cId="0" sldId="259"/>
            <ac:graphicFrameMk id="117" creationId="{00000000-0000-0000-0000-000000000000}"/>
          </ac:graphicFrameMkLst>
        </pc:graphicFrameChg>
      </pc:sldChg>
    </pc:docChg>
  </pc:docChgLst>
  <pc:docChgLst>
    <pc:chgData name="Maria Teresa Bermudes" userId="76a2f13cae316870" providerId="LiveId" clId="{1F6F89A6-84B0-4B03-A8DE-50F5BA1C8422}"/>
    <pc:docChg chg="undo custSel modSld">
      <pc:chgData name="Maria Teresa Bermudes" userId="76a2f13cae316870" providerId="LiveId" clId="{1F6F89A6-84B0-4B03-A8DE-50F5BA1C8422}" dt="2021-03-23T19:03:34.605" v="3144" actId="255"/>
      <pc:docMkLst>
        <pc:docMk/>
      </pc:docMkLst>
      <pc:sldChg chg="modSp mod">
        <pc:chgData name="Maria Teresa Bermudes" userId="76a2f13cae316870" providerId="LiveId" clId="{1F6F89A6-84B0-4B03-A8DE-50F5BA1C8422}" dt="2021-03-23T18:36:07.930" v="396" actId="14100"/>
        <pc:sldMkLst>
          <pc:docMk/>
          <pc:sldMk cId="0" sldId="259"/>
        </pc:sldMkLst>
        <pc:spChg chg="mod">
          <ac:chgData name="Maria Teresa Bermudes" userId="76a2f13cae316870" providerId="LiveId" clId="{1F6F89A6-84B0-4B03-A8DE-50F5BA1C8422}" dt="2021-03-23T18:32:04.972" v="359" actId="27636"/>
          <ac:spMkLst>
            <pc:docMk/>
            <pc:sldMk cId="0" sldId="259"/>
            <ac:spMk id="15" creationId="{149ED0B9-F40A-4E2F-9EBC-F4CE1D010426}"/>
          </ac:spMkLst>
        </pc:spChg>
        <pc:spChg chg="mod">
          <ac:chgData name="Maria Teresa Bermudes" userId="76a2f13cae316870" providerId="LiveId" clId="{1F6F89A6-84B0-4B03-A8DE-50F5BA1C8422}" dt="2021-03-23T18:36:07.930" v="396" actId="14100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Maria Teresa Bermudes" userId="76a2f13cae316870" providerId="LiveId" clId="{1F6F89A6-84B0-4B03-A8DE-50F5BA1C8422}" dt="2021-03-23T18:35:26.154" v="392" actId="255"/>
          <ac:spMkLst>
            <pc:docMk/>
            <pc:sldMk cId="0" sldId="259"/>
            <ac:spMk id="121" creationId="{00000000-0000-0000-0000-000000000000}"/>
          </ac:spMkLst>
        </pc:spChg>
        <pc:graphicFrameChg chg="mod modGraphic">
          <ac:chgData name="Maria Teresa Bermudes" userId="76a2f13cae316870" providerId="LiveId" clId="{1F6F89A6-84B0-4B03-A8DE-50F5BA1C8422}" dt="2021-03-23T18:35:57.953" v="395" actId="255"/>
          <ac:graphicFrameMkLst>
            <pc:docMk/>
            <pc:sldMk cId="0" sldId="259"/>
            <ac:graphicFrameMk id="117" creationId="{00000000-0000-0000-0000-000000000000}"/>
          </ac:graphicFrameMkLst>
        </pc:graphicFrameChg>
        <pc:picChg chg="mod">
          <ac:chgData name="Maria Teresa Bermudes" userId="76a2f13cae316870" providerId="LiveId" clId="{1F6F89A6-84B0-4B03-A8DE-50F5BA1C8422}" dt="2021-03-23T18:35:09.524" v="390" actId="14100"/>
          <ac:picMkLst>
            <pc:docMk/>
            <pc:sldMk cId="0" sldId="259"/>
            <ac:picMk id="13" creationId="{B0EBA69D-1F7E-534A-9304-9F22D4951454}"/>
          </ac:picMkLst>
        </pc:picChg>
        <pc:cxnChg chg="mod">
          <ac:chgData name="Maria Teresa Bermudes" userId="76a2f13cae316870" providerId="LiveId" clId="{1F6F89A6-84B0-4B03-A8DE-50F5BA1C8422}" dt="2021-03-23T18:35:12.993" v="391" actId="1076"/>
          <ac:cxnSpMkLst>
            <pc:docMk/>
            <pc:sldMk cId="0" sldId="259"/>
            <ac:cxnSpMk id="122" creationId="{00000000-0000-0000-0000-000000000000}"/>
          </ac:cxnSpMkLst>
        </pc:cxnChg>
      </pc:sldChg>
      <pc:sldChg chg="modNotesTx">
        <pc:chgData name="Maria Teresa Bermudes" userId="76a2f13cae316870" providerId="LiveId" clId="{1F6F89A6-84B0-4B03-A8DE-50F5BA1C8422}" dt="2021-03-23T18:31:46.083" v="357" actId="790"/>
        <pc:sldMkLst>
          <pc:docMk/>
          <pc:sldMk cId="895686064" sldId="870"/>
        </pc:sldMkLst>
      </pc:sldChg>
      <pc:sldChg chg="modSp mod">
        <pc:chgData name="Maria Teresa Bermudes" userId="76a2f13cae316870" providerId="LiveId" clId="{1F6F89A6-84B0-4B03-A8DE-50F5BA1C8422}" dt="2021-03-23T18:32:04.965" v="358" actId="27636"/>
        <pc:sldMkLst>
          <pc:docMk/>
          <pc:sldMk cId="3552266664" sldId="5129"/>
        </pc:sldMkLst>
        <pc:spChg chg="mod">
          <ac:chgData name="Maria Teresa Bermudes" userId="76a2f13cae316870" providerId="LiveId" clId="{1F6F89A6-84B0-4B03-A8DE-50F5BA1C8422}" dt="2021-03-23T18:32:04.965" v="358" actId="27636"/>
          <ac:spMkLst>
            <pc:docMk/>
            <pc:sldMk cId="3552266664" sldId="5129"/>
            <ac:spMk id="3" creationId="{5A29ED0A-F659-4E53-81D5-8CE131C21CFE}"/>
          </ac:spMkLst>
        </pc:spChg>
      </pc:sldChg>
      <pc:sldChg chg="modSp mod">
        <pc:chgData name="Maria Teresa Bermudes" userId="76a2f13cae316870" providerId="LiveId" clId="{1F6F89A6-84B0-4B03-A8DE-50F5BA1C8422}" dt="2021-03-23T18:58:56.362" v="3130" actId="255"/>
        <pc:sldMkLst>
          <pc:docMk/>
          <pc:sldMk cId="3591698165" sldId="5131"/>
        </pc:sldMkLst>
        <pc:spChg chg="mod">
          <ac:chgData name="Maria Teresa Bermudes" userId="76a2f13cae316870" providerId="LiveId" clId="{1F6F89A6-84B0-4B03-A8DE-50F5BA1C8422}" dt="2021-03-23T18:58:56.362" v="3130" actId="255"/>
          <ac:spMkLst>
            <pc:docMk/>
            <pc:sldMk cId="3591698165" sldId="5131"/>
            <ac:spMk id="26" creationId="{9545867E-065D-41D6-94F0-128CAAB70CDF}"/>
          </ac:spMkLst>
        </pc:spChg>
      </pc:sldChg>
      <pc:sldChg chg="modSp mod">
        <pc:chgData name="Maria Teresa Bermudes" userId="76a2f13cae316870" providerId="LiveId" clId="{1F6F89A6-84B0-4B03-A8DE-50F5BA1C8422}" dt="2021-03-23T19:00:38.596" v="3133" actId="14100"/>
        <pc:sldMkLst>
          <pc:docMk/>
          <pc:sldMk cId="859411345" sldId="5133"/>
        </pc:sldMkLst>
        <pc:spChg chg="mod">
          <ac:chgData name="Maria Teresa Bermudes" userId="76a2f13cae316870" providerId="LiveId" clId="{1F6F89A6-84B0-4B03-A8DE-50F5BA1C8422}" dt="2021-03-23T19:00:32.507" v="3132" actId="255"/>
          <ac:spMkLst>
            <pc:docMk/>
            <pc:sldMk cId="859411345" sldId="5133"/>
            <ac:spMk id="25" creationId="{73E65CC0-3EC1-40DB-A0E2-FB904C10D080}"/>
          </ac:spMkLst>
        </pc:spChg>
        <pc:spChg chg="mod">
          <ac:chgData name="Maria Teresa Bermudes" userId="76a2f13cae316870" providerId="LiveId" clId="{1F6F89A6-84B0-4B03-A8DE-50F5BA1C8422}" dt="2021-03-23T19:00:38.596" v="3133" actId="14100"/>
          <ac:spMkLst>
            <pc:docMk/>
            <pc:sldMk cId="859411345" sldId="5133"/>
            <ac:spMk id="32" creationId="{3A5453CC-98EA-4B03-8C72-535C882BAC36}"/>
          </ac:spMkLst>
        </pc:spChg>
      </pc:sldChg>
      <pc:sldChg chg="modSp mod">
        <pc:chgData name="Maria Teresa Bermudes" userId="76a2f13cae316870" providerId="LiveId" clId="{1F6F89A6-84B0-4B03-A8DE-50F5BA1C8422}" dt="2021-03-23T19:01:13.155" v="3134" actId="255"/>
        <pc:sldMkLst>
          <pc:docMk/>
          <pc:sldMk cId="780480046" sldId="5136"/>
        </pc:sldMkLst>
        <pc:spChg chg="mod">
          <ac:chgData name="Maria Teresa Bermudes" userId="76a2f13cae316870" providerId="LiveId" clId="{1F6F89A6-84B0-4B03-A8DE-50F5BA1C8422}" dt="2021-03-23T19:01:13.155" v="3134" actId="255"/>
          <ac:spMkLst>
            <pc:docMk/>
            <pc:sldMk cId="780480046" sldId="5136"/>
            <ac:spMk id="13" creationId="{C8217CC7-E033-4E72-947B-C9C47CA0B6E4}"/>
          </ac:spMkLst>
        </pc:spChg>
      </pc:sldChg>
      <pc:sldChg chg="modSp mod">
        <pc:chgData name="Maria Teresa Bermudes" userId="76a2f13cae316870" providerId="LiveId" clId="{1F6F89A6-84B0-4B03-A8DE-50F5BA1C8422}" dt="2021-03-23T19:02:17.339" v="3139" actId="14100"/>
        <pc:sldMkLst>
          <pc:docMk/>
          <pc:sldMk cId="2966072299" sldId="5137"/>
        </pc:sldMkLst>
        <pc:spChg chg="mod">
          <ac:chgData name="Maria Teresa Bermudes" userId="76a2f13cae316870" providerId="LiveId" clId="{1F6F89A6-84B0-4B03-A8DE-50F5BA1C8422}" dt="2021-03-23T19:02:09.491" v="3137" actId="255"/>
          <ac:spMkLst>
            <pc:docMk/>
            <pc:sldMk cId="2966072299" sldId="5137"/>
            <ac:spMk id="15" creationId="{C50BBA43-50A2-41FA-8A6B-456717B482D3}"/>
          </ac:spMkLst>
        </pc:spChg>
        <pc:spChg chg="mod">
          <ac:chgData name="Maria Teresa Bermudes" userId="76a2f13cae316870" providerId="LiveId" clId="{1F6F89A6-84B0-4B03-A8DE-50F5BA1C8422}" dt="2021-03-23T19:01:52.820" v="3136" actId="255"/>
          <ac:spMkLst>
            <pc:docMk/>
            <pc:sldMk cId="2966072299" sldId="5137"/>
            <ac:spMk id="18" creationId="{34A9C33F-B40D-4C5E-89EE-AC0015370C50}"/>
          </ac:spMkLst>
        </pc:spChg>
        <pc:spChg chg="mod">
          <ac:chgData name="Maria Teresa Bermudes" userId="76a2f13cae316870" providerId="LiveId" clId="{1F6F89A6-84B0-4B03-A8DE-50F5BA1C8422}" dt="2021-03-23T19:02:17.339" v="3139" actId="14100"/>
          <ac:spMkLst>
            <pc:docMk/>
            <pc:sldMk cId="2966072299" sldId="5137"/>
            <ac:spMk id="37" creationId="{CC495CEE-B810-4F68-996A-5F28D93A2AA0}"/>
          </ac:spMkLst>
        </pc:spChg>
      </pc:sldChg>
      <pc:sldChg chg="modSp mod">
        <pc:chgData name="Maria Teresa Bermudes" userId="76a2f13cae316870" providerId="LiveId" clId="{1F6F89A6-84B0-4B03-A8DE-50F5BA1C8422}" dt="2021-03-23T19:00:13.556" v="3131" actId="255"/>
        <pc:sldMkLst>
          <pc:docMk/>
          <pc:sldMk cId="606846204" sldId="5141"/>
        </pc:sldMkLst>
        <pc:spChg chg="mod">
          <ac:chgData name="Maria Teresa Bermudes" userId="76a2f13cae316870" providerId="LiveId" clId="{1F6F89A6-84B0-4B03-A8DE-50F5BA1C8422}" dt="2021-03-23T19:00:13.556" v="3131" actId="255"/>
          <ac:spMkLst>
            <pc:docMk/>
            <pc:sldMk cId="606846204" sldId="5141"/>
            <ac:spMk id="27" creationId="{A6BCF9CC-AF9C-4B01-A6F5-D3BF62B405BB}"/>
          </ac:spMkLst>
        </pc:spChg>
      </pc:sldChg>
      <pc:sldChg chg="modSp mod">
        <pc:chgData name="Maria Teresa Bermudes" userId="76a2f13cae316870" providerId="LiveId" clId="{1F6F89A6-84B0-4B03-A8DE-50F5BA1C8422}" dt="2021-03-23T19:01:35.195" v="3135" actId="255"/>
        <pc:sldMkLst>
          <pc:docMk/>
          <pc:sldMk cId="2102342370" sldId="5143"/>
        </pc:sldMkLst>
        <pc:spChg chg="mod">
          <ac:chgData name="Maria Teresa Bermudes" userId="76a2f13cae316870" providerId="LiveId" clId="{1F6F89A6-84B0-4B03-A8DE-50F5BA1C8422}" dt="2021-03-23T19:01:35.195" v="3135" actId="255"/>
          <ac:spMkLst>
            <pc:docMk/>
            <pc:sldMk cId="2102342370" sldId="5143"/>
            <ac:spMk id="15" creationId="{295D7357-8800-4BDC-A08A-1E51B40E8534}"/>
          </ac:spMkLst>
        </pc:spChg>
      </pc:sldChg>
      <pc:sldChg chg="modSp mod">
        <pc:chgData name="Maria Teresa Bermudes" userId="76a2f13cae316870" providerId="LiveId" clId="{1F6F89A6-84B0-4B03-A8DE-50F5BA1C8422}" dt="2021-03-23T19:03:34.605" v="3144" actId="255"/>
        <pc:sldMkLst>
          <pc:docMk/>
          <pc:sldMk cId="867604164" sldId="5144"/>
        </pc:sldMkLst>
        <pc:spChg chg="mod">
          <ac:chgData name="Maria Teresa Bermudes" userId="76a2f13cae316870" providerId="LiveId" clId="{1F6F89A6-84B0-4B03-A8DE-50F5BA1C8422}" dt="2021-03-23T19:02:52.282" v="3141" actId="255"/>
          <ac:spMkLst>
            <pc:docMk/>
            <pc:sldMk cId="867604164" sldId="5144"/>
            <ac:spMk id="8" creationId="{60035300-417A-4BDA-8A3C-88B9CAB661C9}"/>
          </ac:spMkLst>
        </pc:spChg>
        <pc:spChg chg="mod">
          <ac:chgData name="Maria Teresa Bermudes" userId="76a2f13cae316870" providerId="LiveId" clId="{1F6F89A6-84B0-4B03-A8DE-50F5BA1C8422}" dt="2021-03-23T19:02:38.715" v="3140" actId="255"/>
          <ac:spMkLst>
            <pc:docMk/>
            <pc:sldMk cId="867604164" sldId="5144"/>
            <ac:spMk id="10" creationId="{6AFB3B64-35DC-4B01-8381-7AA17E0254C5}"/>
          </ac:spMkLst>
        </pc:spChg>
        <pc:spChg chg="mod">
          <ac:chgData name="Maria Teresa Bermudes" userId="76a2f13cae316870" providerId="LiveId" clId="{1F6F89A6-84B0-4B03-A8DE-50F5BA1C8422}" dt="2021-03-23T19:03:34.605" v="3144" actId="255"/>
          <ac:spMkLst>
            <pc:docMk/>
            <pc:sldMk cId="867604164" sldId="5144"/>
            <ac:spMk id="18" creationId="{F5FF48A8-09F8-4161-8EC4-C0D8FB859FA8}"/>
          </ac:spMkLst>
        </pc:spChg>
      </pc:sldChg>
      <pc:sldChg chg="modSp mod">
        <pc:chgData name="Maria Teresa Bermudes" userId="76a2f13cae316870" providerId="LiveId" clId="{1F6F89A6-84B0-4B03-A8DE-50F5BA1C8422}" dt="2021-03-23T18:34:37.497" v="386" actId="20577"/>
        <pc:sldMkLst>
          <pc:docMk/>
          <pc:sldMk cId="3558206272" sldId="5145"/>
        </pc:sldMkLst>
        <pc:spChg chg="mod">
          <ac:chgData name="Maria Teresa Bermudes" userId="76a2f13cae316870" providerId="LiveId" clId="{1F6F89A6-84B0-4B03-A8DE-50F5BA1C8422}" dt="2021-03-23T18:34:37.497" v="386" actId="20577"/>
          <ac:spMkLst>
            <pc:docMk/>
            <pc:sldMk cId="3558206272" sldId="5145"/>
            <ac:spMk id="3" creationId="{5A29ED0A-F659-4E53-81D5-8CE131C21CFE}"/>
          </ac:spMkLst>
        </pc:spChg>
      </pc:sldChg>
      <pc:sldChg chg="modNotesTx">
        <pc:chgData name="Maria Teresa Bermudes" userId="76a2f13cae316870" providerId="LiveId" clId="{1F6F89A6-84B0-4B03-A8DE-50F5BA1C8422}" dt="2021-03-23T18:32:10.895" v="360"/>
        <pc:sldMkLst>
          <pc:docMk/>
          <pc:sldMk cId="432371672" sldId="5146"/>
        </pc:sldMkLst>
      </pc:sldChg>
      <pc:sldChg chg="modNotesTx">
        <pc:chgData name="Maria Teresa Bermudes" userId="76a2f13cae316870" providerId="LiveId" clId="{1F6F89A6-84B0-4B03-A8DE-50F5BA1C8422}" dt="2021-03-23T18:32:47.617" v="379" actId="20577"/>
        <pc:sldMkLst>
          <pc:docMk/>
          <pc:sldMk cId="3490260108" sldId="5152"/>
        </pc:sldMkLst>
      </pc:sldChg>
      <pc:sldChg chg="modNotesTx">
        <pc:chgData name="Maria Teresa Bermudes" userId="76a2f13cae316870" providerId="LiveId" clId="{1F6F89A6-84B0-4B03-A8DE-50F5BA1C8422}" dt="2021-03-23T18:32:59.637" v="380"/>
        <pc:sldMkLst>
          <pc:docMk/>
          <pc:sldMk cId="1798272876" sldId="5153"/>
        </pc:sldMkLst>
      </pc:sldChg>
      <pc:sldChg chg="modNotesTx">
        <pc:chgData name="Maria Teresa Bermudes" userId="76a2f13cae316870" providerId="LiveId" clId="{1F6F89A6-84B0-4B03-A8DE-50F5BA1C8422}" dt="2021-03-23T18:33:04.430" v="381"/>
        <pc:sldMkLst>
          <pc:docMk/>
          <pc:sldMk cId="1750417774" sldId="5155"/>
        </pc:sldMkLst>
      </pc:sldChg>
      <pc:sldChg chg="modNotesTx">
        <pc:chgData name="Maria Teresa Bermudes" userId="76a2f13cae316870" providerId="LiveId" clId="{1F6F89A6-84B0-4B03-A8DE-50F5BA1C8422}" dt="2021-03-23T18:33:11.413" v="382"/>
        <pc:sldMkLst>
          <pc:docMk/>
          <pc:sldMk cId="418981712" sldId="5156"/>
        </pc:sldMkLst>
      </pc:sldChg>
      <pc:sldChg chg="modNotesTx">
        <pc:chgData name="Maria Teresa Bermudes" userId="76a2f13cae316870" providerId="LiveId" clId="{1F6F89A6-84B0-4B03-A8DE-50F5BA1C8422}" dt="2021-03-23T18:33:21.861" v="383"/>
        <pc:sldMkLst>
          <pc:docMk/>
          <pc:sldMk cId="1510800997" sldId="5157"/>
        </pc:sldMkLst>
      </pc:sldChg>
      <pc:sldChg chg="modNotesTx">
        <pc:chgData name="Maria Teresa Bermudes" userId="76a2f13cae316870" providerId="LiveId" clId="{1F6F89A6-84B0-4B03-A8DE-50F5BA1C8422}" dt="2021-03-23T18:57:34.882" v="3126" actId="6549"/>
        <pc:sldMkLst>
          <pc:docMk/>
          <pc:sldMk cId="3858890429" sldId="515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13:19:23.001" idx="1">
    <p:pos x="74" y="3960"/>
    <p:text>need NASEM logo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D944-188D-4616-AE54-A039D13FDDB2}" type="datetimeFigureOut">
              <a:rPr lang="en-US" smtClean="0"/>
              <a:t>5/12/2021</a:t>
            </a:fld>
            <a:endParaRPr lang="pt-M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4920-F045-44EC-A1EF-B288CB92DCF3}" type="slidenum">
              <a:rPr lang="en-US" smtClean="0"/>
              <a:t>‹#›</a:t>
            </a:fld>
            <a:endParaRPr lang="pt-MZ"/>
          </a:p>
        </p:txBody>
      </p:sp>
    </p:spTree>
    <p:extLst>
      <p:ext uri="{BB962C8B-B14F-4D97-AF65-F5344CB8AC3E}">
        <p14:creationId xmlns:p14="http://schemas.microsoft.com/office/powerpoint/2010/main" val="383533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nhuanet.com/english/2021-01/28/c_139702375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liefweb.int/sites/reliefweb.int/files/resources/ROSEA_20210223_MOZ_Snapshot.pdf" TargetMode="External"/><Relationship Id="rId5" Type="http://schemas.openxmlformats.org/officeDocument/2006/relationships/hyperlink" Target="https://www.bloomberg.com/news/articles/2021-02-24/mozambique-receives-first-vaccines-from-china-after-covax-delay" TargetMode="External"/><Relationship Id="rId4" Type="http://schemas.openxmlformats.org/officeDocument/2006/relationships/hyperlink" Target="https://www.bloomberg.com/news/articles/2021-01-14/covid-19-chaos-sees-closing-of-southern-africa-s-busiest-border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79A01-BC64-1E46-BB35-A68B5BFFE0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1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8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DISCUSSÃO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9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56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1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4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3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DISCUSSÃO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94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368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369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0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34920-F045-44EC-A1EF-B288CB92DCF3}" type="slidenum">
              <a:rPr lang="en-US" smtClean="0"/>
              <a:t>2</a:t>
            </a:fld>
            <a:endParaRPr lang="pt-MZ"/>
          </a:p>
        </p:txBody>
      </p:sp>
    </p:spTree>
    <p:extLst>
      <p:ext uri="{BB962C8B-B14F-4D97-AF65-F5344CB8AC3E}">
        <p14:creationId xmlns:p14="http://schemas.microsoft.com/office/powerpoint/2010/main" val="125797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noProof="0" dirty="0">
                <a:solidFill>
                  <a:srgbClr val="000000"/>
                </a:solidFill>
                <a:latin typeface="HK Grotesk Medium" panose="00000600000000000000" pitchFamily="2" charset="0"/>
              </a:rPr>
              <a:t>Consciência situacional</a:t>
            </a:r>
          </a:p>
          <a:p>
            <a:r>
              <a:rPr lang="pt-PT" sz="1200" noProof="0" dirty="0">
                <a:solidFill>
                  <a:srgbClr val="000000"/>
                </a:solidFill>
                <a:latin typeface="HK Grotesk Medium" panose="00000600000000000000" pitchFamily="2" charset="0"/>
              </a:rPr>
              <a:t>As pessoas apoiam e praticam as medidas?</a:t>
            </a:r>
            <a:endParaRPr lang="pt-PT" sz="1200" b="0" i="0" noProof="0" dirty="0">
              <a:solidFill>
                <a:srgbClr val="000000"/>
              </a:solidFill>
              <a:effectLst/>
              <a:latin typeface="HK Grotesk Medium" panose="00000600000000000000" pitchFamily="2" charset="0"/>
            </a:endParaRPr>
          </a:p>
          <a:p>
            <a:r>
              <a:rPr lang="pt-PT" sz="1200" noProof="0" dirty="0">
                <a:latin typeface="HK Grotesk Medium" panose="00000600000000000000" pitchFamily="2" charset="0"/>
              </a:rPr>
              <a:t>Em quem é que as pessoas confiam?</a:t>
            </a:r>
          </a:p>
          <a:p>
            <a:r>
              <a:rPr lang="pt-PT" sz="1200" noProof="0" dirty="0">
                <a:latin typeface="HK Grotesk Medium" panose="00000600000000000000" pitchFamily="2" charset="0"/>
              </a:rPr>
              <a:t>Como é que as pessoas compreendem o risco?</a:t>
            </a:r>
          </a:p>
          <a:p>
            <a:r>
              <a:rPr lang="pt-PT" sz="1200" noProof="0" dirty="0">
                <a:latin typeface="HK Grotesk Medium" panose="00000600000000000000" pitchFamily="2" charset="0"/>
              </a:rPr>
              <a:t>Como é que as pessoas se sentem em relação a retomar as suas </a:t>
            </a:r>
            <a:r>
              <a:rPr lang="pt-PT" sz="1200" noProof="0" dirty="0" err="1">
                <a:latin typeface="HK Grotesk Medium" panose="00000600000000000000" pitchFamily="2" charset="0"/>
              </a:rPr>
              <a:t>actividades</a:t>
            </a:r>
            <a:r>
              <a:rPr lang="pt-PT" sz="1200" noProof="0" dirty="0">
                <a:latin typeface="HK Grotesk Medium" panose="00000600000000000000" pitchFamily="2" charset="0"/>
              </a:rPr>
              <a:t>?</a:t>
            </a:r>
          </a:p>
          <a:p>
            <a:r>
              <a:rPr lang="pt-PT" sz="1200" noProof="0" dirty="0">
                <a:latin typeface="HK Grotesk Medium" panose="00000600000000000000" pitchFamily="2" charset="0"/>
              </a:rPr>
              <a:t>O que é que as pessoas pensam sobre as vacinas?</a:t>
            </a:r>
          </a:p>
          <a:p>
            <a:r>
              <a:rPr lang="pt-PT" sz="1200" noProof="0" dirty="0">
                <a:latin typeface="HK Grotesk Medium" panose="00000600000000000000" pitchFamily="2" charset="0"/>
              </a:rPr>
              <a:t>As pessoas andam a omitir ou adiar cuidados de saúde? </a:t>
            </a:r>
          </a:p>
          <a:p>
            <a:r>
              <a:rPr lang="pt-PT" sz="1200" noProof="0" dirty="0">
                <a:latin typeface="HK Grotesk Medium" panose="00000600000000000000" pitchFamily="2" charset="0"/>
              </a:rPr>
              <a:t>As pessoas estão a sofrer perdas de rendimento?</a:t>
            </a:r>
          </a:p>
          <a:p>
            <a:r>
              <a:rPr lang="pt-PT" sz="1200" noProof="0" dirty="0">
                <a:latin typeface="HK Grotesk Medium" panose="00000600000000000000" pitchFamily="2" charset="0"/>
              </a:rPr>
              <a:t>As pessoas estão a sofrer insegurança alimentar?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34920-F045-44EC-A1EF-B288CB92D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DISCUSSÃO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0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3ea0417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c83ea04175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c83ea04175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DISCUSSÃO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6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Em princípios de Janeiro de 2021 Moçambique registou um aumento acentuado de mortes e casos notificados, atingindo um pico de cerca de 900 casos novos registados diariamente no início de Fevereiro – mais de quatro vezes a incidência registada durante o pico anterior, em Setembro de 2020. A área metropolitana de Maputo continua a registar o maior número de casos, mas as outras províncias estão também a sofrer surtos. Em resposta ao grande aumento de casos, a 5 de Fevereiro o governo moçambicano impôs um recolher obrigatório de um mês na área metropolitana de Maputo, encerrando as escolas e locais de culto e limitando as reuniões públicas.   </a:t>
            </a:r>
          </a:p>
          <a:p>
            <a:pPr algn="l"/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A variante 501Y.V2 (B.1.351) foi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detectada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 em múltiplas amostras, sendo provável que tenha estado a circular em Moçambique 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  <a:hlinkClick r:id="rId3"/>
              </a:rPr>
              <a:t>desde Novembro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. As viagens e o comércio transfronteiriço entre a África do Sul e Moçambique contribuíram provavelmente para o agravamento da situação epidemiológica, juntamente com o aumento da mobilidade durante as férias de fim do ano. A mobilidade diminuiu novamente em Janeiro, possivelmente em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reacção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 ao aumento súbito de casos registados, notícias sobre a variante B.1.351 e uma pausa na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actividade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 económica a seguir às férias. 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  <a:hlinkClick r:id="rId4"/>
              </a:rPr>
              <a:t>As esperas prolongadas na fronteira sul-africana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 no início de Janeiro, à medida que as pessoas regressavam ao trabalho a seguir às férias, podem também ter exacerbado a transmissão antes de o governo sul-africano ter fechado as suas fronteiras terrestres, a 11 de Janeiro.   </a:t>
            </a:r>
          </a:p>
          <a:p>
            <a:pPr algn="l"/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A capacidade de análise é reduzida, e a positividade dos testes alcançou 30% em fins de Janeiro e princípios de Fevereiro, o que sugere que muitos dos casos e mortes do surto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actual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 nunca foram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detectados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. A 24 de Fevereiro Moçambique 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  <a:hlinkClick r:id="rId5"/>
              </a:rPr>
              <a:t>recebeu 200.000 doses iniciais da vacina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  <a:hlinkClick r:id="rId5"/>
              </a:rPr>
              <a:t>Sinopharm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, as quais serão administradas a profissionais de saúde. O governo espera receber mais  doses de vacinas em Maio, através da parceria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COVAX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.</a:t>
            </a:r>
          </a:p>
          <a:p>
            <a:pPr algn="l"/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O surto de COVID-19 veio juntar-se a um agravamento do conflito e crise humanitária que ocorrem na província de Cabo Delgado, onde se registaram 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  <a:hlinkClick r:id="rId6"/>
              </a:rPr>
              <a:t>perto de 700.000 deslocados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 no final de 2020. Já na região central de Moçambique, o ciclone tropical </a:t>
            </a:r>
            <a:r>
              <a:rPr lang="pt-PT" b="0" i="0" noProof="0" dirty="0" err="1">
                <a:solidFill>
                  <a:srgbClr val="000000"/>
                </a:solidFill>
                <a:effectLst/>
                <a:latin typeface="GTAmerica"/>
              </a:rPr>
              <a:t>Eloise</a:t>
            </a:r>
            <a:r>
              <a:rPr lang="pt-PT" b="0" i="0" noProof="0" dirty="0">
                <a:solidFill>
                  <a:srgbClr val="000000"/>
                </a:solidFill>
                <a:effectLst/>
                <a:latin typeface="GTAmerica"/>
              </a:rPr>
              <a:t> também causou deslocamentos em Janeiro de 2021.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34920-F045-44EC-A1EF-B288CB92DC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DISCUSSÃO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9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9A01-BC64-1E46-BB35-A68B5BFFE0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T America" panose="000005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T America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64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5C1B-905B-4EB5-8D2C-98B31AEFD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17945-CC90-450E-8B24-AC4B8E069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554C-EA5A-46BA-A26F-DB347DC9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CE0DD-6EF2-4568-ABC7-5F87E82F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FE74-8636-41BE-ACFD-FA82E81F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C465-A2A8-4E11-847E-E1B40DD1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4B41F-69C2-4634-AC12-256B12AAE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78DF-F5CB-45B4-AE7B-B24D9099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CEA40-E571-47F5-837F-590D11EE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8223-0A3A-4CA4-B6B2-2BD7BEFD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EDACB-1A25-4097-8EA9-1A9C66F64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C918B-0058-4342-964B-1E65CEE95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9558-60B6-46C1-AB6F-7B95AA71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7B743-EE43-466D-8B62-B053954F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5391-EFD7-4D82-9F41-D9FCC489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3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4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F4A62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40" y="1825625"/>
            <a:ext cx="1108936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0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4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3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6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F237-326B-4961-9A6C-1E1C06B0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8D8A-A21D-4AD7-A088-E0CF9380A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F3EA-7FF8-46EC-B4D0-CCD4A3E4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E793-AEF2-4778-926E-CA2DD591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2248A-C3FA-41AA-B180-0CB82AB6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7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9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4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5A5B-9964-BA45-A1B5-FC54D9B083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429-B862-464C-A163-6879E3AA0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08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4BF1D4-C2E8-43FC-8EFA-04180D85A10F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A8AE2-D196-41B2-8714-5C0A7DF99E53}"/>
              </a:ext>
            </a:extLst>
          </p:cNvPr>
          <p:cNvSpPr txBox="1"/>
          <p:nvPr userDrawn="1"/>
        </p:nvSpPr>
        <p:spPr>
          <a:xfrm>
            <a:off x="814093" y="6263296"/>
            <a:ext cx="91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100" i="1" dirty="0">
                <a:solidFill>
                  <a:schemeClr val="bg1"/>
                </a:solidFill>
                <a:latin typeface="GT America" panose="00000500000000000000" pitchFamily="50" charset="0"/>
              </a:rPr>
              <a:t>Ipsos /  Resolve to Save Lives : África do Sul</a:t>
            </a:r>
          </a:p>
        </p:txBody>
      </p:sp>
    </p:spTree>
    <p:extLst>
      <p:ext uri="{BB962C8B-B14F-4D97-AF65-F5344CB8AC3E}">
        <p14:creationId xmlns:p14="http://schemas.microsoft.com/office/powerpoint/2010/main" val="157542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bg>
      <p:bgPr>
        <a:gradFill>
          <a:gsLst>
            <a:gs pos="0">
              <a:schemeClr val="bg2"/>
            </a:gs>
            <a:gs pos="100000">
              <a:schemeClr val="bg2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e libre : forme 28">
            <a:extLst>
              <a:ext uri="{FF2B5EF4-FFF2-40B4-BE49-F238E27FC236}">
                <a16:creationId xmlns:a16="http://schemas.microsoft.com/office/drawing/2014/main" id="{25BCA439-CE40-3347-AF44-5EEAF143668B}"/>
              </a:ext>
            </a:extLst>
          </p:cNvPr>
          <p:cNvSpPr/>
          <p:nvPr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T America" panose="00000500000000000000" pitchFamily="50" charset="0"/>
            </a:endParaRPr>
          </a:p>
        </p:txBody>
      </p:sp>
      <p:sp>
        <p:nvSpPr>
          <p:cNvPr id="40" name="Forme libre : forme 30">
            <a:extLst>
              <a:ext uri="{FF2B5EF4-FFF2-40B4-BE49-F238E27FC236}">
                <a16:creationId xmlns:a16="http://schemas.microsoft.com/office/drawing/2014/main" id="{AE8267D6-E138-8640-BC5D-12118FCF2DF3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T America" panose="00000500000000000000" pitchFamily="50" charset="0"/>
            </a:endParaRPr>
          </a:p>
        </p:txBody>
      </p:sp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375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/>
        </p:nvCxnSpPr>
        <p:spPr>
          <a:xfrm>
            <a:off x="585787" y="3940302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33400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008749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432445"/>
            <a:ext cx="2486308" cy="215444"/>
          </a:xfrm>
          <a:prstGeom prst="rect">
            <a:avLst/>
          </a:prstGeom>
        </p:spPr>
        <p:txBody>
          <a:bodyPr wrap="squar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021761"/>
            <a:ext cx="2612304" cy="400110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GT America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198BDE-F9BF-7A4A-AF8E-0DF77C0590E4}"/>
              </a:ext>
            </a:extLst>
          </p:cNvPr>
          <p:cNvGrpSpPr>
            <a:grpSpLocks noChangeAspect="1"/>
          </p:cNvGrpSpPr>
          <p:nvPr/>
        </p:nvGrpSpPr>
        <p:grpSpPr>
          <a:xfrm>
            <a:off x="10623167" y="5407578"/>
            <a:ext cx="909437" cy="829710"/>
            <a:chOff x="11309880" y="6178130"/>
            <a:chExt cx="490427" cy="447433"/>
          </a:xfrm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C13F323B-F01E-D742-B50B-0E350E254AAF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BB45B698-4213-0C44-B23D-F87540138A50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1" name="Freeform: Shape 11">
              <a:extLst>
                <a:ext uri="{FF2B5EF4-FFF2-40B4-BE49-F238E27FC236}">
                  <a16:creationId xmlns:a16="http://schemas.microsoft.com/office/drawing/2014/main" id="{6C55194B-0C30-4549-8D0E-8FD3ED41A112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84EC1030-97DF-9348-9CFF-7201B32748D2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45902CED-772B-194B-B3DA-948B14AAF7CE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2CC77B1B-65EF-D740-884D-93ADA4D92AAE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EBC1DFE1-9EED-7C45-833D-D02E1220ACA3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C72CD79B-DE52-2E4E-A497-C01A06B3F1BC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EA269D8F-9FCB-A34F-9EB2-63EF53357ECE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A3D6FDE5-AC3C-904E-BAB9-24524076B310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75A42F3E-7B79-6843-9E99-7B1F82D3E590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5D623381-3A8F-CE45-A9DF-9D1AC3C917AF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6F67F198-20E9-7C4C-9C5C-53E7DBE59938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0C92B55B-3E3E-4F4E-ADAE-49959C6D7019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A9FD1CD0-0B96-7843-B86E-62D6A2E37E5D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EC0559-5D20-E84C-ABC1-12D8CE4436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98280" y="5410198"/>
            <a:ext cx="1285875" cy="832104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tIns="45720" bIns="0"/>
          <a:lstStyle>
            <a:lvl1pPr marL="4763" indent="-4763" algn="l">
              <a:tabLst/>
              <a:defRPr>
                <a:solidFill>
                  <a:schemeClr val="bg1">
                    <a:lumMod val="85000"/>
                  </a:schemeClr>
                </a:solidFill>
                <a:latin typeface="GT America" panose="00000500000000000000" pitchFamily="50" charset="0"/>
              </a:defRPr>
            </a:lvl1pPr>
          </a:lstStyle>
          <a:p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12038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26B43"/>
          </p15:clr>
        </p15:guide>
        <p15:guide id="2" orient="horz" pos="1896">
          <p15:clr>
            <a:srgbClr val="F26B43"/>
          </p15:clr>
        </p15:guide>
        <p15:guide id="4" orient="horz" pos="3408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288">
          <p15:clr>
            <a:srgbClr val="F26B43"/>
          </p15:clr>
        </p15:guide>
        <p15:guide id="7" orient="horz" pos="2736">
          <p15:clr>
            <a:srgbClr val="F26B43"/>
          </p15:clr>
        </p15:guide>
        <p15:guide id="8" pos="7392">
          <p15:clr>
            <a:srgbClr val="F26B43"/>
          </p15:clr>
        </p15:guide>
        <p15:guide id="9" pos="7248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4">
    <p:bg>
      <p:bgPr>
        <a:gradFill>
          <a:gsLst>
            <a:gs pos="0">
              <a:schemeClr val="accent1"/>
            </a:gs>
            <a:gs pos="100000">
              <a:schemeClr val="accent6">
                <a:lumMod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57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GT America" panose="00000500000000000000" pitchFamily="50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GT America" panose="00000500000000000000" pitchFamily="50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2983" y="3287"/>
            <a:ext cx="2624436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28700" b="1">
                <a:solidFill>
                  <a:schemeClr val="bg1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GT America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363318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5">
    <p:bg>
      <p:bgPr>
        <a:gradFill>
          <a:gsLst>
            <a:gs pos="0">
              <a:schemeClr val="bg2"/>
            </a:gs>
            <a:gs pos="100000">
              <a:schemeClr val="bg2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5951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GT America" panose="00000500000000000000" pitchFamily="50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GT America" panose="00000500000000000000" pitchFamily="50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2983" y="3287"/>
            <a:ext cx="2624436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28700" b="1">
                <a:solidFill>
                  <a:schemeClr val="bg1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188915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369332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GT America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3BA400-75BE-45F2-9E46-345C1733B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5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73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6792039-0C1A-4BCB-8653-7596575E33E5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8238744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8238744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2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GT America" panose="00000500000000000000" pitchFamily="50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GT America" panose="00000500000000000000" pitchFamily="50" charset="0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6D0B4-50B0-974E-9562-0BB5F2BE5C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2336" y="5916168"/>
            <a:ext cx="11384280" cy="219456"/>
          </a:xfrm>
          <a:prstGeom prst="rect">
            <a:avLst/>
          </a:prstGeom>
        </p:spPr>
        <p:txBody>
          <a:bodyPr/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4BF1D4-C2E8-43FC-8EFA-04180D85A10F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‒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A8AE2-D196-41B2-8714-5C0A7DF99E53}"/>
              </a:ext>
            </a:extLst>
          </p:cNvPr>
          <p:cNvSpPr txBox="1"/>
          <p:nvPr userDrawn="1"/>
        </p:nvSpPr>
        <p:spPr>
          <a:xfrm>
            <a:off x="814093" y="6263296"/>
            <a:ext cx="91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100" i="1" dirty="0">
                <a:solidFill>
                  <a:schemeClr val="bg1"/>
                </a:solidFill>
                <a:latin typeface="GT America" panose="00000500000000000000" pitchFamily="50" charset="0"/>
              </a:rPr>
              <a:t>Ipsos /  Resolve to Save Lives : África do Sul</a:t>
            </a:r>
          </a:p>
        </p:txBody>
      </p:sp>
    </p:spTree>
    <p:extLst>
      <p:ext uri="{BB962C8B-B14F-4D97-AF65-F5344CB8AC3E}">
        <p14:creationId xmlns:p14="http://schemas.microsoft.com/office/powerpoint/2010/main" val="285076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>
            <a:lvl1pPr>
              <a:defRPr>
                <a:latin typeface="GT America" panose="00000500000000000000" pitchFamily="50" charset="0"/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3BA400-75BE-45F2-9E46-345C1733B6B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BD5DA-1426-A94B-B1A9-447D4151078A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F007C1-4380-CC40-8B92-36856BCBFF23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5DC936F-68E6-2649-ADB3-D6747E252FC3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2248EA13-796E-634F-B570-551E183589C5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DEA270-F022-ED40-948F-3DB29A2A152F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AC9DB490-C29E-3E43-9A26-4410D9993A01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A227A5CC-0CB7-1647-BFDB-F93FC7957BB5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143B107B-136F-BA4C-A4F4-4E72652B02F5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C426CDE8-5690-C747-8C44-317B7DEDA6B3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1A18962-1E71-E24F-9684-3579141804FF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EB5C7D34-706A-9547-B644-91AF9D5CAF23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D8744F50-24A8-994D-83DE-DAC97D97D844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70431C4B-C136-2548-B933-1A973617C664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26C33B79-1A97-B647-BA62-5C7AA669DCC0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9DE1C625-0D34-674D-A845-F677DA824017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D476391B-9C48-4D49-BED1-74E659654546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562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B629-744B-4E95-8B82-7C14567E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824FB-E17B-4410-8C31-A5983E03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F488D-0016-454E-8138-BC06A78A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F211-51A2-49EA-9C95-BEC82C19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9EAF9-C855-47D0-BD94-1302CB4C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4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al on the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AC36EE0-D1D8-4F63-8245-189C2DEA398B}"/>
              </a:ext>
            </a:extLst>
          </p:cNvPr>
          <p:cNvSpPr/>
          <p:nvPr userDrawn="1"/>
        </p:nvSpPr>
        <p:spPr>
          <a:xfrm>
            <a:off x="0" y="0"/>
            <a:ext cx="3990109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accent6">
                  <a:lumMod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T America" panose="00000500000000000000" pitchFamily="50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3BA400-75BE-45F2-9E46-345C1733B6B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BD5DA-1426-A94B-B1A9-447D4151078A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F007C1-4380-CC40-8B92-36856BCBFF23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5DC936F-68E6-2649-ADB3-D6747E252FC3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2248EA13-796E-634F-B570-551E183589C5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DEA270-F022-ED40-948F-3DB29A2A152F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AC9DB490-C29E-3E43-9A26-4410D9993A01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A227A5CC-0CB7-1647-BFDB-F93FC7957BB5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143B107B-136F-BA4C-A4F4-4E72652B02F5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C426CDE8-5690-C747-8C44-317B7DEDA6B3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1A18962-1E71-E24F-9684-3579141804FF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EB5C7D34-706A-9547-B644-91AF9D5CAF23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D8744F50-24A8-994D-83DE-DAC97D97D844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70431C4B-C136-2548-B933-1A973617C664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26C33B79-1A97-B647-BA62-5C7AA669DCC0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9DE1C625-0D34-674D-A845-F677DA824017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D476391B-9C48-4D49-BED1-74E659654546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63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sual on the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AC36EE0-D1D8-4F63-8245-189C2DEA398B}"/>
              </a:ext>
            </a:extLst>
          </p:cNvPr>
          <p:cNvSpPr/>
          <p:nvPr userDrawn="1"/>
        </p:nvSpPr>
        <p:spPr>
          <a:xfrm>
            <a:off x="0" y="0"/>
            <a:ext cx="3990109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>
                  <a:lumMod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T America" panose="00000500000000000000" pitchFamily="50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3BA400-75BE-45F2-9E46-345C1733B6B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BD5DA-1426-A94B-B1A9-447D4151078A}"/>
              </a:ext>
            </a:extLst>
          </p:cNvPr>
          <p:cNvGrpSpPr/>
          <p:nvPr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F007C1-4380-CC40-8B92-36856BCBFF23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5DC936F-68E6-2649-ADB3-D6747E252FC3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2248EA13-796E-634F-B570-551E183589C5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DEA270-F022-ED40-948F-3DB29A2A152F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AC9DB490-C29E-3E43-9A26-4410D9993A01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A227A5CC-0CB7-1647-BFDB-F93FC7957BB5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143B107B-136F-BA4C-A4F4-4E72652B02F5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C426CDE8-5690-C747-8C44-317B7DEDA6B3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1A18962-1E71-E24F-9684-3579141804FF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id="{EB5C7D34-706A-9547-B644-91AF9D5CAF23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D8744F50-24A8-994D-83DE-DAC97D97D844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70431C4B-C136-2548-B933-1A973617C664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26C33B79-1A97-B647-BA62-5C7AA669DCC0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9DE1C625-0D34-674D-A845-F677DA824017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D476391B-9C48-4D49-BED1-74E659654546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GT America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96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mpty_Dark Blue Bg">
    <p:bg>
      <p:bgPr>
        <a:gradFill>
          <a:gsLst>
            <a:gs pos="0">
              <a:schemeClr val="bg2"/>
            </a:gs>
            <a:gs pos="100000">
              <a:schemeClr val="accent6">
                <a:lumMod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8024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3BA400-75BE-45F2-9E46-345C1733B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MZ" dirty="0">
                <a:solidFill>
                  <a:schemeClr val="bg1"/>
                </a:solidFill>
                <a:latin typeface="GT America" panose="00000500000000000000" pitchFamily="50" charset="0"/>
              </a:rPr>
              <a:t>© Ipsos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1C75E-982D-1F41-8CA4-959C932A2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2336" y="5916168"/>
            <a:ext cx="11384280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6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mpty_Dark Blu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50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rgbClr val="405A9C"/>
                </a:solidFill>
              </a:defRPr>
            </a:lvl1pPr>
          </a:lstStyle>
          <a:p>
            <a:fld id="{F73BA400-75BE-45F2-9E46-345C1733B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0696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2" hidden="1">
            <a:extLst>
              <a:ext uri="{FF2B5EF4-FFF2-40B4-BE49-F238E27FC236}">
                <a16:creationId xmlns:a16="http://schemas.microsoft.com/office/drawing/2014/main" id="{2DC513A4-F2E7-4086-B108-AEA3E0C9E3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5" name="Objet 2" hidden="1">
                        <a:extLst>
                          <a:ext uri="{FF2B5EF4-FFF2-40B4-BE49-F238E27FC236}">
                            <a16:creationId xmlns:a16="http://schemas.microsoft.com/office/drawing/2014/main" id="{2DC513A4-F2E7-4086-B108-AEA3E0C9E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7F108B5-26C8-4731-9E65-7EDFF8135A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E2B7E502-19EA-4871-95AC-272A3D54EB0E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DF8EFED-0851-4237-9CC3-337A3D5E3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latin typeface="GT America" panose="00000500000000000000" pitchFamily="50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5802DF49-E6B2-432E-BEEC-7C1612738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latin typeface="GT America" panose="00000500000000000000" pitchFamily="50" charset="0"/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4C4B00B-5367-4FFF-8FBB-E72BAB35EA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2039-0C1A-4BCB-8653-7596575E33E5}" type="slidenum">
              <a:rPr lang="en-GB"/>
              <a:pPr>
                <a:defRPr/>
              </a:pPr>
              <a:t>‹#›</a:t>
            </a:fld>
            <a:r>
              <a:rPr lang="en-GB" dirty="0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201849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2E33-5E9D-4E40-9505-700C5048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DB66A-2740-4EEC-A11C-7D8FFFF4F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A400-75BE-45F2-9E46-345C1733B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5E0ED-9B35-4F72-BE54-C87A2C1BD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3" y="1204913"/>
            <a:ext cx="11382375" cy="4794250"/>
          </a:xfrm>
          <a:prstGeom prst="rect">
            <a:avLst/>
          </a:prstGeom>
        </p:spPr>
        <p:txBody>
          <a:bodyPr/>
          <a:lstStyle>
            <a:lvl1pPr marL="401638" indent="-401638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GT America" panose="00000500000000000000" pitchFamily="50" charset="0"/>
              </a:defRPr>
            </a:lvl1pPr>
            <a:lvl2pPr marL="747713" indent="-346075">
              <a:buClr>
                <a:schemeClr val="bg2"/>
              </a:buClr>
              <a:buSzPct val="125000"/>
              <a:defRPr>
                <a:solidFill>
                  <a:schemeClr val="bg2"/>
                </a:solidFill>
                <a:latin typeface="GT America" panose="00000500000000000000" pitchFamily="50" charset="0"/>
              </a:defRPr>
            </a:lvl2pPr>
            <a:lvl3pPr marL="1025525" indent="-222250">
              <a:defRPr>
                <a:solidFill>
                  <a:schemeClr val="bg2"/>
                </a:solidFill>
                <a:latin typeface="GT America" panose="00000500000000000000" pitchFamily="50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994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2E33-5E9D-4E40-9505-700C5048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DB66A-2740-4EEC-A11C-7D8FFFF4F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BA400-75BE-45F2-9E46-345C1733B6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FDAA1D8-453A-4ECA-9ACA-85A13C9211A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4786" y="2243379"/>
            <a:ext cx="9071723" cy="354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T Americ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3068B-0C74-4925-811A-8221381A0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2441" y="2133600"/>
            <a:ext cx="1743075" cy="1993900"/>
          </a:xfrm>
          <a:prstGeom prst="rect">
            <a:avLst/>
          </a:prstGeom>
        </p:spPr>
        <p:txBody>
          <a:bodyPr/>
          <a:lstStyle>
            <a:lvl1pPr>
              <a:defRPr sz="1400" b="1" i="1">
                <a:solidFill>
                  <a:schemeClr val="bg1">
                    <a:lumMod val="50000"/>
                  </a:schemeClr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E5432-45A3-480F-8730-0FFF2CCCFD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588" y="1207325"/>
            <a:ext cx="9072562" cy="606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GT America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30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2" hidden="1">
            <a:extLst>
              <a:ext uri="{FF2B5EF4-FFF2-40B4-BE49-F238E27FC236}">
                <a16:creationId xmlns:a16="http://schemas.microsoft.com/office/drawing/2014/main" id="{5BA57296-2441-4B84-9B20-D1D2AFA99D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2" name="Objet 2" hidden="1">
                        <a:extLst>
                          <a:ext uri="{FF2B5EF4-FFF2-40B4-BE49-F238E27FC236}">
                            <a16:creationId xmlns:a16="http://schemas.microsoft.com/office/drawing/2014/main" id="{5BA57296-2441-4B84-9B20-D1D2AFA99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rme libre : forme 28">
            <a:extLst>
              <a:ext uri="{FF2B5EF4-FFF2-40B4-BE49-F238E27FC236}">
                <a16:creationId xmlns:a16="http://schemas.microsoft.com/office/drawing/2014/main" id="{61996D0A-E77C-4625-AD3F-24F67525DE21}"/>
              </a:ext>
            </a:extLst>
          </p:cNvPr>
          <p:cNvSpPr/>
          <p:nvPr/>
        </p:nvSpPr>
        <p:spPr>
          <a:xfrm rot="18932423">
            <a:off x="2100263" y="2820988"/>
            <a:ext cx="11031537" cy="1216025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GT America" panose="00000500000000000000" pitchFamily="50" charset="0"/>
            </a:endParaRPr>
          </a:p>
        </p:txBody>
      </p:sp>
      <p:sp>
        <p:nvSpPr>
          <p:cNvPr id="4" name="Forme libre : forme 30">
            <a:extLst>
              <a:ext uri="{FF2B5EF4-FFF2-40B4-BE49-F238E27FC236}">
                <a16:creationId xmlns:a16="http://schemas.microsoft.com/office/drawing/2014/main" id="{F6BB68FA-8B5A-4DC4-84AB-77375FA9380B}"/>
              </a:ext>
            </a:extLst>
          </p:cNvPr>
          <p:cNvSpPr/>
          <p:nvPr/>
        </p:nvSpPr>
        <p:spPr>
          <a:xfrm rot="18932423">
            <a:off x="4730750" y="3460750"/>
            <a:ext cx="9204325" cy="1216025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GT America" panose="00000500000000000000" pitchFamily="50" charset="0"/>
            </a:endParaRPr>
          </a:p>
        </p:txBody>
      </p:sp>
      <p:pic>
        <p:nvPicPr>
          <p:cNvPr id="6" name="Graphique 12">
            <a:extLst>
              <a:ext uri="{FF2B5EF4-FFF2-40B4-BE49-F238E27FC236}">
                <a16:creationId xmlns:a16="http://schemas.microsoft.com/office/drawing/2014/main" id="{73949431-DCA9-4C33-8E03-1D79CDCF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5359400"/>
            <a:ext cx="863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dre 7">
            <a:extLst>
              <a:ext uri="{FF2B5EF4-FFF2-40B4-BE49-F238E27FC236}">
                <a16:creationId xmlns:a16="http://schemas.microsoft.com/office/drawing/2014/main" id="{DDDF747C-816F-4F02-A07C-6326DAFE5D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GT Amer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8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8014-8CBF-4B3D-989F-618C4B1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023C-01B7-4D04-AAAE-2CD97F9C3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94CF3-0D25-4E71-9449-DC8071D0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89B4F-22BB-4C2E-9D67-8727AF29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51D1A-AC09-493D-A676-28A6A6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364A6-8C46-4AFC-B4DF-E4AC07FB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5D6-31F3-438A-80CE-8AD731BC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96B84-59C5-4040-B485-E55E793B3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C308A-A24A-42BA-A5AB-A381FE1BE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60C23-2724-472F-8788-2F13BBEF1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0F92B-AF75-46DB-8FD2-CB7127173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A95A2-5B3C-4ABF-8C7C-6721295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3213C-BD44-48BC-8C95-5876C8B5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DB52B-E6BA-4468-82CC-4F1F554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9FA7-B48A-4A41-B7E5-BC91280E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56CB7-6408-4AD0-BC3A-8B6CD091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37261-C742-4AB1-8E88-96A78EB6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F241A-B3B0-4313-A588-DBDD1F53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9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F1B15-C30B-47F1-BA49-772CEA02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7563E-E682-4D67-AD91-7EA564C1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CCCE7-9444-40CC-A195-4572302C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AB0F-62B4-4F56-BD1D-6E179F9C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6436-701E-4800-9DFF-59B51531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C92A9-E40D-4B0D-AC05-4E150B44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895BC-60E2-42D2-B4E7-A5EBD55E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F5814-7C96-4CC3-9F48-6E0DC424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83E06-52AD-4272-B410-5083D48D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7390-B25A-4B85-8DFB-6F94D6FF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1FBA5-164B-44E6-8AE7-18D0CD9E8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08064-4081-44C6-A1A0-4C02BB744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C50F0-E261-41AC-B803-8E2F11C3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EEB56-7C20-40CD-8BE3-097FDA4E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35A88-A079-4A21-9FD6-769DD0A8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5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987C6-585F-4CC0-86AA-836A9EBA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3E75-9937-4E65-8147-60F34F569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6E46-C0BB-42B7-B403-6446C83F6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62AD-DD1C-4E1F-9090-826A9AB2505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D0B8-6A3F-42BB-ABEB-4914A12F8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8EA02-BC1C-4085-9419-51655E13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9DFF-0523-4CA2-9DCE-8C943A5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364" y="1825625"/>
            <a:ext cx="115492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36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T America" panose="00000500000000000000" pitchFamily="50" charset="0"/>
              </a:defRPr>
            </a:lvl1pPr>
          </a:lstStyle>
          <a:p>
            <a:fld id="{F1A35A5B-9964-BA45-A1B5-FC54D9B083C3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4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T America" panose="00000500000000000000" pitchFamily="50" charset="0"/>
              </a:defRPr>
            </a:lvl1pPr>
          </a:lstStyle>
          <a:p>
            <a:fld id="{53168429-B862-464C-A163-6879E3AA04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9EED7-CC2C-CC47-8D30-1262C1E98083}"/>
              </a:ext>
            </a:extLst>
          </p:cNvPr>
          <p:cNvSpPr/>
          <p:nvPr userDrawn="1"/>
        </p:nvSpPr>
        <p:spPr>
          <a:xfrm>
            <a:off x="0" y="0"/>
            <a:ext cx="12192000" cy="369333"/>
          </a:xfrm>
          <a:prstGeom prst="rect">
            <a:avLst/>
          </a:prstGeom>
          <a:solidFill>
            <a:srgbClr val="2C2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T America" panose="00000500000000000000" pitchFamily="50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5B969B3-AC41-D847-9672-432B942B07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1365" y="9938"/>
            <a:ext cx="1078185" cy="35939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E569843-5B08-664C-AB41-1E3E55B1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65125"/>
            <a:ext cx="11549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4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4A62D"/>
          </a:solidFill>
          <a:latin typeface="GT America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29803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iapositive think-cell" r:id="rId19" imgW="532" imgH="530" progId="TCLayout.ActiveDocument.1">
                  <p:embed/>
                </p:oleObj>
              </mc:Choice>
              <mc:Fallback>
                <p:oleObj name="Diapositive think-cell" r:id="rId19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524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fld id="{F73BA400-75BE-45F2-9E46-345C1733B6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1FC63-12EF-43D8-B3C8-42CA3B9C290D}"/>
              </a:ext>
            </a:extLst>
          </p:cNvPr>
          <p:cNvSpPr txBox="1"/>
          <p:nvPr userDrawn="1"/>
        </p:nvSpPr>
        <p:spPr>
          <a:xfrm>
            <a:off x="10946920" y="6584359"/>
            <a:ext cx="1061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MZ" sz="800" b="1" dirty="0">
                <a:latin typeface="GT America" panose="00000500000000000000" pitchFamily="50" charset="0"/>
              </a:rPr>
              <a:t>Fevereiro de 2021</a:t>
            </a:r>
          </a:p>
        </p:txBody>
      </p:sp>
    </p:spTree>
    <p:extLst>
      <p:ext uri="{BB962C8B-B14F-4D97-AF65-F5344CB8AC3E}">
        <p14:creationId xmlns:p14="http://schemas.microsoft.com/office/powerpoint/2010/main" val="90526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cap="none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8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2.svg"/><Relationship Id="rId15" Type="http://schemas.openxmlformats.org/officeDocument/2006/relationships/comments" Target="../comments/comment1.xml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8B46D6-1384-3C4D-981F-DC463819157C}"/>
              </a:ext>
            </a:extLst>
          </p:cNvPr>
          <p:cNvSpPr/>
          <p:nvPr/>
        </p:nvSpPr>
        <p:spPr>
          <a:xfrm>
            <a:off x="0" y="12213"/>
            <a:ext cx="12192000" cy="6858000"/>
          </a:xfrm>
          <a:prstGeom prst="rect">
            <a:avLst/>
          </a:prstGeom>
          <a:solidFill>
            <a:srgbClr val="2C2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MZ"/>
              <a:t>                   </a:t>
            </a:r>
          </a:p>
          <a:p>
            <a:endParaRPr lang="pt-MZ" dirty="0">
              <a:solidFill>
                <a:schemeClr val="bg1"/>
              </a:solidFill>
              <a:latin typeface="GT America" panose="00000500000000000000" pitchFamily="50" charset="0"/>
            </a:endParaRPr>
          </a:p>
          <a:p>
            <a:r>
              <a:rPr lang="pt-MZ"/>
              <a:t>                  </a:t>
            </a:r>
            <a:r>
              <a:rPr lang="pt-MZ" i="1" dirty="0">
                <a:solidFill>
                  <a:schemeClr val="bg1"/>
                </a:solidFill>
                <a:latin typeface="GT America" panose="00000500000000000000" pitchFamily="50" charset="0"/>
              </a:rPr>
              <a:t>Parceria para uma Resposta </a:t>
            </a:r>
          </a:p>
          <a:p>
            <a:r>
              <a:rPr lang="pt-MZ" i="1" dirty="0">
                <a:solidFill>
                  <a:schemeClr val="bg1"/>
                </a:solidFill>
                <a:latin typeface="GT America" panose="00000500000000000000" pitchFamily="50" charset="0"/>
              </a:rPr>
              <a:t>                  à COVID-19 Baseada em Provas</a:t>
            </a:r>
          </a:p>
          <a:p>
            <a:endParaRPr lang="pt-MZ" dirty="0">
              <a:solidFill>
                <a:schemeClr val="bg1"/>
              </a:solidFill>
              <a:latin typeface="GT America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F2C0F-A72E-7A4E-9FC1-704373F1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3769870" y="-1423471"/>
            <a:ext cx="6858000" cy="9704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15059-C2EC-466C-971F-F5E850825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898" y="1869673"/>
            <a:ext cx="5620677" cy="1320829"/>
          </a:xfrm>
        </p:spPr>
        <p:txBody>
          <a:bodyPr>
            <a:noAutofit/>
          </a:bodyPr>
          <a:lstStyle/>
          <a:p>
            <a:pPr algn="l"/>
            <a:r>
              <a:rPr lang="pt-MZ" sz="2800" dirty="0">
                <a:solidFill>
                  <a:schemeClr val="bg1"/>
                </a:solidFill>
                <a:latin typeface="GT America" panose="00000500000000000000"/>
              </a:rPr>
              <a:t>Em Busca de um Equilíbrio entre a </a:t>
            </a:r>
            <a:br/>
            <a:r>
              <a:rPr lang="pt-MZ" sz="2800" dirty="0">
                <a:solidFill>
                  <a:schemeClr val="bg1"/>
                </a:solidFill>
                <a:latin typeface="GT America" panose="00000500000000000000"/>
              </a:rPr>
              <a:t>Saúde Pública e as Medidas Sociais em Moçambique</a:t>
            </a:r>
            <a:endParaRPr lang="pt-MZ" sz="2800" b="1" dirty="0">
              <a:solidFill>
                <a:schemeClr val="bg1"/>
              </a:solidFill>
              <a:latin typeface="GT America" panose="0000050000000000000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32F31-572F-4846-8E69-F83BD4892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9750" y="3441213"/>
            <a:ext cx="6017646" cy="1655762"/>
          </a:xfrm>
        </p:spPr>
        <p:txBody>
          <a:bodyPr/>
          <a:lstStyle/>
          <a:p>
            <a:pPr algn="l"/>
            <a:r>
              <a:rPr lang="pt-MZ" dirty="0">
                <a:solidFill>
                  <a:schemeClr val="bg1"/>
                </a:solidFill>
                <a:latin typeface="GT America" panose="00000500000000000000"/>
              </a:rPr>
              <a:t>Dados actualizados a 26 de Fevereiro de 2021</a:t>
            </a:r>
          </a:p>
          <a:p>
            <a:pPr algn="l"/>
            <a:endParaRPr lang="pt-MZ" dirty="0">
              <a:solidFill>
                <a:schemeClr val="bg1"/>
              </a:solidFill>
              <a:latin typeface="GT America" panose="0000050000000000000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A92E32-0BC0-DF49-BD47-C03FAAF4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67" y="2299863"/>
            <a:ext cx="3086937" cy="102897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9724E38-0063-714F-B32C-6B34B29D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7" y="794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T America" panose="00000500000000000000" pitchFamily="50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A34C25-40E8-5A44-B94C-E7BF2BADB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7" y="21029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T America" panose="000005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FB8B3-E07A-454C-B7B9-926E0E77CA65}"/>
              </a:ext>
            </a:extLst>
          </p:cNvPr>
          <p:cNvSpPr/>
          <p:nvPr/>
        </p:nvSpPr>
        <p:spPr>
          <a:xfrm>
            <a:off x="0" y="6214820"/>
            <a:ext cx="12192000" cy="643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T America" panose="00000500000000000000" pitchFamily="50" charset="0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ABA17F-DB70-4B4E-B695-300868767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943" y="6288846"/>
            <a:ext cx="529689" cy="488197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43C041B-64B8-E643-BF47-D63B1F93A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498" y="6279027"/>
            <a:ext cx="872078" cy="538236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38E7A1-4471-6D43-BE92-A36F74DE1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88" y="6263529"/>
            <a:ext cx="1067433" cy="482274"/>
          </a:xfrm>
          <a:prstGeom prst="rect">
            <a:avLst/>
          </a:prstGeom>
        </p:spPr>
      </p:pic>
      <p:pic>
        <p:nvPicPr>
          <p:cNvPr id="28" name="Picture 27" descr="A drawing of a person&#10;&#10;Description automatically generated">
            <a:extLst>
              <a:ext uri="{FF2B5EF4-FFF2-40B4-BE49-F238E27FC236}">
                <a16:creationId xmlns:a16="http://schemas.microsoft.com/office/drawing/2014/main" id="{162DD7D2-45C1-524A-B351-0ABA7D4325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7838" y="6283601"/>
            <a:ext cx="1058262" cy="505614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13C239-6477-F545-8D67-747844EED4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673" y="6438303"/>
            <a:ext cx="936662" cy="193400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B371C8-2F29-D844-8AF9-1CC368F0AC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7979" y="6306941"/>
            <a:ext cx="988238" cy="412642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BCDCA486-52A5-EC49-83F4-B6F6C289C9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8707" y="6251351"/>
            <a:ext cx="1013197" cy="578970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257320-8F73-D54B-9AF8-2871F87140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02183" y="6283601"/>
            <a:ext cx="1474171" cy="498688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08680B0-E698-814C-8B51-C8810DC069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484" y="6306257"/>
            <a:ext cx="905883" cy="5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E3720C-7123-46AC-BE5C-47F362231A9F}"/>
              </a:ext>
            </a:extLst>
          </p:cNvPr>
          <p:cNvSpPr/>
          <p:nvPr/>
        </p:nvSpPr>
        <p:spPr>
          <a:xfrm>
            <a:off x="0" y="1714500"/>
            <a:ext cx="12192000" cy="219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3E2F1F-BE6F-48CB-A0ED-00292BE0AFEE}"/>
              </a:ext>
            </a:extLst>
          </p:cNvPr>
          <p:cNvSpPr txBox="1">
            <a:spLocks/>
          </p:cNvSpPr>
          <p:nvPr/>
        </p:nvSpPr>
        <p:spPr>
          <a:xfrm>
            <a:off x="662672" y="2163603"/>
            <a:ext cx="9459228" cy="100446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600" b="1" cap="none" spc="0" baseline="0">
                <a:solidFill>
                  <a:srgbClr val="019D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MZ" sz="4400" dirty="0">
                <a:solidFill>
                  <a:srgbClr val="F4A62D"/>
                </a:solidFill>
                <a:latin typeface="HK Grotesk Black" panose="00000A00000000000000" pitchFamily="2" charset="0"/>
              </a:rPr>
              <a:t>Apoio e Adesão Autorreferida às MSSP</a:t>
            </a:r>
            <a:endParaRPr kumimoji="0" lang="pt-MZ" sz="4400" b="1" i="0" u="none" strike="noStrike" kern="1200" cap="none" spc="-30" normalizeH="0" baseline="0" noProof="0" dirty="0">
              <a:ln>
                <a:noFill/>
              </a:ln>
              <a:solidFill>
                <a:srgbClr val="F4A62D"/>
              </a:solidFill>
              <a:effectLst/>
              <a:uLnTx/>
              <a:uFillTx/>
              <a:latin typeface="HK Grotesk Black" panose="00000A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74A8B-FA0C-471D-8EC0-23D6C4CA9343}"/>
              </a:ext>
            </a:extLst>
          </p:cNvPr>
          <p:cNvSpPr/>
          <p:nvPr/>
        </p:nvSpPr>
        <p:spPr>
          <a:xfrm>
            <a:off x="777647" y="6426278"/>
            <a:ext cx="22444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D33C4B-29CD-42F9-9829-4DA9B097108F}"/>
              </a:ext>
            </a:extLst>
          </p:cNvPr>
          <p:cNvCxnSpPr/>
          <p:nvPr/>
        </p:nvCxnSpPr>
        <p:spPr>
          <a:xfrm>
            <a:off x="777647" y="3551663"/>
            <a:ext cx="351971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AF3EC-C2A5-4338-B9A8-4646EC2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13360"/>
            <a:ext cx="1710543" cy="3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1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5B5954-BD1E-4CB1-812B-E7BD491ED9A9}"/>
              </a:ext>
            </a:extLst>
          </p:cNvPr>
          <p:cNvSpPr/>
          <p:nvPr/>
        </p:nvSpPr>
        <p:spPr>
          <a:xfrm>
            <a:off x="777647" y="6411764"/>
            <a:ext cx="22444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D3624-0A3A-4D08-9739-122DFB164521}"/>
              </a:ext>
            </a:extLst>
          </p:cNvPr>
          <p:cNvSpPr txBox="1"/>
          <p:nvPr/>
        </p:nvSpPr>
        <p:spPr>
          <a:xfrm>
            <a:off x="5645103" y="69330"/>
            <a:ext cx="283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2000" b="1" dirty="0">
                <a:solidFill>
                  <a:schemeClr val="bg2"/>
                </a:solidFill>
                <a:latin typeface="GT America" panose="00000500000000000000"/>
              </a:rPr>
              <a:t>Medidas individuais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6C74D8-2089-4619-BDF8-02BCFE8658F3}"/>
              </a:ext>
            </a:extLst>
          </p:cNvPr>
          <p:cNvSpPr txBox="1"/>
          <p:nvPr/>
        </p:nvSpPr>
        <p:spPr>
          <a:xfrm>
            <a:off x="5641573" y="2749447"/>
            <a:ext cx="252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2000" b="1" dirty="0">
                <a:solidFill>
                  <a:schemeClr val="bg2"/>
                </a:solidFill>
                <a:latin typeface="GT America" panose="00000500000000000000"/>
              </a:rPr>
              <a:t>Medidas sociais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836E9A-E358-4E9D-BA96-D3BE7841C65C}"/>
              </a:ext>
            </a:extLst>
          </p:cNvPr>
          <p:cNvSpPr txBox="1"/>
          <p:nvPr/>
        </p:nvSpPr>
        <p:spPr>
          <a:xfrm>
            <a:off x="5641573" y="4796340"/>
            <a:ext cx="325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2000" b="1" dirty="0">
                <a:solidFill>
                  <a:schemeClr val="bg2"/>
                </a:solidFill>
                <a:latin typeface="GT America" panose="00000500000000000000"/>
              </a:rPr>
              <a:t>Medidas económicas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A3E2E4-5042-4F0F-975A-6240D70E61E9}"/>
              </a:ext>
            </a:extLst>
          </p:cNvPr>
          <p:cNvCxnSpPr>
            <a:cxnSpLocks/>
          </p:cNvCxnSpPr>
          <p:nvPr/>
        </p:nvCxnSpPr>
        <p:spPr>
          <a:xfrm>
            <a:off x="5645103" y="2714696"/>
            <a:ext cx="63920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6FE142-AD06-4823-A62A-FCA5ED337D60}"/>
              </a:ext>
            </a:extLst>
          </p:cNvPr>
          <p:cNvCxnSpPr>
            <a:cxnSpLocks/>
          </p:cNvCxnSpPr>
          <p:nvPr/>
        </p:nvCxnSpPr>
        <p:spPr>
          <a:xfrm flipV="1">
            <a:off x="5748160" y="4712770"/>
            <a:ext cx="6260736" cy="2345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E43B9-3237-4DF2-8C58-DF051E5BA1B1}"/>
              </a:ext>
            </a:extLst>
          </p:cNvPr>
          <p:cNvGrpSpPr/>
          <p:nvPr/>
        </p:nvGrpSpPr>
        <p:grpSpPr>
          <a:xfrm>
            <a:off x="-341" y="3385"/>
            <a:ext cx="5530787" cy="6858000"/>
            <a:chOff x="6609059" y="1126986"/>
            <a:chExt cx="3022087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2D8EB0-25F9-48C0-B378-36FD77D91E8F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22B14118-72CA-401B-8FE9-E5BE085770B5}"/>
                </a:ext>
              </a:extLst>
            </p:cNvPr>
            <p:cNvSpPr txBox="1">
              <a:spLocks/>
            </p:cNvSpPr>
            <p:nvPr/>
          </p:nvSpPr>
          <p:spPr>
            <a:xfrm>
              <a:off x="6671709" y="1252394"/>
              <a:ext cx="2864448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36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As pessoas apoiam e adoptam as medidas?</a:t>
              </a:r>
              <a:endParaRPr kumimoji="0" lang="pt-MZ" sz="36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DE186B-FC29-46E6-A829-F7430DA578EA}"/>
                </a:ext>
              </a:extLst>
            </p:cNvPr>
            <p:cNvCxnSpPr/>
            <p:nvPr/>
          </p:nvCxnSpPr>
          <p:spPr>
            <a:xfrm>
              <a:off x="6743469" y="2437835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580267A-B37E-4A6D-8C8D-7AE281BE5764}"/>
              </a:ext>
            </a:extLst>
          </p:cNvPr>
          <p:cNvSpPr txBox="1"/>
          <p:nvPr/>
        </p:nvSpPr>
        <p:spPr>
          <a:xfrm>
            <a:off x="110786" y="1367658"/>
            <a:ext cx="524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b="1" dirty="0">
                <a:solidFill>
                  <a:schemeClr val="bg1"/>
                </a:solidFill>
                <a:latin typeface="GT America" panose="00000500000000000000"/>
              </a:rPr>
              <a:t>O apoio a todas as MSSP tem-se mantido relativamente estável desde Agosto de 2020, embora a transmissão tenha sido muito mais elevada em Fevereiro de 2021, altura em que se realizou a sondagem mais recente.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8D950C-44CE-47CF-9F0B-422F5B492FD9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23F0D8-F479-46C7-A202-F7A9BA69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6AE1B9-ECD1-4966-99CA-779E57F0B2A8}"/>
              </a:ext>
            </a:extLst>
          </p:cNvPr>
          <p:cNvSpPr txBox="1"/>
          <p:nvPr/>
        </p:nvSpPr>
        <p:spPr>
          <a:xfrm>
            <a:off x="256274" y="3238677"/>
            <a:ext cx="4970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Os diferentes grupos sociodemográficos indicaram níveis semelhantes de apoio e adesão a todas as medidas.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Em contraste com os resultados da sondagem, muitos utilizadores das redes sociais criticaram as crescentes restrições anunciadas em princípios de Fevereiro, expressando a sua preocupação com o controlo policial e o impacto económico.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4E458-382B-42D6-A71F-95D7825ED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573" y="407121"/>
            <a:ext cx="6587097" cy="2226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02D09-989B-42DF-92DB-FB923E5B6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683" y="3082697"/>
            <a:ext cx="6663317" cy="1407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2F1F4-C90C-469D-B8E2-8FDB80107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573" y="5216141"/>
            <a:ext cx="3420255" cy="1318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22D412-315B-4EBD-AAB1-C97EA3FA9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439" y="5135258"/>
            <a:ext cx="2744457" cy="14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4E92FCD-1680-4FF3-B75B-9FB183B90C74}"/>
              </a:ext>
            </a:extLst>
          </p:cNvPr>
          <p:cNvGrpSpPr/>
          <p:nvPr/>
        </p:nvGrpSpPr>
        <p:grpSpPr>
          <a:xfrm>
            <a:off x="0" y="0"/>
            <a:ext cx="5530787" cy="6858000"/>
            <a:chOff x="6609059" y="1126986"/>
            <a:chExt cx="3022087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4F3635-1B7D-48EE-A094-1DCF8C22B933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9545867E-065D-41D6-94F0-128CAAB70CDF}"/>
                </a:ext>
              </a:extLst>
            </p:cNvPr>
            <p:cNvSpPr txBox="1">
              <a:spLocks/>
            </p:cNvSpPr>
            <p:nvPr/>
          </p:nvSpPr>
          <p:spPr>
            <a:xfrm>
              <a:off x="6609059" y="1252420"/>
              <a:ext cx="3022086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27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Em quem é que as pessoas confiam?</a:t>
              </a:r>
              <a:endParaRPr kumimoji="0" lang="pt-MZ" sz="27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3F8D16-9DDF-4E06-ABC8-291C27CD69FB}"/>
                </a:ext>
              </a:extLst>
            </p:cNvPr>
            <p:cNvCxnSpPr/>
            <p:nvPr/>
          </p:nvCxnSpPr>
          <p:spPr>
            <a:xfrm>
              <a:off x="6727345" y="2104504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145DD31-F0DA-41EE-8A74-2FD42AB4AE0C}"/>
              </a:ext>
            </a:extLst>
          </p:cNvPr>
          <p:cNvSpPr txBox="1"/>
          <p:nvPr/>
        </p:nvSpPr>
        <p:spPr>
          <a:xfrm>
            <a:off x="127875" y="1129899"/>
            <a:ext cx="5160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b="1" dirty="0">
                <a:solidFill>
                  <a:schemeClr val="bg1"/>
                </a:solidFill>
                <a:latin typeface="GT America" panose="00000500000000000000"/>
              </a:rPr>
              <a:t>Os indivíduos entrevistados em Moçambique expressaram maior satisfação com a resposta do governo à COVID-19 (85%) do que a média regional (76%). Trata-se de um aumento significativo em relação à sondagem de Agosto, altura em que apenas 72% dos entrevistados expressou satisfação.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98333-8557-4321-AEAA-997703DFEA32}"/>
              </a:ext>
            </a:extLst>
          </p:cNvPr>
          <p:cNvSpPr txBox="1"/>
          <p:nvPr/>
        </p:nvSpPr>
        <p:spPr>
          <a:xfrm>
            <a:off x="216478" y="3181633"/>
            <a:ext cx="4982853" cy="2516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Registaram-se os maiores níveis de confiança nas instituições governamentais e médicas responsáveis pela gestão da resposta à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Tanto os meios de comunicação social como as instituições religiosas podem também desempenhar um papel importante na promoção da adesão às MSSP, e 76% dos entrevistados afirmaram confiar nos meios de comunicação social, ao passo que 71% expressaram a sua confiança em instituições religiosas.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64FE1-6350-401D-8045-A042ABD32F2D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A2C9E0-0907-4487-AE24-1AF0F183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E6411-4CC4-421A-BFE2-FE8475FE6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15" y="1129899"/>
            <a:ext cx="4413486" cy="1475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29D89-EB04-4D16-B21C-DFCB4D0A7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67" y="2605125"/>
            <a:ext cx="3759349" cy="33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9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E3720C-7123-46AC-BE5C-47F362231A9F}"/>
              </a:ext>
            </a:extLst>
          </p:cNvPr>
          <p:cNvSpPr/>
          <p:nvPr/>
        </p:nvSpPr>
        <p:spPr>
          <a:xfrm>
            <a:off x="0" y="1714500"/>
            <a:ext cx="12192000" cy="219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3E2F1F-BE6F-48CB-A0ED-00292BE0AFEE}"/>
              </a:ext>
            </a:extLst>
          </p:cNvPr>
          <p:cNvSpPr txBox="1">
            <a:spLocks/>
          </p:cNvSpPr>
          <p:nvPr/>
        </p:nvSpPr>
        <p:spPr>
          <a:xfrm>
            <a:off x="662672" y="2424535"/>
            <a:ext cx="9459228" cy="100446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600" b="1" cap="none" spc="0" baseline="0">
                <a:solidFill>
                  <a:srgbClr val="019D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MZ" sz="4400" dirty="0">
                <a:solidFill>
                  <a:srgbClr val="F4A62D"/>
                </a:solidFill>
                <a:latin typeface="HK Grotesk Black" panose="00000A00000000000000" pitchFamily="2" charset="0"/>
              </a:rPr>
              <a:t>Percepções de Risco e Informação</a:t>
            </a:r>
            <a:endParaRPr kumimoji="0" lang="pt-MZ" sz="4400" b="1" i="0" u="none" strike="noStrike" kern="1200" cap="none" spc="-30" normalizeH="0" baseline="0" noProof="0" dirty="0">
              <a:ln>
                <a:noFill/>
              </a:ln>
              <a:solidFill>
                <a:srgbClr val="F4A62D"/>
              </a:solidFill>
              <a:effectLst/>
              <a:uLnTx/>
              <a:uFillTx/>
              <a:latin typeface="HK Grotesk Black" panose="00000A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74A8B-FA0C-471D-8EC0-23D6C4CA9343}"/>
              </a:ext>
            </a:extLst>
          </p:cNvPr>
          <p:cNvSpPr/>
          <p:nvPr/>
        </p:nvSpPr>
        <p:spPr>
          <a:xfrm>
            <a:off x="777647" y="6426278"/>
            <a:ext cx="22444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D33C4B-29CD-42F9-9829-4DA9B097108F}"/>
              </a:ext>
            </a:extLst>
          </p:cNvPr>
          <p:cNvCxnSpPr/>
          <p:nvPr/>
        </p:nvCxnSpPr>
        <p:spPr>
          <a:xfrm>
            <a:off x="777647" y="3168068"/>
            <a:ext cx="351971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AF3EC-C2A5-4338-B9A8-4646EC2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13360"/>
            <a:ext cx="1710543" cy="3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4D5CFE-5500-43AF-A7CD-E73385110F7D}"/>
              </a:ext>
            </a:extLst>
          </p:cNvPr>
          <p:cNvGrpSpPr/>
          <p:nvPr/>
        </p:nvGrpSpPr>
        <p:grpSpPr>
          <a:xfrm>
            <a:off x="-2" y="0"/>
            <a:ext cx="5530787" cy="6858000"/>
            <a:chOff x="6609059" y="1126986"/>
            <a:chExt cx="3022087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2202E8-3122-4424-BCDB-FB7BCCF79FBC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5AFD5666-E4C0-4B12-8C1A-1858C169476D}"/>
                </a:ext>
              </a:extLst>
            </p:cNvPr>
            <p:cNvSpPr txBox="1">
              <a:spLocks/>
            </p:cNvSpPr>
            <p:nvPr/>
          </p:nvSpPr>
          <p:spPr>
            <a:xfrm>
              <a:off x="6687878" y="1271134"/>
              <a:ext cx="2864448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36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Como é que as pessoas entendem o risco?</a:t>
              </a:r>
              <a:endParaRPr kumimoji="0" lang="pt-MZ" sz="36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5ECE08-0C8E-4AAD-9F58-CEEA933FEF16}"/>
                </a:ext>
              </a:extLst>
            </p:cNvPr>
            <p:cNvCxnSpPr/>
            <p:nvPr/>
          </p:nvCxnSpPr>
          <p:spPr>
            <a:xfrm>
              <a:off x="6767841" y="2367049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A809DC-9A1D-423E-AC5B-F331E08B02F6}"/>
              </a:ext>
            </a:extLst>
          </p:cNvPr>
          <p:cNvSpPr txBox="1"/>
          <p:nvPr/>
        </p:nvSpPr>
        <p:spPr>
          <a:xfrm>
            <a:off x="157637" y="1341097"/>
            <a:ext cx="5373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b="1" dirty="0">
                <a:solidFill>
                  <a:schemeClr val="bg1"/>
                </a:solidFill>
                <a:latin typeface="GT America" panose="00000500000000000000"/>
              </a:rPr>
              <a:t>Embora quase nove em cada dez entrevistados tenha dito que a COVID-19 irá afectar muitos moçambicanos, menos de metade afirmou correr um grande risco pessoal. As percepções de risco em Moçambique eram elevadas em comparação com a média regional.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56886-0F66-4622-ABA5-E272A2396ACE}"/>
              </a:ext>
            </a:extLst>
          </p:cNvPr>
          <p:cNvSpPr txBox="1"/>
          <p:nvPr/>
        </p:nvSpPr>
        <p:spPr>
          <a:xfrm>
            <a:off x="223599" y="3239025"/>
            <a:ext cx="493933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As percepções do risco da COVID-19 - tanto do risco para o país como do risco pessoal de contrair o vírus - eram mais elevadas em Fevereiro de 2021 do que em Agosto de 2020, em linha com a situação epidemiológica em Moçambique e na vizinha África do Sul.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Os níveis de percepção de risco foram basicamente semelhantes em todos os grupos sociodemográficos.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MZ" sz="1750" dirty="0">
              <a:solidFill>
                <a:schemeClr val="bg1">
                  <a:lumMod val="85000"/>
                </a:schemeClr>
              </a:solidFill>
              <a:latin typeface="GT America" panose="0000050000000000000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E73D2F-8612-4F79-A50C-8937962BB37F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49B8192-6968-44F6-BE1F-7D27FE38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1FAED7-383E-4069-8E2D-D0E6709B7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02" y="505869"/>
            <a:ext cx="4468009" cy="54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FEFF1AC-5A52-4D36-B379-1AD98FCF8021}"/>
              </a:ext>
            </a:extLst>
          </p:cNvPr>
          <p:cNvGrpSpPr/>
          <p:nvPr/>
        </p:nvGrpSpPr>
        <p:grpSpPr>
          <a:xfrm>
            <a:off x="0" y="0"/>
            <a:ext cx="5530787" cy="6858000"/>
            <a:chOff x="6609059" y="1126986"/>
            <a:chExt cx="3022087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1BE201-86C3-4ACC-90A9-5C449E8BDC40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B4F9BB81-C607-424A-927D-FBBFA4114ECA}"/>
                </a:ext>
              </a:extLst>
            </p:cNvPr>
            <p:cNvSpPr txBox="1">
              <a:spLocks/>
            </p:cNvSpPr>
            <p:nvPr/>
          </p:nvSpPr>
          <p:spPr>
            <a:xfrm>
              <a:off x="6725604" y="1322470"/>
              <a:ext cx="2864448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36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Como é que as pessoas entendem o risco?</a:t>
              </a:r>
              <a:endParaRPr kumimoji="0" lang="pt-MZ" sz="36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54FC8B-6847-4D1A-BB6B-B435EA9E6D4E}"/>
                </a:ext>
              </a:extLst>
            </p:cNvPr>
            <p:cNvCxnSpPr/>
            <p:nvPr/>
          </p:nvCxnSpPr>
          <p:spPr>
            <a:xfrm>
              <a:off x="6838940" y="2437835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B93C77-53F0-46B8-BEDE-E4AE5E924FE4}"/>
              </a:ext>
            </a:extLst>
          </p:cNvPr>
          <p:cNvSpPr txBox="1"/>
          <p:nvPr/>
        </p:nvSpPr>
        <p:spPr>
          <a:xfrm>
            <a:off x="63937" y="1421750"/>
            <a:ext cx="5301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/>
                </a:solidFill>
                <a:latin typeface="GT America" panose="00000500000000000000"/>
              </a:rPr>
              <a:t>Os entrevistados demonstraram um bom nível de conhecimento sobre a transmissão e transporte assintomático da COVID-19. Porém cerca de seis em cada dez entrevistados indicaram que se deviam evitar os trabalhadores de saúde e as pessoas que tinham recuperado da COVID-19, e estas crenças têm o potencial de causar a estigmatização ou levar as pessoas a evitar os cuidados de saúde.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BCF9CC-AF9C-4B01-A6F5-D3BF62B405BB}"/>
              </a:ext>
            </a:extLst>
          </p:cNvPr>
          <p:cNvSpPr txBox="1"/>
          <p:nvPr/>
        </p:nvSpPr>
        <p:spPr>
          <a:xfrm>
            <a:off x="63937" y="3721251"/>
            <a:ext cx="5402911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600" b="1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60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A COVID-19 </a:t>
            </a:r>
            <a:r>
              <a:rPr lang="pt-MZ" sz="1600" dirty="0">
                <a:solidFill>
                  <a:schemeClr val="bg1">
                    <a:lumMod val="85000"/>
                  </a:schemeClr>
                </a:solidFill>
                <a:latin typeface="GTAmerica"/>
              </a:rPr>
              <a:t>não foi um grande tópico de discussão para os utilizadores das redes de comunicação, o que sugere que a pandemia talvez seja uma preocupação secundária para muita gente.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60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Alguns dos utilizadores das redes sociais tinham narrativas de desinformação sobre a COVID-19, com sugestões de que o governo tem estado a e</a:t>
            </a:r>
            <a:r>
              <a:rPr lang="pt-MZ" sz="1600" dirty="0">
                <a:solidFill>
                  <a:schemeClr val="bg1">
                    <a:lumMod val="85000"/>
                  </a:schemeClr>
                </a:solidFill>
                <a:latin typeface="GTAmerica"/>
              </a:rPr>
              <a:t>xagerar certos casos da doença, o que pode vir a minar as percepções de risco e os comportamentos de prevenção.</a:t>
            </a:r>
            <a:endParaRPr lang="pt-MZ" sz="1600" dirty="0">
              <a:solidFill>
                <a:schemeClr val="bg1">
                  <a:lumMod val="85000"/>
                </a:schemeClr>
              </a:solidFill>
              <a:effectLst/>
              <a:latin typeface="GTAmer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CB928-692D-4203-A310-228C0FDCB2D0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EEF9DB-27B3-4CAD-A19E-17932D73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D60A90-2562-415B-9068-44021F6B4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668" y="957428"/>
            <a:ext cx="4895345" cy="47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EEB191F-0EC5-4B0D-913B-5A46502C20F1}"/>
              </a:ext>
            </a:extLst>
          </p:cNvPr>
          <p:cNvGrpSpPr/>
          <p:nvPr/>
        </p:nvGrpSpPr>
        <p:grpSpPr>
          <a:xfrm>
            <a:off x="0" y="0"/>
            <a:ext cx="5583628" cy="6858000"/>
            <a:chOff x="6609059" y="1126986"/>
            <a:chExt cx="305096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1D2E1-D900-49A5-B780-F893741DB6F0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73E65CC0-3EC1-40DB-A0E2-FB904C10D080}"/>
                </a:ext>
              </a:extLst>
            </p:cNvPr>
            <p:cNvSpPr txBox="1">
              <a:spLocks/>
            </p:cNvSpPr>
            <p:nvPr/>
          </p:nvSpPr>
          <p:spPr>
            <a:xfrm>
              <a:off x="6637932" y="1262358"/>
              <a:ext cx="3022087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28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O que é que as pessoas sentem sobre retomar as suas actividades?</a:t>
              </a:r>
              <a:endParaRPr kumimoji="0" lang="pt-MZ" sz="28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562526-FB97-4CF4-ACDB-481BB1CCE6BD}"/>
                </a:ext>
              </a:extLst>
            </p:cNvPr>
            <p:cNvCxnSpPr/>
            <p:nvPr/>
          </p:nvCxnSpPr>
          <p:spPr>
            <a:xfrm>
              <a:off x="6740237" y="2448676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55ED66-CD27-4CED-AE5B-18B971165F86}"/>
              </a:ext>
            </a:extLst>
          </p:cNvPr>
          <p:cNvSpPr txBox="1"/>
          <p:nvPr/>
        </p:nvSpPr>
        <p:spPr>
          <a:xfrm>
            <a:off x="120035" y="1516596"/>
            <a:ext cx="5290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b="1" dirty="0">
                <a:solidFill>
                  <a:schemeClr val="bg1"/>
                </a:solidFill>
                <a:latin typeface="GT America" panose="00000500000000000000"/>
              </a:rPr>
              <a:t>Cerca de dois-terços dos entrevistados indicaram que a ideia de retomarem as actividades normais lhes causa ansiedade - uma percentagem semelhante à da sondagem de Agosto - ao passo que um em cada três referiu que já tinha retomado as actividades normais em Fevereiro.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5453CC-98EA-4B03-8C72-535C882BAC36}"/>
              </a:ext>
            </a:extLst>
          </p:cNvPr>
          <p:cNvSpPr txBox="1"/>
          <p:nvPr/>
        </p:nvSpPr>
        <p:spPr>
          <a:xfrm>
            <a:off x="120035" y="3272270"/>
            <a:ext cx="518666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As pessoas a viver em agregados familiares com rendimentos mais baixos tinham mais probabilidades de ter retomado as suas actividades normais ou de se sentirem à vontade em utilizar os transportes públicos, o que reflecte que os indivíduos com menos rendimentos podem ter menos opções disponíveis para se protegerem contra o risco de infecção.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Os habitantes de zonas rurais entrevistados sentiam mais ansiedade em retomar as suas actividades.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10125-90B3-4005-9C20-886C3FBB3FDE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7121E9-7DCE-4013-83EE-827AA470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B7CC07-F488-46E7-8CF4-B2A7541E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56" y="54833"/>
            <a:ext cx="4092892" cy="67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E6C32-FAB4-417B-B5EB-59C1B7D1FFEB}"/>
              </a:ext>
            </a:extLst>
          </p:cNvPr>
          <p:cNvGrpSpPr/>
          <p:nvPr/>
        </p:nvGrpSpPr>
        <p:grpSpPr>
          <a:xfrm>
            <a:off x="1" y="0"/>
            <a:ext cx="5697453" cy="6858000"/>
            <a:chOff x="6609059" y="1126986"/>
            <a:chExt cx="3113155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3D6707-F984-491A-8B95-4E71AE1DEDA4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44251CEA-A59D-4427-8D77-11A2537B37FC}"/>
                </a:ext>
              </a:extLst>
            </p:cNvPr>
            <p:cNvSpPr txBox="1">
              <a:spLocks/>
            </p:cNvSpPr>
            <p:nvPr/>
          </p:nvSpPr>
          <p:spPr>
            <a:xfrm>
              <a:off x="6609059" y="1253483"/>
              <a:ext cx="3113155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35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O que é que as pessoas pensam sobre as vacinas?</a:t>
              </a:r>
              <a:endParaRPr kumimoji="0" lang="pt-MZ" sz="35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9E4DA2-A11A-494B-BD53-8424354D962D}"/>
                </a:ext>
              </a:extLst>
            </p:cNvPr>
            <p:cNvSpPr/>
            <p:nvPr/>
          </p:nvSpPr>
          <p:spPr>
            <a:xfrm>
              <a:off x="7386706" y="7538750"/>
              <a:ext cx="2244440" cy="39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MZ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T America" panose="00000500000000000000" pitchFamily="50" charset="0"/>
                </a:rPr>
                <a:t>Parceria para uma Resposta à COVID-19 Baseada em Provas</a:t>
              </a:r>
              <a:endPara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  <a:ea typeface="Arial" panose="020B0604020202020204" pitchFamily="34" charset="0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F00C18C-E861-4326-B98F-3FEF401A3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9059" y="7629854"/>
              <a:ext cx="832114" cy="19326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FE522B-8612-4912-9A3F-D3343E14892C}"/>
                </a:ext>
              </a:extLst>
            </p:cNvPr>
            <p:cNvCxnSpPr/>
            <p:nvPr/>
          </p:nvCxnSpPr>
          <p:spPr>
            <a:xfrm>
              <a:off x="6735371" y="2471289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DF8537-9AB1-4D10-816F-9ABBDC143BC7}"/>
              </a:ext>
            </a:extLst>
          </p:cNvPr>
          <p:cNvSpPr txBox="1"/>
          <p:nvPr/>
        </p:nvSpPr>
        <p:spPr>
          <a:xfrm>
            <a:off x="0" y="1474030"/>
            <a:ext cx="5530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b="1" dirty="0">
                <a:solidFill>
                  <a:schemeClr val="bg1"/>
                </a:solidFill>
                <a:latin typeface="GT America" panose="00000500000000000000"/>
              </a:rPr>
              <a:t>Três em cada quatro entrevistados indicaram que tencionavam ser vacinados quando a vacina lhes fosse disponibilizada - 47% planeavam definitivamente ser vacinados e 28% planeavam provavelmente ser vacinados. A aceitação da vacina registada foi consideravelmente mais elevada do que em outros estados membros analisados na região da África Austral.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6C7D0-8C91-4740-BBDB-55C46095BBC6}"/>
              </a:ext>
            </a:extLst>
          </p:cNvPr>
          <p:cNvSpPr txBox="1"/>
          <p:nvPr/>
        </p:nvSpPr>
        <p:spPr>
          <a:xfrm>
            <a:off x="38329" y="3713129"/>
            <a:ext cx="545412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As taxas de aceitação da vacina eram semelhantes em todos os grupos sociodemográficos e a todos os níveis de percepção do risco.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Das pessoas que indicaram não estar preparadas para ser vacinadas, quase um terço (30%) mencionaram que a razão para tal era a falta de informação.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04B943-EBFB-45F6-BC6B-918AED15966B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4D7FAD-DBD6-4275-AE20-1B47F1DB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E64AB7-4D13-436C-821F-B52C297B4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48" y="440319"/>
            <a:ext cx="4521798" cy="57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E3720C-7123-46AC-BE5C-47F362231A9F}"/>
              </a:ext>
            </a:extLst>
          </p:cNvPr>
          <p:cNvSpPr/>
          <p:nvPr/>
        </p:nvSpPr>
        <p:spPr>
          <a:xfrm>
            <a:off x="0" y="1714500"/>
            <a:ext cx="12192000" cy="219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3E2F1F-BE6F-48CB-A0ED-00292BE0AFEE}"/>
              </a:ext>
            </a:extLst>
          </p:cNvPr>
          <p:cNvSpPr txBox="1">
            <a:spLocks/>
          </p:cNvSpPr>
          <p:nvPr/>
        </p:nvSpPr>
        <p:spPr>
          <a:xfrm>
            <a:off x="619642" y="2310817"/>
            <a:ext cx="9459228" cy="100446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600" b="1" cap="none" spc="0" baseline="0">
                <a:solidFill>
                  <a:srgbClr val="019D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MZ" sz="4400" dirty="0">
                <a:solidFill>
                  <a:srgbClr val="F4A62D"/>
                </a:solidFill>
                <a:latin typeface="HK Grotesk Black" panose="00000A00000000000000" pitchFamily="2" charset="0"/>
              </a:rPr>
              <a:t>Encargos Secundários</a:t>
            </a:r>
            <a:endParaRPr kumimoji="0" lang="pt-MZ" sz="4400" b="1" i="0" u="none" strike="noStrike" kern="1200" cap="none" spc="-30" normalizeH="0" baseline="0" noProof="0" dirty="0">
              <a:ln>
                <a:noFill/>
              </a:ln>
              <a:solidFill>
                <a:srgbClr val="F4A62D"/>
              </a:solidFill>
              <a:effectLst/>
              <a:uLnTx/>
              <a:uFillTx/>
              <a:latin typeface="HK Grotesk Black" panose="00000A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74A8B-FA0C-471D-8EC0-23D6C4CA9343}"/>
              </a:ext>
            </a:extLst>
          </p:cNvPr>
          <p:cNvSpPr/>
          <p:nvPr/>
        </p:nvSpPr>
        <p:spPr>
          <a:xfrm>
            <a:off x="777647" y="6426278"/>
            <a:ext cx="22444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D33C4B-29CD-42F9-9829-4DA9B097108F}"/>
              </a:ext>
            </a:extLst>
          </p:cNvPr>
          <p:cNvCxnSpPr/>
          <p:nvPr/>
        </p:nvCxnSpPr>
        <p:spPr>
          <a:xfrm>
            <a:off x="777647" y="3211611"/>
            <a:ext cx="351971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AF3EC-C2A5-4338-B9A8-4646EC2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13360"/>
            <a:ext cx="1710543" cy="3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B8CE3B-C611-4815-A70F-BC2EEABE40E4}"/>
              </a:ext>
            </a:extLst>
          </p:cNvPr>
          <p:cNvGrpSpPr/>
          <p:nvPr/>
        </p:nvGrpSpPr>
        <p:grpSpPr>
          <a:xfrm>
            <a:off x="0" y="0"/>
            <a:ext cx="5530787" cy="6858000"/>
            <a:chOff x="6609059" y="1126986"/>
            <a:chExt cx="302208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8B7CF2-D1DB-463C-B17D-CCEF7C52A7A2}"/>
                </a:ext>
              </a:extLst>
            </p:cNvPr>
            <p:cNvSpPr/>
            <p:nvPr/>
          </p:nvSpPr>
          <p:spPr>
            <a:xfrm>
              <a:off x="6609059" y="1126986"/>
              <a:ext cx="3022087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C8217CC7-E033-4E72-947B-C9C47CA0B6E4}"/>
                </a:ext>
              </a:extLst>
            </p:cNvPr>
            <p:cNvSpPr txBox="1">
              <a:spLocks/>
            </p:cNvSpPr>
            <p:nvPr/>
          </p:nvSpPr>
          <p:spPr>
            <a:xfrm>
              <a:off x="6687878" y="1342989"/>
              <a:ext cx="2864448" cy="1004465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2600" b="1" cap="none" spc="0" baseline="0">
                  <a:solidFill>
                    <a:srgbClr val="019D9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MZ" sz="2800" dirty="0">
                  <a:solidFill>
                    <a:srgbClr val="F4A62D"/>
                  </a:solidFill>
                  <a:latin typeface="HK Grotesk Black" panose="00000A00000000000000" pitchFamily="2" charset="0"/>
                </a:rPr>
                <a:t>As pessoas andam a omitir ou a adiar os cuidados de saúde?</a:t>
              </a:r>
              <a:endParaRPr kumimoji="0" lang="pt-MZ" sz="2800" b="1" i="0" u="none" strike="noStrike" kern="1200" cap="none" spc="-30" normalizeH="0" baseline="0" noProof="0" dirty="0">
                <a:ln>
                  <a:noFill/>
                </a:ln>
                <a:solidFill>
                  <a:srgbClr val="F4A62D"/>
                </a:solidFill>
                <a:effectLst/>
                <a:uLnTx/>
                <a:uFillTx/>
                <a:latin typeface="HK Grotesk Black" panose="00000A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F5D0C85-5612-481D-A58F-FB0773FFBF30}"/>
                </a:ext>
              </a:extLst>
            </p:cNvPr>
            <p:cNvCxnSpPr/>
            <p:nvPr/>
          </p:nvCxnSpPr>
          <p:spPr>
            <a:xfrm>
              <a:off x="6749090" y="2515894"/>
              <a:ext cx="351971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798D2B9-27F2-4F0E-ACFB-D23B9C762F80}"/>
              </a:ext>
            </a:extLst>
          </p:cNvPr>
          <p:cNvSpPr txBox="1"/>
          <p:nvPr/>
        </p:nvSpPr>
        <p:spPr>
          <a:xfrm>
            <a:off x="144248" y="1568387"/>
            <a:ext cx="512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b="1" i="0" dirty="0">
                <a:solidFill>
                  <a:schemeClr val="bg1"/>
                </a:solidFill>
                <a:effectLst/>
                <a:latin typeface="GTAmerica"/>
              </a:rPr>
              <a:t>Desde Agosto que a</a:t>
            </a:r>
            <a:r>
              <a:rPr lang="pt-MZ" b="1" dirty="0">
                <a:solidFill>
                  <a:schemeClr val="bg1"/>
                </a:solidFill>
                <a:latin typeface="GTAmerica"/>
              </a:rPr>
              <a:t> percentagem de entrevistados que declarou ter dificuldades de acesso a medicamentos necessários ou ser obrigada a faltar a consultas de saúde necessárias  tem permanecido estável.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260903-7068-4FBF-8A10-90E9E3153B22}"/>
              </a:ext>
            </a:extLst>
          </p:cNvPr>
          <p:cNvSpPr txBox="1"/>
          <p:nvPr/>
        </p:nvSpPr>
        <p:spPr>
          <a:xfrm>
            <a:off x="5684875" y="615228"/>
            <a:ext cx="585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2400" b="1" dirty="0">
                <a:solidFill>
                  <a:schemeClr val="bg2"/>
                </a:solidFill>
                <a:latin typeface="GT America" panose="00000500000000000000"/>
              </a:rPr>
              <a:t>Dificuldade em obter medicamentos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31E14B-17C9-46EF-A861-C45ACADD5C78}"/>
              </a:ext>
            </a:extLst>
          </p:cNvPr>
          <p:cNvCxnSpPr>
            <a:cxnSpLocks/>
          </p:cNvCxnSpPr>
          <p:nvPr/>
        </p:nvCxnSpPr>
        <p:spPr>
          <a:xfrm>
            <a:off x="5787060" y="3295911"/>
            <a:ext cx="62899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C93F9F-3B15-4154-A32D-6D2F738A5C93}"/>
              </a:ext>
            </a:extLst>
          </p:cNvPr>
          <p:cNvSpPr txBox="1"/>
          <p:nvPr/>
        </p:nvSpPr>
        <p:spPr>
          <a:xfrm>
            <a:off x="5684875" y="3522142"/>
            <a:ext cx="606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2400" b="1" dirty="0">
                <a:solidFill>
                  <a:schemeClr val="bg2"/>
                </a:solidFill>
                <a:latin typeface="GT America" panose="00000500000000000000"/>
              </a:rPr>
              <a:t>Faltar ou ir atrasado a consultas de cuidados de saúde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A515CC-7217-46D7-95B8-942591965EA0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F7761D-1D9D-4641-9A6A-E1D1AE3CB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88E7B7-FE21-4DC2-9A19-3BA4B5142F6A}"/>
              </a:ext>
            </a:extLst>
          </p:cNvPr>
          <p:cNvSpPr txBox="1"/>
          <p:nvPr/>
        </p:nvSpPr>
        <p:spPr>
          <a:xfrm>
            <a:off x="262487" y="3168111"/>
            <a:ext cx="497083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A percentagem de entrevistados que declarou ter dificuldades de acesso a medicamentos necessários inclui mais (34%) agregados familiares que perderam rendimentos durante a pandemia, em comparação com os que não perderam rendimentos (23%).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Os agregados familiares que perderam rendimentos e as pessoas doentes há muito tempo demonstraram ter maior probabilidade de comunicar o facto de terem faltado a consultas.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EFAE-5957-4CC0-9390-03541E23F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784" y="1137992"/>
            <a:ext cx="6661216" cy="2019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56D39-91F4-4301-BDE9-E198DB6F7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843" y="4353139"/>
            <a:ext cx="6557157" cy="19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96A8D6-EBAB-4410-A25E-95535278C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4362450"/>
            <a:ext cx="10963275" cy="2495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74E92-1778-498F-AB6D-30814498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9" y="365127"/>
            <a:ext cx="11448135" cy="1325563"/>
          </a:xfrm>
        </p:spPr>
        <p:txBody>
          <a:bodyPr>
            <a:normAutofit/>
          </a:bodyPr>
          <a:lstStyle/>
          <a:p>
            <a:r>
              <a:rPr lang="pt-MZ" sz="4000" dirty="0">
                <a:latin typeface="GT America"/>
              </a:rPr>
              <a:t>Sinopse da PERC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972A7-88A4-44D4-89B8-FE44EB8D2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39" y="1685110"/>
            <a:ext cx="11834633" cy="479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pt-MZ" sz="2200" dirty="0">
                <a:latin typeface="GT America" panose="00000500000000000000"/>
              </a:rPr>
              <a:t>A </a:t>
            </a:r>
            <a:r>
              <a:rPr lang="pt-MZ" sz="2200" b="1" dirty="0">
                <a:latin typeface="GT America" panose="00000500000000000000"/>
              </a:rPr>
              <a:t>Parceria para uma Resposta à COVID-19 Baseada em Provas </a:t>
            </a:r>
            <a:r>
              <a:rPr lang="pt-MZ" sz="2200" dirty="0">
                <a:latin typeface="GT America" panose="00000500000000000000"/>
              </a:rPr>
              <a:t>(PERC) é uma parceria público-privada que apoia medidas baseadas em provas para reduzir o impacto da COVID-19 nos estados membros da União Africana.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pt-MZ" sz="2200" dirty="0">
                <a:latin typeface="GT America" panose="00000500000000000000"/>
              </a:rPr>
              <a:t>A PERC recolhe </a:t>
            </a:r>
            <a:r>
              <a:rPr lang="pt-MZ" sz="2200" b="1" dirty="0">
                <a:latin typeface="GT America" panose="00000500000000000000"/>
              </a:rPr>
              <a:t>dados sociais, económicos, epidemiológicos, de movimento populacional e de segurança </a:t>
            </a:r>
            <a:r>
              <a:rPr lang="pt-MZ" sz="2200" dirty="0">
                <a:latin typeface="GT America" panose="00000500000000000000"/>
              </a:rPr>
              <a:t>de 19 estados membros da União Africana para ajudar a determinar a aceitabilidade, impacto e eficácia das medidas sociais e de saúde pública para a COVID-19.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pt-MZ" sz="2200" dirty="0">
                <a:latin typeface="GT America" panose="00000500000000000000"/>
              </a:rPr>
              <a:t>Esta apresentação incide sobre os resultados de uma sondagem telefónica efectuada em Fevereiro de 2021 com 1333 pessoas. É a terceira sondagem e análise realizada desde o início da pandemia.</a:t>
            </a:r>
          </a:p>
        </p:txBody>
      </p:sp>
    </p:spTree>
    <p:extLst>
      <p:ext uri="{BB962C8B-B14F-4D97-AF65-F5344CB8AC3E}">
        <p14:creationId xmlns:p14="http://schemas.microsoft.com/office/powerpoint/2010/main" val="89568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83CE7C-1E71-4CE2-889F-0FB9F48629D4}"/>
              </a:ext>
            </a:extLst>
          </p:cNvPr>
          <p:cNvGrpSpPr/>
          <p:nvPr/>
        </p:nvGrpSpPr>
        <p:grpSpPr>
          <a:xfrm>
            <a:off x="0" y="0"/>
            <a:ext cx="5530787" cy="6858000"/>
            <a:chOff x="0" y="0"/>
            <a:chExt cx="3022087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492628-A165-4700-9CE6-CCF975DBB37C}"/>
                </a:ext>
              </a:extLst>
            </p:cNvPr>
            <p:cNvGrpSpPr/>
            <p:nvPr/>
          </p:nvGrpSpPr>
          <p:grpSpPr>
            <a:xfrm>
              <a:off x="0" y="0"/>
              <a:ext cx="3022087" cy="6858000"/>
              <a:chOff x="6609059" y="1126986"/>
              <a:chExt cx="3022087" cy="6858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CCAEF73-AC05-4101-BEFF-C70491C12824}"/>
                  </a:ext>
                </a:extLst>
              </p:cNvPr>
              <p:cNvSpPr/>
              <p:nvPr/>
            </p:nvSpPr>
            <p:spPr>
              <a:xfrm>
                <a:off x="6609059" y="1126986"/>
                <a:ext cx="3022087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95D7357-8800-4BDC-A08A-1E51B40E85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7436" y="1313595"/>
                <a:ext cx="2864448" cy="100446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fr-F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600" b="1" cap="none" spc="0" baseline="0">
                    <a:solidFill>
                      <a:srgbClr val="019D9C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MZ" sz="2800" dirty="0">
                    <a:solidFill>
                      <a:srgbClr val="F4A62D"/>
                    </a:solidFill>
                    <a:latin typeface="HK Grotesk Black" panose="00000A00000000000000" pitchFamily="2" charset="0"/>
                  </a:rPr>
                  <a:t>As pessoas andam a omitir ou a adiar os cuidados de saúde?</a:t>
                </a:r>
                <a:endParaRPr kumimoji="0" lang="pt-MZ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F4A62D"/>
                  </a:solidFill>
                  <a:effectLst/>
                  <a:uLnTx/>
                  <a:uFillTx/>
                  <a:latin typeface="HK Grotesk Black" panose="00000A00000000000000" pitchFamily="2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874E94-458C-4A43-8B48-E4CB6ED42930}"/>
                  </a:ext>
                </a:extLst>
              </p:cNvPr>
              <p:cNvCxnSpPr/>
              <p:nvPr/>
            </p:nvCxnSpPr>
            <p:spPr>
              <a:xfrm>
                <a:off x="6737376" y="2482440"/>
                <a:ext cx="351971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CD9F64-2556-4D1B-B880-24A01F81A86B}"/>
                </a:ext>
              </a:extLst>
            </p:cNvPr>
            <p:cNvSpPr txBox="1"/>
            <p:nvPr/>
          </p:nvSpPr>
          <p:spPr>
            <a:xfrm>
              <a:off x="38213" y="1524147"/>
              <a:ext cx="2844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MZ" b="1" i="0" dirty="0">
                  <a:solidFill>
                    <a:schemeClr val="bg1"/>
                  </a:solidFill>
                  <a:effectLst/>
                  <a:latin typeface="GTAmerica"/>
                </a:rPr>
                <a:t>Entre os agregados familiares que faltaram a consultas, a razão mais comum foi uma disrupção no estabelecimento de saúde. O conflito em Cabo Delgado resultou no encerramento de muitos estabelecimentos de saúde e na deslocalização de trabalhadores de saúde, deixando ficar algumas áreas  sem clínicas funcionais.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CD3BA7-B239-44A2-B01F-22EEE0AE35D0}"/>
              </a:ext>
            </a:extLst>
          </p:cNvPr>
          <p:cNvSpPr txBox="1"/>
          <p:nvPr/>
        </p:nvSpPr>
        <p:spPr>
          <a:xfrm>
            <a:off x="234836" y="3611546"/>
            <a:ext cx="4970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75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Cerca de uma em cada quatro consultas perdidas nos seis meses anteriores eram consultas de saúde reprodutiva, materna, neonatal e infantil</a:t>
            </a:r>
            <a:r>
              <a:rPr lang="pt-MZ" sz="1750" dirty="0">
                <a:solidFill>
                  <a:schemeClr val="bg1">
                    <a:lumMod val="85000"/>
                  </a:schemeClr>
                </a:solidFill>
                <a:latin typeface="GTAmerica"/>
              </a:rPr>
              <a:t>. Uma</a:t>
            </a:r>
            <a:r>
              <a:rPr lang="pt-MZ" sz="1750" b="0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 percentagem considerável foi de consultas de malária (13%) ou febre/tremores (10%), sintomas que podem coincidir com a COVID-19, o que sugere que alguns casos podem não ser detectados.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381C72-CC83-450A-B432-E5FDDEE5196C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0C4595-D9F3-4A4F-AD4A-D21AF02D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49B90-86F7-42E0-BFF0-E90F4884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15" y="186609"/>
            <a:ext cx="4495521" cy="3145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D432F-A867-428D-97FC-CBCA18B75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334" y="3340863"/>
            <a:ext cx="4455391" cy="28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E90E5-A85F-4440-A39B-EA7688721BBA}"/>
              </a:ext>
            </a:extLst>
          </p:cNvPr>
          <p:cNvGrpSpPr/>
          <p:nvPr/>
        </p:nvGrpSpPr>
        <p:grpSpPr>
          <a:xfrm>
            <a:off x="0" y="0"/>
            <a:ext cx="5485855" cy="6858000"/>
            <a:chOff x="0" y="0"/>
            <a:chExt cx="3031567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B9E84F-0F68-4AAB-BB1E-FCE54010D729}"/>
                </a:ext>
              </a:extLst>
            </p:cNvPr>
            <p:cNvGrpSpPr/>
            <p:nvPr/>
          </p:nvGrpSpPr>
          <p:grpSpPr>
            <a:xfrm>
              <a:off x="0" y="0"/>
              <a:ext cx="3031567" cy="6858000"/>
              <a:chOff x="6609059" y="1126986"/>
              <a:chExt cx="3031567" cy="6858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8AD285-82A6-42BD-BF44-28243B41D8B1}"/>
                  </a:ext>
                </a:extLst>
              </p:cNvPr>
              <p:cNvSpPr/>
              <p:nvPr/>
            </p:nvSpPr>
            <p:spPr>
              <a:xfrm>
                <a:off x="6609059" y="1126986"/>
                <a:ext cx="3022087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34A9C33F-B40D-4C5E-89EE-AC0015370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8540" y="1262358"/>
                <a:ext cx="3022086" cy="100446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fr-F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600" b="1" cap="none" spc="0" baseline="0">
                    <a:solidFill>
                      <a:srgbClr val="019D9C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MZ" sz="2800" dirty="0">
                    <a:solidFill>
                      <a:srgbClr val="F4A62D"/>
                    </a:solidFill>
                    <a:latin typeface="HK Grotesk Black" panose="00000A00000000000000" pitchFamily="2" charset="0"/>
                  </a:rPr>
                  <a:t>As pessoas têm sofrido uma redução dos rendimentos?</a:t>
                </a:r>
                <a:endParaRPr kumimoji="0" lang="pt-MZ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F4A62D"/>
                  </a:solidFill>
                  <a:effectLst/>
                  <a:uLnTx/>
                  <a:uFillTx/>
                  <a:latin typeface="HK Grotesk Black" panose="00000A00000000000000" pitchFamily="2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7A41980-F7E0-4C4E-9DC9-7A8710600DF4}"/>
                  </a:ext>
                </a:extLst>
              </p:cNvPr>
              <p:cNvCxnSpPr/>
              <p:nvPr/>
            </p:nvCxnSpPr>
            <p:spPr>
              <a:xfrm>
                <a:off x="6679725" y="2382079"/>
                <a:ext cx="351971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0BBA43-50A2-41FA-8A6B-456717B482D3}"/>
                </a:ext>
              </a:extLst>
            </p:cNvPr>
            <p:cNvSpPr txBox="1"/>
            <p:nvPr/>
          </p:nvSpPr>
          <p:spPr>
            <a:xfrm>
              <a:off x="65130" y="1458974"/>
              <a:ext cx="28918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MZ" sz="1600" b="1" dirty="0">
                  <a:solidFill>
                    <a:schemeClr val="bg1"/>
                  </a:solidFill>
                  <a:effectLst/>
                  <a:latin typeface="GTAmerica"/>
                </a:rPr>
                <a:t>Mais de 60% dos entrevistados referiu ter perdido parte ou a totalidade dos seus rendimentos desde o início da pandemia. Dos agregados familiares que registaram uma diminuição dos seus rendimentos, mais de um em cada três (39%) referiu ter sofrido uma "grande" diminuição de rendimentos ou ter perdido todos os seus rendimentos. </a:t>
              </a:r>
              <a:endParaRPr lang="pt-MZ" sz="1600" b="1" dirty="0">
                <a:solidFill>
                  <a:schemeClr val="bg1"/>
                </a:solidFill>
                <a:latin typeface="GT America" panose="0000050000000000000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C495CEE-B810-4F68-996A-5F28D93A2AA0}"/>
              </a:ext>
            </a:extLst>
          </p:cNvPr>
          <p:cNvSpPr txBox="1"/>
          <p:nvPr/>
        </p:nvSpPr>
        <p:spPr>
          <a:xfrm>
            <a:off x="0" y="3218240"/>
            <a:ext cx="5330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MZ" sz="1600" b="1" i="0" dirty="0">
                <a:solidFill>
                  <a:schemeClr val="bg1">
                    <a:lumMod val="85000"/>
                  </a:schemeClr>
                </a:solidFill>
                <a:effectLst/>
                <a:latin typeface="GTAmerica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60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Os agregados familiares com rendimentos mais baixos e urbanos demonstraram maior propensão para perdas de rendimento.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60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Em Setembro o governo lançou um programa de transferência de dinheiro, com a ajuda de doadores, a fim de aliviar o impacto económico da pandemia. Porém, na sondagem de Fevereiro, apenas 1% dos agregados familiares declarou ter recebido qualquer tipo de assistência adicional do governo no mês anterior - uma percentagem semelhante à da sondagem feita em Agosto (2%).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2C087E-B4ED-4F22-BFF3-220C1AA77AB2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6215FD-A2CC-4B24-9B2B-9715A53B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4BDF3-EC87-4383-80AB-69A04E4C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91" y="660062"/>
            <a:ext cx="4702913" cy="2558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CBF23-570B-4578-B4F2-6DBC5609F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302" y="3429000"/>
            <a:ext cx="4454432" cy="20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72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BA357-DEA1-4800-9896-0D3583132A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4BF1D4-C2E8-43FC-8EFA-04180D85A10F}" type="slidenum">
              <a:rPr lang="en-GB" smtClean="0"/>
              <a:pPr>
                <a:defRPr/>
              </a:pPr>
              <a:t>22</a:t>
            </a:fld>
            <a:r>
              <a:rPr lang="pt-MZ"/>
              <a:t> ‒ </a:t>
            </a:r>
            <a:endParaRPr lang="pt-M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47221-1A8E-4D42-81B9-70B2B09382A1}"/>
              </a:ext>
            </a:extLst>
          </p:cNvPr>
          <p:cNvGrpSpPr/>
          <p:nvPr/>
        </p:nvGrpSpPr>
        <p:grpSpPr>
          <a:xfrm>
            <a:off x="1" y="0"/>
            <a:ext cx="5561635" cy="6858000"/>
            <a:chOff x="0" y="0"/>
            <a:chExt cx="3093206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F23612-115E-4861-9EA6-FA682AE2B42C}"/>
                </a:ext>
              </a:extLst>
            </p:cNvPr>
            <p:cNvGrpSpPr/>
            <p:nvPr/>
          </p:nvGrpSpPr>
          <p:grpSpPr>
            <a:xfrm>
              <a:off x="0" y="0"/>
              <a:ext cx="3022087" cy="6858000"/>
              <a:chOff x="6609059" y="1126986"/>
              <a:chExt cx="3022087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10B6E0-AA35-4788-B996-086994706B4E}"/>
                  </a:ext>
                </a:extLst>
              </p:cNvPr>
              <p:cNvSpPr/>
              <p:nvPr/>
            </p:nvSpPr>
            <p:spPr>
              <a:xfrm>
                <a:off x="6609059" y="1126986"/>
                <a:ext cx="3022087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6AFB3B64-35DC-4B01-8381-7AA17E0254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9060" y="1262358"/>
                <a:ext cx="3022086" cy="100446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fr-FR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2600" b="1" cap="none" spc="0" baseline="0">
                    <a:solidFill>
                      <a:srgbClr val="019D9C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MZ" sz="2800" dirty="0">
                    <a:solidFill>
                      <a:srgbClr val="F4A62D"/>
                    </a:solidFill>
                    <a:latin typeface="HK Grotesk Black" panose="00000A00000000000000" pitchFamily="2" charset="0"/>
                  </a:rPr>
                  <a:t>As pessoas estão em situação de insegurança alimentar?</a:t>
                </a:r>
                <a:endParaRPr kumimoji="0" lang="pt-MZ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F4A62D"/>
                  </a:solidFill>
                  <a:effectLst/>
                  <a:uLnTx/>
                  <a:uFillTx/>
                  <a:latin typeface="HK Grotesk Black" panose="00000A00000000000000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DF26E1B-736D-4D66-89F0-AEAD981244C4}"/>
                  </a:ext>
                </a:extLst>
              </p:cNvPr>
              <p:cNvCxnSpPr/>
              <p:nvPr/>
            </p:nvCxnSpPr>
            <p:spPr>
              <a:xfrm>
                <a:off x="6738088" y="2410161"/>
                <a:ext cx="351971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035300-417A-4BDA-8A3C-88B9CAB661C9}"/>
                </a:ext>
              </a:extLst>
            </p:cNvPr>
            <p:cNvSpPr txBox="1"/>
            <p:nvPr/>
          </p:nvSpPr>
          <p:spPr>
            <a:xfrm>
              <a:off x="71120" y="1392386"/>
              <a:ext cx="30220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MZ" sz="1600" b="1" dirty="0">
                  <a:solidFill>
                    <a:schemeClr val="bg1"/>
                  </a:solidFill>
                  <a:latin typeface="GT America" panose="00000500000000000000"/>
                </a:rPr>
                <a:t>Mais de metade dos agregados familiares tinham sido obrigados a reduzir o número de refeições ou o tamanho das porções na semana anterior, e os principais obstáculos por eles enfrentados em termos do acesso a alimentos foram o aumento dos preços dos alimentos e a diminuição dos seus rendimentos.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FF48A8-09F8-4161-8EC4-C0D8FB859FA8}"/>
              </a:ext>
            </a:extLst>
          </p:cNvPr>
          <p:cNvSpPr txBox="1"/>
          <p:nvPr/>
        </p:nvSpPr>
        <p:spPr>
          <a:xfrm>
            <a:off x="0" y="2741908"/>
            <a:ext cx="543376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b="1" dirty="0">
              <a:solidFill>
                <a:schemeClr val="bg1">
                  <a:lumMod val="85000"/>
                </a:schemeClr>
              </a:solidFill>
              <a:latin typeface="GT America" panose="00000500000000000000"/>
            </a:endParaRPr>
          </a:p>
          <a:p>
            <a:r>
              <a:rPr lang="pt-MZ" sz="1600" b="1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Repartição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50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A insegurança alimentar afectou mais os agregados familiares com menos rendimentos e menos educação.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MZ" sz="1500" dirty="0">
                <a:solidFill>
                  <a:schemeClr val="bg1">
                    <a:lumMod val="85000"/>
                  </a:schemeClr>
                </a:solidFill>
                <a:latin typeface="GT America" panose="00000500000000000000"/>
              </a:rPr>
              <a:t>O impacto económico da pandemia tem estado a exacerbar outras crises em curso, incluindo o conflito a decorrer actualmente na província de Cabo Delgado e o ciclone Eloise, que em Janeiro causou inundações na região central de Moçambique.  Quase um milhão de pessoas enfrentam uma grande crise de insegurança alimentar (Fase 3 ou mais no IPC), estando a maioria das pessoas afectadas em Cabo Delgado e nas províncias vizinhas. Aparentemente o conflito reduziu os rendimentos agrícolas e interrompeu as cadeias de abastecimento, provocando o aumento de preços dos alimentos.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5B929A-9EB6-48D7-BA4E-F1B2D25C22D3}"/>
              </a:ext>
            </a:extLst>
          </p:cNvPr>
          <p:cNvSpPr/>
          <p:nvPr/>
        </p:nvSpPr>
        <p:spPr>
          <a:xfrm>
            <a:off x="1937845" y="6325340"/>
            <a:ext cx="4774311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239F93-75BC-4658-92B8-44068790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6" y="6265228"/>
            <a:ext cx="1873969" cy="397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3942F-1A21-4B95-B57E-DC0D757C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66" y="101807"/>
            <a:ext cx="3943855" cy="2089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1F915F-A28A-468E-A48F-14D557A70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39" y="2151707"/>
            <a:ext cx="3943855" cy="1713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5E1C44-7036-47B6-AD92-5AA3AB7E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07" y="3764181"/>
            <a:ext cx="3093820" cy="30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FAAD-6872-4BB1-BBF3-9DDE7B1D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MZ" sz="4000" dirty="0">
                <a:latin typeface="GT America"/>
              </a:rPr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ED0A-F659-4E53-81D5-8CE131C2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40" y="1580225"/>
            <a:ext cx="11089360" cy="5063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MZ" sz="2400" b="1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Destaques</a:t>
            </a:r>
          </a:p>
          <a:p>
            <a:pPr marL="514350" indent="-514350">
              <a:buFont typeface="+mj-lt"/>
              <a:buAutoNum type="romanUcPeriod"/>
            </a:pPr>
            <a:r>
              <a:rPr lang="pt-MZ" sz="2400" b="1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Dinâmica da Doença e Implementação das MSSP</a:t>
            </a:r>
          </a:p>
          <a:p>
            <a:pPr marL="514350" indent="-514350">
              <a:buFont typeface="+mj-lt"/>
              <a:buAutoNum type="romanUcPeriod"/>
            </a:pPr>
            <a:r>
              <a:rPr lang="pt-MZ" sz="2400" b="1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Apoio e Adesão Autorreferida às MSSP</a:t>
            </a:r>
          </a:p>
          <a:p>
            <a:pPr marL="514350" indent="-514350">
              <a:buFont typeface="+mj-lt"/>
              <a:buAutoNum type="romanUcPeriod"/>
            </a:pPr>
            <a:r>
              <a:rPr lang="pt-MZ" sz="2400" b="1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Percepções de Risco e Informação</a:t>
            </a:r>
          </a:p>
          <a:p>
            <a:pPr marL="514350" indent="-514350">
              <a:buFont typeface="+mj-lt"/>
              <a:buAutoNum type="romanUcPeriod"/>
            </a:pPr>
            <a:r>
              <a:rPr lang="pt-MZ" sz="2400" b="1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Encargos Secundários</a:t>
            </a:r>
          </a:p>
          <a:p>
            <a:endParaRPr lang="pt-MZ" sz="2400" dirty="0">
              <a:latin typeface="HK Grotesk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7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E3720C-7123-46AC-BE5C-47F362231A9F}"/>
              </a:ext>
            </a:extLst>
          </p:cNvPr>
          <p:cNvSpPr/>
          <p:nvPr/>
        </p:nvSpPr>
        <p:spPr>
          <a:xfrm>
            <a:off x="0" y="1714500"/>
            <a:ext cx="12192000" cy="219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3E2F1F-BE6F-48CB-A0ED-00292BE0AFEE}"/>
              </a:ext>
            </a:extLst>
          </p:cNvPr>
          <p:cNvSpPr txBox="1">
            <a:spLocks/>
          </p:cNvSpPr>
          <p:nvPr/>
        </p:nvSpPr>
        <p:spPr>
          <a:xfrm>
            <a:off x="662672" y="2163603"/>
            <a:ext cx="9459228" cy="100446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600" b="1" cap="none" spc="0" baseline="0">
                <a:solidFill>
                  <a:srgbClr val="019D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MZ" sz="4400" dirty="0">
                <a:solidFill>
                  <a:srgbClr val="F4A62D"/>
                </a:solidFill>
                <a:latin typeface="HK Grotesk Black" panose="00000A00000000000000" pitchFamily="2" charset="0"/>
              </a:rPr>
              <a:t>Destaques e Análise das Tendências</a:t>
            </a:r>
            <a:endParaRPr kumimoji="0" lang="pt-MZ" sz="4400" b="1" i="0" u="none" strike="noStrike" kern="1200" cap="none" spc="-30" normalizeH="0" baseline="0" noProof="0" dirty="0">
              <a:ln>
                <a:noFill/>
              </a:ln>
              <a:solidFill>
                <a:srgbClr val="F4A62D"/>
              </a:solidFill>
              <a:effectLst/>
              <a:uLnTx/>
              <a:uFillTx/>
              <a:latin typeface="HK Grotesk Black" panose="00000A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74A8B-FA0C-471D-8EC0-23D6C4CA9343}"/>
              </a:ext>
            </a:extLst>
          </p:cNvPr>
          <p:cNvSpPr/>
          <p:nvPr/>
        </p:nvSpPr>
        <p:spPr>
          <a:xfrm>
            <a:off x="777647" y="6426278"/>
            <a:ext cx="22444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D33C4B-29CD-42F9-9829-4DA9B097108F}"/>
              </a:ext>
            </a:extLst>
          </p:cNvPr>
          <p:cNvCxnSpPr>
            <a:cxnSpLocks/>
          </p:cNvCxnSpPr>
          <p:nvPr/>
        </p:nvCxnSpPr>
        <p:spPr>
          <a:xfrm>
            <a:off x="777647" y="2960648"/>
            <a:ext cx="351971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AF3EC-C2A5-4338-B9A8-4646EC2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13360"/>
            <a:ext cx="1710543" cy="3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FAAD-6872-4BB1-BBF3-9DDE7B1D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MZ" sz="4000" dirty="0">
                <a:latin typeface="GT America"/>
              </a:rPr>
              <a:t>Destaques: Sondagem de Fevereiro de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ED0A-F659-4E53-81D5-8CE131C2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40" y="1424107"/>
            <a:ext cx="11500097" cy="5433893"/>
          </a:xfrm>
        </p:spPr>
        <p:txBody>
          <a:bodyPr>
            <a:normAutofit fontScale="92500" lnSpcReduction="10000"/>
          </a:bodyPr>
          <a:lstStyle/>
          <a:p>
            <a:r>
              <a:rPr lang="pt-MZ" sz="2400" b="0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Moçambique sofreu um surto de casos de COVID-19 em Janeiro e Fevereiro, altura em que se registaram 900 casos por dia (uma incidência mais de quatro vezes superior à detectada durante a fase anterior). Tendo em conta a positividade de cerca de 30% dos testes durante o pico, é provável que muitos casos e mortes não tenham sido detectados.</a:t>
            </a:r>
          </a:p>
          <a:p>
            <a:r>
              <a:rPr lang="pt-MZ" sz="2400" dirty="0">
                <a:solidFill>
                  <a:srgbClr val="000000"/>
                </a:solidFill>
                <a:latin typeface="HK Grotesk Medium" panose="00000600000000000000" pitchFamily="2" charset="0"/>
              </a:rPr>
              <a:t>Os níveis de apoio e adesão autorreferida às MSSP foram elevados, embora uma percentagem muito mais baixa de pessoas tenha afirmado ficar em casa ou reduzir as idas aos mercados, o que reflecte os desafios que as pessoas enfrentaram em termos de aderir a medidas que impõem grandes encargos económicos.</a:t>
            </a:r>
          </a:p>
          <a:p>
            <a:r>
              <a:rPr lang="pt-MZ" sz="2400" b="0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Registaram-se em Moçambique percepções elevadas do risco da COVID-19 em comparação com outros estados membros da União Africana na região da África Austral. Embora quase 90% dos entrevistados acreditassem que a COVID-19 iria afectar muitas pessoas no seu país, menos pessoas (47%) criam que a COVID-19 representava um risco para eles pessoalmente.</a:t>
            </a:r>
          </a:p>
          <a:p>
            <a:r>
              <a:rPr lang="pt-MZ" sz="2400" b="0" i="0" dirty="0">
                <a:solidFill>
                  <a:srgbClr val="000000"/>
                </a:solidFill>
                <a:effectLst/>
                <a:latin typeface="HK Grotesk Medium" panose="00000600000000000000" pitchFamily="2" charset="0"/>
              </a:rPr>
              <a:t>A pandemia da COVID-19 tem estado a agravar as dificuldades económicas em Moçambique. Dois terços dos agregados familiares referiram que os seus rendimentos tinham diminuído e mais de metade foram obrigados a reduzir o seu consumo de alimentos.</a:t>
            </a:r>
          </a:p>
        </p:txBody>
      </p:sp>
    </p:spTree>
    <p:extLst>
      <p:ext uri="{BB962C8B-B14F-4D97-AF65-F5344CB8AC3E}">
        <p14:creationId xmlns:p14="http://schemas.microsoft.com/office/powerpoint/2010/main" val="355226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FAAD-6872-4BB1-BBF3-9DDE7B1D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MZ" sz="4000" dirty="0">
                <a:latin typeface="GT America"/>
              </a:rPr>
              <a:t>Destaques: Tendência de Agosto de 2020 a Fevereiro de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ED0A-F659-4E53-81D5-8CE131C2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70" y="1754811"/>
            <a:ext cx="11089360" cy="4981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MZ" dirty="0">
                <a:solidFill>
                  <a:srgbClr val="000000"/>
                </a:solidFill>
                <a:latin typeface="HK Grotesk Medium"/>
              </a:rPr>
              <a:t>O apoio e adesão às MSSP tem-se mantido relativamente estável desde a sondagem de Agosto de 2020, apesar de a transmissão ter aumentado em Janeiro e Fevereiro de 2021.</a:t>
            </a:r>
            <a:endParaRPr lang="pt-MZ" dirty="0">
              <a:solidFill>
                <a:srgbClr val="000000"/>
              </a:solidFill>
              <a:latin typeface="HK Grotesk Medium" panose="00000600000000000000" pitchFamily="2" charset="0"/>
            </a:endParaRPr>
          </a:p>
          <a:p>
            <a:r>
              <a:rPr lang="pt-MZ" dirty="0">
                <a:solidFill>
                  <a:srgbClr val="000000"/>
                </a:solidFill>
                <a:latin typeface="HK Grotesk Medium"/>
              </a:rPr>
              <a:t>Registou-se um aumento acentuado de satisfação comunicada em relação à resposta do governo à COVID-19 desde Agosto (de 72% para 85% de satisfação).</a:t>
            </a:r>
          </a:p>
          <a:p>
            <a:r>
              <a:rPr lang="pt-MZ" dirty="0">
                <a:solidFill>
                  <a:srgbClr val="000000"/>
                </a:solidFill>
                <a:latin typeface="HK Grotesk Medium"/>
              </a:rPr>
              <a:t>As percepções do risco para o país e do risco pessoal de contrair a COVID-19 eram mais elevadas do que em Agosto, em linha com </a:t>
            </a:r>
            <a:r>
              <a:rPr lang="pt-PT" dirty="0">
                <a:solidFill>
                  <a:srgbClr val="000000"/>
                </a:solidFill>
                <a:latin typeface="HK Grotesk Medium"/>
              </a:rPr>
              <a:t>o</a:t>
            </a:r>
            <a:r>
              <a:rPr lang="pt-MZ" dirty="0">
                <a:solidFill>
                  <a:srgbClr val="000000"/>
                </a:solidFill>
                <a:latin typeface="HK Grotesk Medium"/>
              </a:rPr>
              <a:t> agravamento da situação epidemiológica em Moçambique.</a:t>
            </a:r>
          </a:p>
          <a:p>
            <a:pPr marL="0" indent="0">
              <a:buNone/>
            </a:pPr>
            <a:endParaRPr lang="pt-MZ" dirty="0">
              <a:solidFill>
                <a:srgbClr val="000000"/>
              </a:solidFill>
              <a:latin typeface="HK Grotesk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0EBA69D-1F7E-534A-9304-9F22D4951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781" y="2759442"/>
            <a:ext cx="9930537" cy="3901979"/>
          </a:xfrm>
          <a:prstGeom prst="rect">
            <a:avLst/>
          </a:prstGeom>
        </p:spPr>
      </p:pic>
      <p:graphicFrame>
        <p:nvGraphicFramePr>
          <p:cNvPr id="117" name="Google Shape;117;p17"/>
          <p:cNvGraphicFramePr/>
          <p:nvPr>
            <p:extLst>
              <p:ext uri="{D42A27DB-BD31-4B8C-83A1-F6EECF244321}">
                <p14:modId xmlns:p14="http://schemas.microsoft.com/office/powerpoint/2010/main" val="1185625476"/>
              </p:ext>
            </p:extLst>
          </p:nvPr>
        </p:nvGraphicFramePr>
        <p:xfrm>
          <a:off x="5792681" y="348409"/>
          <a:ext cx="5863512" cy="20638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17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7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solidFill>
                            <a:srgbClr val="434343"/>
                          </a:solidFill>
                          <a:latin typeface="Open Sans SemiBold"/>
                        </a:rPr>
                        <a:t>2.ª Sondagem</a:t>
                      </a:r>
                      <a:endParaRPr lang="pt-MZ" sz="1500" dirty="0">
                        <a:solidFill>
                          <a:srgbClr val="434343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00"/>
                        <a:t>3.ª</a:t>
                      </a:r>
                      <a:r>
                        <a:rPr lang="pt-MZ" sz="1500" dirty="0">
                          <a:solidFill>
                            <a:srgbClr val="434343"/>
                          </a:solidFill>
                          <a:latin typeface="Open Sans SemiBold"/>
                          <a:sym typeface="Open Sans SemiBold"/>
                        </a:rPr>
                        <a:t> Sondagem</a:t>
                      </a:r>
                      <a:endParaRPr lang="pt-MZ" sz="1500" dirty="0">
                        <a:solidFill>
                          <a:srgbClr val="434343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dirty="0">
                          <a:solidFill>
                            <a:srgbClr val="434343"/>
                          </a:solidFill>
                          <a:latin typeface="Open Sans SemiBold"/>
                          <a:sym typeface="Open Sans SemiBold"/>
                        </a:rPr>
                        <a:t>Tendência</a:t>
                      </a:r>
                      <a:endParaRPr lang="pt-MZ" sz="1500" dirty="0">
                        <a:solidFill>
                          <a:srgbClr val="434343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dirty="0">
                          <a:latin typeface="Open Sans Light"/>
                          <a:sym typeface="Open Sans Light"/>
                        </a:rPr>
                        <a:t>Percepção do risco pessoal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37%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47</a:t>
                      </a:r>
                      <a:r>
                        <a:rPr lang="pt-MZ" sz="1500" u="none" strike="noStrike" cap="none" dirty="0">
                          <a:latin typeface="Open Sans Light"/>
                        </a:rPr>
                        <a:t>%*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↑</a:t>
                      </a:r>
                      <a:r>
                        <a:rPr sz="1500"/>
                        <a:t> </a:t>
                      </a:r>
                      <a:r>
                        <a:rPr lang="pt-MZ" sz="1500" b="1" dirty="0">
                          <a:latin typeface="Open Sans Light"/>
                          <a:sym typeface="Open Sans Light"/>
                        </a:rPr>
                        <a:t>10</a:t>
                      </a:r>
                      <a:r>
                        <a:rPr lang="pt-MZ" sz="1500" b="1" dirty="0">
                          <a:latin typeface="Open Sans Light"/>
                        </a:rPr>
                        <a:t>%</a:t>
                      </a:r>
                      <a:r>
                        <a:rPr lang="pt-MZ" sz="1500" dirty="0">
                          <a:latin typeface="Open Sans Light"/>
                        </a:rPr>
                        <a:t> </a:t>
                      </a:r>
                      <a:endParaRPr lang="pt-MZ" sz="1500" u="none" strike="noStrike" cap="none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Apoio para ficar em casa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88</a:t>
                      </a:r>
                      <a:r>
                        <a:rPr lang="pt-MZ" sz="1500" u="none" strike="noStrike" cap="none" dirty="0">
                          <a:latin typeface="Open Sans Light"/>
                        </a:rPr>
                        <a:t>%*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83%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↓</a:t>
                      </a:r>
                      <a:r>
                        <a:rPr sz="1500"/>
                        <a:t> </a:t>
                      </a:r>
                      <a:r>
                        <a:rPr lang="pt-MZ" sz="1500" b="1" dirty="0">
                          <a:latin typeface="Open Sans Light"/>
                          <a:sym typeface="Open Sans Light"/>
                        </a:rPr>
                        <a:t>5</a:t>
                      </a:r>
                      <a:r>
                        <a:rPr lang="pt-MZ" sz="1500" b="1" dirty="0">
                          <a:latin typeface="Open Sans Light"/>
                        </a:rPr>
                        <a:t>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Satisfação com o governo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dirty="0">
                          <a:latin typeface="Open Sans Light"/>
                          <a:sym typeface="Open Sans Light"/>
                        </a:rPr>
                        <a:t>72</a:t>
                      </a: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dirty="0">
                          <a:latin typeface="Open Sans Light"/>
                          <a:sym typeface="Open Sans Light"/>
                        </a:rPr>
                        <a:t>85</a:t>
                      </a:r>
                      <a:r>
                        <a:rPr lang="pt-MZ" sz="1500" u="none" strike="noStrike" cap="none" dirty="0">
                          <a:latin typeface="Open Sans Light"/>
                        </a:rPr>
                        <a:t>%*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↑</a:t>
                      </a:r>
                      <a:r>
                        <a:rPr sz="1500"/>
                        <a:t> </a:t>
                      </a:r>
                      <a:r>
                        <a:rPr lang="pt-MZ" sz="1500" b="1" dirty="0">
                          <a:latin typeface="Open Sans Light"/>
                          <a:sym typeface="Open Sans Light"/>
                        </a:rPr>
                        <a:t>13</a:t>
                      </a:r>
                      <a:r>
                        <a:rPr lang="pt-MZ" sz="1500" b="1" dirty="0">
                          <a:latin typeface="Open Sans Light"/>
                        </a:rPr>
                        <a:t>%</a:t>
                      </a:r>
                      <a:r>
                        <a:rPr lang="pt-MZ" sz="1500" dirty="0">
                          <a:latin typeface="Open Sans Light"/>
                        </a:rPr>
                        <a:t> 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Perda de rendimentos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dirty="0">
                          <a:latin typeface="Open Sans Light"/>
                          <a:sym typeface="Open Sans Light"/>
                        </a:rPr>
                        <a:t>68</a:t>
                      </a: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MZ" sz="1500" u="none" strike="noStrike" cap="none" dirty="0">
                          <a:latin typeface="Open Sans Light"/>
                          <a:sym typeface="Open Sans Light"/>
                        </a:rPr>
                        <a:t>61%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dirty="0"/>
                        <a:t>↓</a:t>
                      </a:r>
                      <a:r>
                        <a:rPr lang="pt-MZ" sz="1500" dirty="0">
                          <a:latin typeface="Open Sans Light"/>
                          <a:sym typeface="Open Sans Light"/>
                        </a:rPr>
                        <a:t> 7%</a:t>
                      </a:r>
                      <a:endParaRPr lang="pt-MZ" sz="1500" dirty="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8" name="Google Shape;118;p17"/>
          <p:cNvGrpSpPr/>
          <p:nvPr/>
        </p:nvGrpSpPr>
        <p:grpSpPr>
          <a:xfrm>
            <a:off x="5496767" y="2898709"/>
            <a:ext cx="990660" cy="3072810"/>
            <a:chOff x="-1297109" y="1668041"/>
            <a:chExt cx="4342464" cy="3497659"/>
          </a:xfrm>
        </p:grpSpPr>
        <p:sp>
          <p:nvSpPr>
            <p:cNvPr id="119" name="Google Shape;119;p17"/>
            <p:cNvSpPr txBox="1"/>
            <p:nvPr/>
          </p:nvSpPr>
          <p:spPr>
            <a:xfrm>
              <a:off x="0" y="1692300"/>
              <a:ext cx="669300" cy="3473400"/>
            </a:xfrm>
            <a:prstGeom prst="rect">
              <a:avLst/>
            </a:prstGeom>
            <a:solidFill>
              <a:srgbClr val="005E72">
                <a:alpha val="12840"/>
              </a:srgb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467"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-1297109" y="1668041"/>
              <a:ext cx="4342464" cy="584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/>
              <a:r>
                <a:rPr lang="pt-MZ" sz="1067" b="1" dirty="0">
                  <a:solidFill>
                    <a:schemeClr val="dk2"/>
                  </a:solidFill>
                  <a:latin typeface="Open Sans"/>
                  <a:sym typeface="Open Sans"/>
                </a:rPr>
                <a:t>2.ª Sondagem</a:t>
              </a:r>
              <a:endParaRPr lang="pt-MZ" sz="1067" dirty="0"/>
            </a:p>
          </p:txBody>
        </p:sp>
      </p:grpSp>
      <p:sp>
        <p:nvSpPr>
          <p:cNvPr id="121" name="Google Shape;121;p17"/>
          <p:cNvSpPr txBox="1"/>
          <p:nvPr/>
        </p:nvSpPr>
        <p:spPr>
          <a:xfrm>
            <a:off x="771333" y="2466000"/>
            <a:ext cx="10758800" cy="40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pt-MZ" sz="1600" dirty="0">
                <a:solidFill>
                  <a:srgbClr val="005E72"/>
                </a:solidFill>
                <a:latin typeface="Open Sans SemiBold"/>
                <a:sym typeface="Open Sans SemiBold"/>
              </a:rPr>
              <a:t>Dinâmica da doença, com indicadores de medidas de restrição (▲) e medidas de afrouxamento (▼)</a:t>
            </a:r>
            <a:endParaRPr lang="pt-MZ" sz="1600" dirty="0">
              <a:solidFill>
                <a:srgbClr val="005E7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>
            <a:off x="716600" y="2976296"/>
            <a:ext cx="10758800" cy="8000"/>
          </a:xfrm>
          <a:prstGeom prst="straightConnector1">
            <a:avLst/>
          </a:prstGeom>
          <a:noFill/>
          <a:ln w="9525" cap="flat" cmpd="sng">
            <a:solidFill>
              <a:srgbClr val="005E7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125;p17"/>
          <p:cNvGrpSpPr/>
          <p:nvPr/>
        </p:nvGrpSpPr>
        <p:grpSpPr>
          <a:xfrm>
            <a:off x="9885167" y="2913410"/>
            <a:ext cx="872405" cy="3051499"/>
            <a:chOff x="-1561867" y="1644989"/>
            <a:chExt cx="3824100" cy="3473400"/>
          </a:xfrm>
        </p:grpSpPr>
        <p:sp>
          <p:nvSpPr>
            <p:cNvPr id="126" name="Google Shape;126;p17"/>
            <p:cNvSpPr txBox="1"/>
            <p:nvPr/>
          </p:nvSpPr>
          <p:spPr>
            <a:xfrm>
              <a:off x="0" y="1644989"/>
              <a:ext cx="669301" cy="3473400"/>
            </a:xfrm>
            <a:prstGeom prst="rect">
              <a:avLst/>
            </a:prstGeom>
            <a:solidFill>
              <a:srgbClr val="005E72">
                <a:alpha val="12840"/>
              </a:srgb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467"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-1561867" y="1668047"/>
              <a:ext cx="3824100" cy="397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/>
              <a:r>
                <a:rPr lang="pt-MZ" sz="1067" b="1">
                  <a:solidFill>
                    <a:schemeClr val="dk2"/>
                  </a:solidFill>
                  <a:latin typeface="Open Sans"/>
                  <a:sym typeface="Open Sans"/>
                </a:rPr>
                <a:t>3.ª Sondagem</a:t>
              </a:r>
              <a:endParaRPr lang="pt-MZ" sz="1067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49ED0B9-F40A-4E2F-9EBC-F4CE1D01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69" y="656357"/>
            <a:ext cx="4472017" cy="1325563"/>
          </a:xfrm>
        </p:spPr>
        <p:txBody>
          <a:bodyPr>
            <a:normAutofit fontScale="90000"/>
          </a:bodyPr>
          <a:lstStyle/>
          <a:p>
            <a:r>
              <a:rPr lang="pt-MZ" sz="4000" dirty="0"/>
              <a:t>Destaques das Tendências das Sondagens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E3720C-7123-46AC-BE5C-47F362231A9F}"/>
              </a:ext>
            </a:extLst>
          </p:cNvPr>
          <p:cNvSpPr/>
          <p:nvPr/>
        </p:nvSpPr>
        <p:spPr>
          <a:xfrm>
            <a:off x="0" y="1714500"/>
            <a:ext cx="12192000" cy="219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3E2F1F-BE6F-48CB-A0ED-00292BE0AFEE}"/>
              </a:ext>
            </a:extLst>
          </p:cNvPr>
          <p:cNvSpPr txBox="1">
            <a:spLocks/>
          </p:cNvSpPr>
          <p:nvPr/>
        </p:nvSpPr>
        <p:spPr>
          <a:xfrm>
            <a:off x="662672" y="2163603"/>
            <a:ext cx="9459228" cy="100446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600" b="1" cap="none" spc="0" baseline="0">
                <a:solidFill>
                  <a:srgbClr val="019D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MZ" sz="4400" dirty="0">
                <a:solidFill>
                  <a:srgbClr val="F4A62D"/>
                </a:solidFill>
                <a:latin typeface="HK Grotesk Black" panose="00000A00000000000000" pitchFamily="2" charset="0"/>
              </a:rPr>
              <a:t>Dinâmica da Doença e Implementação das MSSP</a:t>
            </a:r>
            <a:endParaRPr kumimoji="0" lang="pt-MZ" sz="4400" b="1" i="0" u="none" strike="noStrike" kern="1200" cap="none" spc="-30" normalizeH="0" baseline="0" noProof="0" dirty="0">
              <a:ln>
                <a:noFill/>
              </a:ln>
              <a:solidFill>
                <a:srgbClr val="F4A62D"/>
              </a:solidFill>
              <a:effectLst/>
              <a:uLnTx/>
              <a:uFillTx/>
              <a:latin typeface="HK Grotesk Black" panose="00000A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74A8B-FA0C-471D-8EC0-23D6C4CA9343}"/>
              </a:ext>
            </a:extLst>
          </p:cNvPr>
          <p:cNvSpPr/>
          <p:nvPr/>
        </p:nvSpPr>
        <p:spPr>
          <a:xfrm>
            <a:off x="777647" y="6426278"/>
            <a:ext cx="22444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America" panose="00000500000000000000" pitchFamily="50" charset="0"/>
              </a:rPr>
              <a:t>Parceria para uma Resposta à COVID-19 Baseada em Provas</a:t>
            </a:r>
            <a:endParaRPr kumimoji="0" lang="pt-MZ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 panose="00000500000000000000" pitchFamily="50" charset="0"/>
              <a:ea typeface="Arial" panose="020B0604020202020204" pitchFamily="34" charset="0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D33C4B-29CD-42F9-9829-4DA9B097108F}"/>
              </a:ext>
            </a:extLst>
          </p:cNvPr>
          <p:cNvCxnSpPr/>
          <p:nvPr/>
        </p:nvCxnSpPr>
        <p:spPr>
          <a:xfrm>
            <a:off x="777647" y="3468029"/>
            <a:ext cx="351971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AF3EC-C2A5-4338-B9A8-4646EC2C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13360"/>
            <a:ext cx="1710543" cy="3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FAAD-6872-4BB1-BBF3-9DDE7B1D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MZ" sz="4000" dirty="0">
                <a:latin typeface="GT America"/>
              </a:rPr>
              <a:t>Consciência Situacional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85E12-9543-4A65-BBA8-3A7CFCB54D37}"/>
              </a:ext>
            </a:extLst>
          </p:cNvPr>
          <p:cNvSpPr txBox="1"/>
          <p:nvPr/>
        </p:nvSpPr>
        <p:spPr>
          <a:xfrm>
            <a:off x="264441" y="1409654"/>
            <a:ext cx="11512638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M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K Grotesk Black"/>
              </a:rPr>
              <a:t>A mobilidade aumentou em Dezembro, diminuindo depois à medida que se registavam mais casos de COVID-19 em Janeiro.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AEF846-193A-4A0F-8D79-6E887023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13360"/>
            <a:ext cx="1710543" cy="397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B04BE-B3C0-4200-9763-56EB4D5C9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17" y="2320190"/>
            <a:ext cx="2847709" cy="3628192"/>
          </a:xfrm>
          <a:prstGeom prst="rect">
            <a:avLst/>
          </a:prstGeom>
        </p:spPr>
      </p:pic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515F08E7-1E62-4C50-9BDF-141A3DD5F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946" y="1967349"/>
            <a:ext cx="8527472" cy="45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90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PSOS - Classical Template - 16x9">
  <a:themeElements>
    <a:clrScheme name="PERC">
      <a:dk1>
        <a:srgbClr val="005E72"/>
      </a:dk1>
      <a:lt1>
        <a:sysClr val="window" lastClr="FFFFFF"/>
      </a:lt1>
      <a:dk2>
        <a:srgbClr val="F4A62D"/>
      </a:dk2>
      <a:lt2>
        <a:srgbClr val="2C2C36"/>
      </a:lt2>
      <a:accent1>
        <a:srgbClr val="BA5C50"/>
      </a:accent1>
      <a:accent2>
        <a:srgbClr val="7D7D7D"/>
      </a:accent2>
      <a:accent3>
        <a:srgbClr val="F5C069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14165</TotalTime>
  <Words>2646</Words>
  <Application>Microsoft Office PowerPoint</Application>
  <PresentationFormat>Widescreen</PresentationFormat>
  <Paragraphs>165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IPSOS - Classical Template - 16x9</vt:lpstr>
      <vt:lpstr>Em Busca de um Equilíbrio entre a  Saúde Pública e as Medidas Sociais em Moçambique</vt:lpstr>
      <vt:lpstr>Sinopse da PERC</vt:lpstr>
      <vt:lpstr>Índice</vt:lpstr>
      <vt:lpstr>PowerPoint Presentation</vt:lpstr>
      <vt:lpstr>Destaques: Sondagem de Fevereiro de 2021</vt:lpstr>
      <vt:lpstr>Destaques: Tendência de Agosto de 2020 a Fevereiro de 2021</vt:lpstr>
      <vt:lpstr>Destaques das Tendências das Sondagens</vt:lpstr>
      <vt:lpstr>PowerPoint Presentation</vt:lpstr>
      <vt:lpstr>Consciência Situacional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Balance:  Public Health and Social Measures in Uganda</dc:title>
  <dc:creator>Breanna van Loenen</dc:creator>
  <cp:lastModifiedBy>Breanna van Loenen</cp:lastModifiedBy>
  <cp:revision>135</cp:revision>
  <dcterms:created xsi:type="dcterms:W3CDTF">2021-03-03T19:18:52Z</dcterms:created>
  <dcterms:modified xsi:type="dcterms:W3CDTF">2021-05-12T15:07:17Z</dcterms:modified>
</cp:coreProperties>
</file>