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heme/theme4.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26"/>
  </p:notesMasterIdLst>
  <p:sldIdLst>
    <p:sldId id="698" r:id="rId4"/>
    <p:sldId id="870" r:id="rId5"/>
    <p:sldId id="5146" r:id="rId6"/>
    <p:sldId id="5152" r:id="rId7"/>
    <p:sldId id="5129" r:id="rId8"/>
    <p:sldId id="5145" r:id="rId9"/>
    <p:sldId id="262" r:id="rId10"/>
    <p:sldId id="5153" r:id="rId11"/>
    <p:sldId id="5158" r:id="rId12"/>
    <p:sldId id="5155" r:id="rId13"/>
    <p:sldId id="5130" r:id="rId14"/>
    <p:sldId id="5131" r:id="rId15"/>
    <p:sldId id="5156" r:id="rId16"/>
    <p:sldId id="5134" r:id="rId17"/>
    <p:sldId id="5141" r:id="rId18"/>
    <p:sldId id="5133" r:id="rId19"/>
    <p:sldId id="5135" r:id="rId20"/>
    <p:sldId id="5157" r:id="rId21"/>
    <p:sldId id="5136" r:id="rId22"/>
    <p:sldId id="5143" r:id="rId23"/>
    <p:sldId id="5137" r:id="rId24"/>
    <p:sldId id="5144"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olby A. Wilkason" initials="CAW" lastIdx="4" clrIdx="0">
    <p:extLst>
      <p:ext uri="{19B8F6BF-5375-455C-9EA6-DF929625EA0E}">
        <p15:presenceInfo xmlns:p15="http://schemas.microsoft.com/office/powerpoint/2012/main" userId="S::cwilkason@resolvetosavelives.org::3619adc8-0004-4a33-90b2-c8c3c93b60d2" providerId="AD"/>
      </p:ext>
    </p:extLst>
  </p:cmAuthor>
  <p:cmAuthor id="2" name="Robert Rosenbaum" initials="RR" lastIdx="3" clrIdx="1">
    <p:extLst>
      <p:ext uri="{19B8F6BF-5375-455C-9EA6-DF929625EA0E}">
        <p15:presenceInfo xmlns:p15="http://schemas.microsoft.com/office/powerpoint/2012/main" userId="S::rrosenbaum@resolvetosavelives.org::34308914-aa0a-4928-a8f9-263514df2152" providerId="AD"/>
      </p:ext>
    </p:extLst>
  </p:cmAuthor>
  <p:cmAuthor id="3" name="Kathryn Walsh" initials="KNW" lastIdx="2" clrIdx="2">
    <p:extLst>
      <p:ext uri="{19B8F6BF-5375-455C-9EA6-DF929625EA0E}">
        <p15:presenceInfo xmlns:p15="http://schemas.microsoft.com/office/powerpoint/2012/main" userId="Kathryn Walsh" providerId="None"/>
      </p:ext>
    </p:extLst>
  </p:cmAuthor>
  <p:cmAuthor id="4" name="Breanna van Loenen" initials="BvL" lastIdx="7" clrIdx="3">
    <p:extLst>
      <p:ext uri="{19B8F6BF-5375-455C-9EA6-DF929625EA0E}">
        <p15:presenceInfo xmlns:p15="http://schemas.microsoft.com/office/powerpoint/2012/main" userId="S::bloenen@resolvetosavelives.org::d183c2de-e75b-4bd3-bb36-20604287d3a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31B9B9C-890A-4B7C-B39B-7D160B4A0F19}" v="8" dt="2021-05-12T15:12:48.42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84158" autoAdjust="0"/>
  </p:normalViewPr>
  <p:slideViewPr>
    <p:cSldViewPr snapToGrid="0">
      <p:cViewPr varScale="1">
        <p:scale>
          <a:sx n="72" d="100"/>
          <a:sy n="72" d="100"/>
        </p:scale>
        <p:origin x="1104"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microsoft.com/office/2016/11/relationships/changesInfo" Target="changesInfos/changesInfo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commentAuthors" Target="commentAuthors.xml"/><Relationship Id="rId30" Type="http://schemas.openxmlformats.org/officeDocument/2006/relationships/theme" Target="theme/theme1.xml"/><Relationship Id="rId8"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eanna Van Loenen" userId="1V2mJZucGXxhsNfm5dUu8uKA7JytXquAF4NRPT+4eL4=" providerId="None" clId="Web-{B31B9B9C-890A-4B7C-B39B-7D160B4A0F19}"/>
    <pc:docChg chg="modSld">
      <pc:chgData name="Breanna Van Loenen" userId="1V2mJZucGXxhsNfm5dUu8uKA7JytXquAF4NRPT+4eL4=" providerId="None" clId="Web-{B31B9B9C-890A-4B7C-B39B-7D160B4A0F19}" dt="2021-05-12T15:12:48.427" v="6" actId="1076"/>
      <pc:docMkLst>
        <pc:docMk/>
      </pc:docMkLst>
      <pc:sldChg chg="addSp delSp modSp">
        <pc:chgData name="Breanna Van Loenen" userId="1V2mJZucGXxhsNfm5dUu8uKA7JytXquAF4NRPT+4eL4=" providerId="None" clId="Web-{B31B9B9C-890A-4B7C-B39B-7D160B4A0F19}" dt="2021-05-12T15:12:48.427" v="6" actId="1076"/>
        <pc:sldMkLst>
          <pc:docMk/>
          <pc:sldMk cId="3858890429" sldId="5158"/>
        </pc:sldMkLst>
        <pc:picChg chg="add mod">
          <ac:chgData name="Breanna Van Loenen" userId="1V2mJZucGXxhsNfm5dUu8uKA7JytXquAF4NRPT+4eL4=" providerId="None" clId="Web-{B31B9B9C-890A-4B7C-B39B-7D160B4A0F19}" dt="2021-05-12T15:12:48.427" v="6" actId="1076"/>
          <ac:picMkLst>
            <pc:docMk/>
            <pc:sldMk cId="3858890429" sldId="5158"/>
            <ac:picMk id="3" creationId="{1C048E53-2C03-4348-8218-4BD65AF25212}"/>
          </ac:picMkLst>
        </pc:picChg>
        <pc:picChg chg="del">
          <ac:chgData name="Breanna Van Loenen" userId="1V2mJZucGXxhsNfm5dUu8uKA7JytXquAF4NRPT+4eL4=" providerId="None" clId="Web-{B31B9B9C-890A-4B7C-B39B-7D160B4A0F19}" dt="2021-05-12T15:12:36.348" v="0"/>
          <ac:picMkLst>
            <pc:docMk/>
            <pc:sldMk cId="3858890429" sldId="5158"/>
            <ac:picMk id="10" creationId="{EEC4B22E-3386-487E-9788-452C0B7C3039}"/>
          </ac:picMkLst>
        </pc:picChg>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1" dt="2021-03-08T13:19:23.001" idx="1">
    <p:pos x="74" y="3960"/>
    <p:text>need NASEM logo</p:text>
    <p:extLst>
      <p:ext uri="{C676402C-5697-4E1C-873F-D02D1690AC5C}">
        <p15:threadingInfo xmlns:p15="http://schemas.microsoft.com/office/powerpoint/2012/main" timeZoneBias="300"/>
      </p:ext>
    </p:extLst>
  </p:cm>
</p:cmLst>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70D944-188D-4616-AE54-A039D13FDDB2}" type="datetimeFigureOut">
              <a:rPr lang="en-US" smtClean="0"/>
              <a:t>5/12/2021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034920-F045-44EC-A1EF-B288CB92DCF3}" type="slidenum">
              <a:rPr lang="en-US" smtClean="0"/>
              <a:t>‹#›</a:t>
            </a:fld>
            <a:endParaRPr lang="en-US"/>
          </a:p>
        </p:txBody>
      </p:sp>
    </p:spTree>
    <p:extLst>
      <p:ext uri="{BB962C8B-B14F-4D97-AF65-F5344CB8AC3E}">
        <p14:creationId xmlns:p14="http://schemas.microsoft.com/office/powerpoint/2010/main" val="38353398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blogs.worldbank.org/health/community-engagement-and-vaccinations-during-ebola-outbreak-democratic-republic-congo"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8" Type="http://schemas.openxmlformats.org/officeDocument/2006/relationships/hyperlink" Target="https://reliefweb.int/report/democratic-republic-congo/cholera-outbreaks-central-and-west-africa-2020-regional-update-6" TargetMode="External"/><Relationship Id="rId13" Type="http://schemas.openxmlformats.org/officeDocument/2006/relationships/hyperlink" Target="https://www.barrons.com/news/covid-curfew-fuels-fear-of-rape-in-dr-congo-s-economic-capital-01611368705" TargetMode="External"/><Relationship Id="rId3" Type="http://schemas.openxmlformats.org/officeDocument/2006/relationships/hyperlink" Target="https://cov-lineages.org/global_report_B.1.1.7.html#table2link" TargetMode="External"/><Relationship Id="rId7" Type="http://schemas.openxmlformats.org/officeDocument/2006/relationships/hyperlink" Target="https://www.who.int/csr/don/23-july-2020-plague-drc/en/" TargetMode="External"/><Relationship Id="rId12" Type="http://schemas.openxmlformats.org/officeDocument/2006/relationships/hyperlink" Target="https://www.amnesty.org/en/latest/news/2021/01/drc-authorities-must-immediately-and-unconditionally-release-10-youth-activists/" TargetMode="External"/><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hyperlink" Target="https://www.gavi.org/vaccineswork/how-democratic-republic-congo-overcame-worlds-worst-measles-outbreak-amid-covid-19" TargetMode="External"/><Relationship Id="rId11" Type="http://schemas.openxmlformats.org/officeDocument/2006/relationships/hyperlink" Target="https://www.icrc.org/en/document/drcongo-caught-between-covid-19-and-water-shortages-kinshasa" TargetMode="External"/><Relationship Id="rId5" Type="http://schemas.openxmlformats.org/officeDocument/2006/relationships/hyperlink" Target="https://www.outbreakobservatory.org/outbreakthursday-1/2/11/2021/colliding-epidemics-resurgence-of-ebola-in-the-drc" TargetMode="External"/><Relationship Id="rId10" Type="http://schemas.openxmlformats.org/officeDocument/2006/relationships/hyperlink" Target="https://www.who.int/csr/don/01-october-2020-monkeypox-drc/en/" TargetMode="External"/><Relationship Id="rId4" Type="http://schemas.openxmlformats.org/officeDocument/2006/relationships/hyperlink" Target="https://cov-lineages.org/global_report_B.1.351.html#table2link" TargetMode="External"/><Relationship Id="rId9" Type="http://schemas.openxmlformats.org/officeDocument/2006/relationships/hyperlink" Target="https://www.garda.com/crisis24/news-alerts/417081/drc-polio-transmission-continues-across-multiple-locations-as-of-december-2020"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reuters.com/article/uk-congo-politics/congo-lawmakers-vote-to-oust-prime-minister-in-win-for-president-idUSKBN29X0PX"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C79A01-BC64-1E46-BB35-A68B5BFFE02F}" type="slidenum">
              <a:rPr lang="en-US" smtClean="0"/>
              <a:pPr/>
              <a:t>1</a:t>
            </a:fld>
            <a:endParaRPr lang="en-US" dirty="0"/>
          </a:p>
        </p:txBody>
      </p:sp>
    </p:spTree>
    <p:extLst>
      <p:ext uri="{BB962C8B-B14F-4D97-AF65-F5344CB8AC3E}">
        <p14:creationId xmlns:p14="http://schemas.microsoft.com/office/powerpoint/2010/main" val="24619188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POINTS A DISCUTER</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8C79A01-BC64-1E46-BB35-A68B5BFFE02F}" type="slidenum">
              <a:rPr kumimoji="0" lang="en-US" sz="1200" b="0" i="0" u="none" strike="noStrike" kern="1200" cap="none" spc="0" normalizeH="0" baseline="0" noProof="0" smtClean="0">
                <a:ln>
                  <a:noFill/>
                </a:ln>
                <a:solidFill>
                  <a:prstClr val="black"/>
                </a:solidFill>
                <a:effectLst/>
                <a:uLnTx/>
                <a:uFillTx/>
                <a:latin typeface="GT America" panose="00000500000000000000" pitchFamily="50"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GT America" panose="00000500000000000000" pitchFamily="50" charset="0"/>
              <a:ea typeface="+mn-ea"/>
              <a:cs typeface="+mn-cs"/>
            </a:endParaRPr>
          </a:p>
        </p:txBody>
      </p:sp>
    </p:spTree>
    <p:extLst>
      <p:ext uri="{BB962C8B-B14F-4D97-AF65-F5344CB8AC3E}">
        <p14:creationId xmlns:p14="http://schemas.microsoft.com/office/powerpoint/2010/main" val="30845921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dirty="0">
                <a:effectLst/>
                <a:latin typeface="Calibri" panose="020F0502020204030204" pitchFamily="34" charset="0"/>
                <a:ea typeface="Calibri" panose="020F0502020204030204" pitchFamily="34" charset="0"/>
                <a:cs typeface="Times New Roman" panose="02020603050405020304" pitchFamily="18" charset="0"/>
              </a:rPr>
              <a:t>Les répondants dont les revenus et les niveaux d’études sont les plus élevés ont tendance à avoir un plus haut niveau de perception des risques, ce qui laisse penser que les résultats de l’enquête sont biaisés du fait de la composition de l’échantillon de population sur lequel porte notre enquête. </a:t>
            </a: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8C79A01-BC64-1E46-BB35-A68B5BFFE02F}" type="slidenum">
              <a:rPr kumimoji="0" lang="en-US" sz="1200" b="0" i="0" u="none" strike="noStrike" kern="1200" cap="none" spc="0" normalizeH="0" baseline="0" noProof="0" smtClean="0">
                <a:ln>
                  <a:noFill/>
                </a:ln>
                <a:solidFill>
                  <a:prstClr val="black"/>
                </a:solidFill>
                <a:effectLst/>
                <a:uLnTx/>
                <a:uFillTx/>
                <a:latin typeface="GT America" panose="00000500000000000000" pitchFamily="50"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GT America" panose="00000500000000000000" pitchFamily="50" charset="0"/>
              <a:ea typeface="+mn-ea"/>
              <a:cs typeface="+mn-cs"/>
            </a:endParaRPr>
          </a:p>
        </p:txBody>
      </p:sp>
    </p:spTree>
    <p:extLst>
      <p:ext uri="{BB962C8B-B14F-4D97-AF65-F5344CB8AC3E}">
        <p14:creationId xmlns:p14="http://schemas.microsoft.com/office/powerpoint/2010/main" val="16995665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8C79A01-BC64-1E46-BB35-A68B5BFFE02F}" type="slidenum">
              <a:rPr kumimoji="0" lang="en-US" sz="1200" b="0" i="0" u="none" strike="noStrike" kern="1200" cap="none" spc="0" normalizeH="0" baseline="0" noProof="0" smtClean="0">
                <a:ln>
                  <a:noFill/>
                </a:ln>
                <a:solidFill>
                  <a:prstClr val="black"/>
                </a:solidFill>
                <a:effectLst/>
                <a:uLnTx/>
                <a:uFillTx/>
                <a:latin typeface="GT America" panose="00000500000000000000" pitchFamily="50"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GT America" panose="00000500000000000000" pitchFamily="50" charset="0"/>
              <a:ea typeface="+mn-ea"/>
              <a:cs typeface="+mn-cs"/>
            </a:endParaRPr>
          </a:p>
        </p:txBody>
      </p:sp>
    </p:spTree>
    <p:extLst>
      <p:ext uri="{BB962C8B-B14F-4D97-AF65-F5344CB8AC3E}">
        <p14:creationId xmlns:p14="http://schemas.microsoft.com/office/powerpoint/2010/main" val="18721144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8C79A01-BC64-1E46-BB35-A68B5BFFE02F}" type="slidenum">
              <a:rPr kumimoji="0" lang="en-US" sz="1200" b="0" i="0" u="none" strike="noStrike" kern="1200" cap="none" spc="0" normalizeH="0" baseline="0" noProof="0" smtClean="0">
                <a:ln>
                  <a:noFill/>
                </a:ln>
                <a:solidFill>
                  <a:prstClr val="black"/>
                </a:solidFill>
                <a:effectLst/>
                <a:uLnTx/>
                <a:uFillTx/>
                <a:latin typeface="GT America" panose="00000500000000000000" pitchFamily="50"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GT America" panose="00000500000000000000" pitchFamily="50" charset="0"/>
              <a:ea typeface="+mn-ea"/>
              <a:cs typeface="+mn-cs"/>
            </a:endParaRPr>
          </a:p>
        </p:txBody>
      </p:sp>
    </p:spTree>
    <p:extLst>
      <p:ext uri="{BB962C8B-B14F-4D97-AF65-F5344CB8AC3E}">
        <p14:creationId xmlns:p14="http://schemas.microsoft.com/office/powerpoint/2010/main" val="26639462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07000"/>
              </a:lnSpc>
              <a:spcAft>
                <a:spcPts val="800"/>
              </a:spcAft>
              <a:buFont typeface="Symbol" panose="05050102010706020507" pitchFamily="18" charset="2"/>
              <a:buNone/>
              <a:tabLst>
                <a:tab pos="449580" algn="l"/>
              </a:tabLst>
            </a:pPr>
            <a:r>
              <a:rPr lang="fr-FR" sz="1800" dirty="0">
                <a:effectLst/>
                <a:latin typeface="Calibri" panose="020F0502020204030204" pitchFamily="34" charset="0"/>
                <a:ea typeface="Calibri" panose="020F0502020204030204" pitchFamily="34" charset="0"/>
                <a:cs typeface="Times New Roman" panose="02020603050405020304" pitchFamily="18" charset="0"/>
              </a:rPr>
              <a:t>De même que cela a été fait dans le cadre de la campagne de vaccination contre Ebola ces dernières années, il sera nécessaire d’obtenir la </a:t>
            </a:r>
            <a:r>
              <a:rPr lang="fr-FR"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confiance des communautés</a:t>
            </a:r>
            <a:r>
              <a:rPr lang="fr-FR" sz="1800" dirty="0">
                <a:effectLst/>
                <a:latin typeface="Calibri" panose="020F0502020204030204" pitchFamily="34" charset="0"/>
                <a:ea typeface="Calibri" panose="020F0502020204030204" pitchFamily="34" charset="0"/>
                <a:cs typeface="Times New Roman" panose="02020603050405020304" pitchFamily="18" charset="0"/>
              </a:rPr>
              <a:t> pour faire accepter le vaccin.</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8C79A01-BC64-1E46-BB35-A68B5BFFE02F}" type="slidenum">
              <a:rPr kumimoji="0" lang="en-US" sz="1200" b="0" i="0" u="none" strike="noStrike" kern="1200" cap="none" spc="0" normalizeH="0" baseline="0" noProof="0" smtClean="0">
                <a:ln>
                  <a:noFill/>
                </a:ln>
                <a:solidFill>
                  <a:prstClr val="black"/>
                </a:solidFill>
                <a:effectLst/>
                <a:uLnTx/>
                <a:uFillTx/>
                <a:latin typeface="GT America" panose="00000500000000000000" pitchFamily="50"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GT America" panose="00000500000000000000" pitchFamily="50" charset="0"/>
              <a:ea typeface="+mn-ea"/>
              <a:cs typeface="+mn-cs"/>
            </a:endParaRPr>
          </a:p>
        </p:txBody>
      </p:sp>
    </p:spTree>
    <p:extLst>
      <p:ext uri="{BB962C8B-B14F-4D97-AF65-F5344CB8AC3E}">
        <p14:creationId xmlns:p14="http://schemas.microsoft.com/office/powerpoint/2010/main" val="39584344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POINTS A DISCUTER</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8C79A01-BC64-1E46-BB35-A68B5BFFE02F}" type="slidenum">
              <a:rPr kumimoji="0" lang="en-US" sz="1200" b="0" i="0" u="none" strike="noStrike" kern="1200" cap="none" spc="0" normalizeH="0" baseline="0" noProof="0" smtClean="0">
                <a:ln>
                  <a:noFill/>
                </a:ln>
                <a:solidFill>
                  <a:prstClr val="black"/>
                </a:solidFill>
                <a:effectLst/>
                <a:uLnTx/>
                <a:uFillTx/>
                <a:latin typeface="GT America" panose="00000500000000000000" pitchFamily="50"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GT America" panose="00000500000000000000" pitchFamily="50" charset="0"/>
              <a:ea typeface="+mn-ea"/>
              <a:cs typeface="+mn-cs"/>
            </a:endParaRPr>
          </a:p>
        </p:txBody>
      </p:sp>
    </p:spTree>
    <p:extLst>
      <p:ext uri="{BB962C8B-B14F-4D97-AF65-F5344CB8AC3E}">
        <p14:creationId xmlns:p14="http://schemas.microsoft.com/office/powerpoint/2010/main" val="42399450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nSpc>
                <a:spcPct val="107000"/>
              </a:lnSpc>
              <a:spcAft>
                <a:spcPts val="800"/>
              </a:spcAft>
              <a:buFont typeface="Arial" panose="020B0604020202020204" pitchFamily="34" charset="0"/>
              <a:buChar char="•"/>
              <a:tabLst>
                <a:tab pos="449580" algn="l"/>
              </a:tabLst>
            </a:pPr>
            <a:r>
              <a:rPr lang="fr-FR" noProof="0" dirty="0"/>
              <a:t>L’amélioration des indicateurs concernant les services de santé essentiels peut être due</a:t>
            </a:r>
            <a:r>
              <a:rPr lang="fr-FR" sz="1800" noProof="0" dirty="0">
                <a:effectLst/>
                <a:latin typeface="Calibri" panose="020F0502020204030204" pitchFamily="34" charset="0"/>
                <a:ea typeface="Calibri" panose="020F0502020204030204" pitchFamily="34" charset="0"/>
                <a:cs typeface="Times New Roman" panose="02020603050405020304" pitchFamily="18" charset="0"/>
              </a:rPr>
              <a:t> en partie à la fin de la grève des professionnels de santé et au fait qu’il y a eu une période prolongée où les MSSP ont été allégées avant le mois de </a:t>
            </a:r>
            <a:r>
              <a:rPr lang="fr-FR" sz="1800" dirty="0">
                <a:effectLst/>
                <a:latin typeface="Calibri" panose="020F0502020204030204" pitchFamily="34" charset="0"/>
                <a:ea typeface="Calibri" panose="020F0502020204030204" pitchFamily="34" charset="0"/>
                <a:cs typeface="Times New Roman" panose="02020603050405020304" pitchFamily="18" charset="0"/>
              </a:rPr>
              <a:t>décembre. </a:t>
            </a:r>
          </a:p>
          <a:p>
            <a:pPr marL="171450" indent="-171450">
              <a:lnSpc>
                <a:spcPct val="107000"/>
              </a:lnSpc>
              <a:spcAft>
                <a:spcPts val="800"/>
              </a:spcAft>
              <a:buFont typeface="Arial" panose="020B0604020202020204" pitchFamily="34" charset="0"/>
              <a:buChar char="•"/>
              <a:tabLst>
                <a:tab pos="449580" algn="l"/>
              </a:tabLst>
            </a:pPr>
            <a:r>
              <a:rPr lang="fr-FR" sz="1800" dirty="0">
                <a:effectLst/>
                <a:latin typeface="Calibri" panose="020F0502020204030204" pitchFamily="34" charset="0"/>
                <a:ea typeface="Calibri" panose="020F0502020204030204" pitchFamily="34" charset="0"/>
                <a:cs typeface="Times New Roman" panose="02020603050405020304" pitchFamily="18" charset="0"/>
              </a:rPr>
              <a:t>Les répondants dont les revenus sont les plus faibles ont plus de probabilité de déclarer avoir annulé ou reporté des rendez-vous médicaux et avoir des difficultés à obtenir des médicaments, ce qui laisse penser que le faible pourcentage de foyers dont les revenus sont les plus faibles dans l’échantillon de population de l’enquête peut conduire à sous-estimer la charge qui pèse sur l’ensemble de la population en RDC.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8C79A01-BC64-1E46-BB35-A68B5BFFE02F}" type="slidenum">
              <a:rPr kumimoji="0" lang="en-US" sz="1200" b="0" i="0" u="none" strike="noStrike" kern="1200" cap="none" spc="0" normalizeH="0" baseline="0" noProof="0" smtClean="0">
                <a:ln>
                  <a:noFill/>
                </a:ln>
                <a:solidFill>
                  <a:prstClr val="black"/>
                </a:solidFill>
                <a:effectLst/>
                <a:uLnTx/>
                <a:uFillTx/>
                <a:latin typeface="GT America" panose="00000500000000000000" pitchFamily="50"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GT America" panose="00000500000000000000" pitchFamily="50" charset="0"/>
              <a:ea typeface="+mn-ea"/>
              <a:cs typeface="+mn-cs"/>
            </a:endParaRPr>
          </a:p>
        </p:txBody>
      </p:sp>
    </p:spTree>
    <p:extLst>
      <p:ext uri="{BB962C8B-B14F-4D97-AF65-F5344CB8AC3E}">
        <p14:creationId xmlns:p14="http://schemas.microsoft.com/office/powerpoint/2010/main" val="21663681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8C79A01-BC64-1E46-BB35-A68B5BFFE02F}" type="slidenum">
              <a:rPr kumimoji="0" lang="en-US" sz="1200" b="0" i="0" u="none" strike="noStrike" kern="1200" cap="none" spc="0" normalizeH="0" baseline="0" noProof="0" smtClean="0">
                <a:ln>
                  <a:noFill/>
                </a:ln>
                <a:solidFill>
                  <a:prstClr val="black"/>
                </a:solidFill>
                <a:effectLst/>
                <a:uLnTx/>
                <a:uFillTx/>
                <a:latin typeface="GT America" panose="00000500000000000000" pitchFamily="50"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GT America" panose="00000500000000000000" pitchFamily="50" charset="0"/>
              <a:ea typeface="+mn-ea"/>
              <a:cs typeface="+mn-cs"/>
            </a:endParaRPr>
          </a:p>
        </p:txBody>
      </p:sp>
    </p:spTree>
    <p:extLst>
      <p:ext uri="{BB962C8B-B14F-4D97-AF65-F5344CB8AC3E}">
        <p14:creationId xmlns:p14="http://schemas.microsoft.com/office/powerpoint/2010/main" val="16653691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8C79A01-BC64-1E46-BB35-A68B5BFFE02F}" type="slidenum">
              <a:rPr kumimoji="0" lang="en-US" sz="1200" b="0" i="0" u="none" strike="noStrike" kern="1200" cap="none" spc="0" normalizeH="0" baseline="0" noProof="0" smtClean="0">
                <a:ln>
                  <a:noFill/>
                </a:ln>
                <a:solidFill>
                  <a:prstClr val="black"/>
                </a:solidFill>
                <a:effectLst/>
                <a:uLnTx/>
                <a:uFillTx/>
                <a:latin typeface="GT America" panose="00000500000000000000" pitchFamily="50"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GT America" panose="00000500000000000000" pitchFamily="50" charset="0"/>
              <a:ea typeface="+mn-ea"/>
              <a:cs typeface="+mn-cs"/>
            </a:endParaRPr>
          </a:p>
        </p:txBody>
      </p:sp>
    </p:spTree>
    <p:extLst>
      <p:ext uri="{BB962C8B-B14F-4D97-AF65-F5344CB8AC3E}">
        <p14:creationId xmlns:p14="http://schemas.microsoft.com/office/powerpoint/2010/main" val="25546045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C034920-F045-44EC-A1EF-B288CB92DCF3}" type="slidenum">
              <a:rPr lang="en-US" smtClean="0"/>
              <a:t>22</a:t>
            </a:fld>
            <a:endParaRPr lang="en-US"/>
          </a:p>
        </p:txBody>
      </p:sp>
    </p:spTree>
    <p:extLst>
      <p:ext uri="{BB962C8B-B14F-4D97-AF65-F5344CB8AC3E}">
        <p14:creationId xmlns:p14="http://schemas.microsoft.com/office/powerpoint/2010/main" val="1336384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rgbClr val="000000"/>
                </a:solidFill>
                <a:latin typeface="HK Grotesk Medium" panose="00000600000000000000" pitchFamily="2" charset="0"/>
              </a:rPr>
              <a:t>Quelle </a:t>
            </a:r>
            <a:r>
              <a:rPr lang="en-US" sz="1200" dirty="0" err="1">
                <a:solidFill>
                  <a:srgbClr val="000000"/>
                </a:solidFill>
                <a:latin typeface="HK Grotesk Medium" panose="00000600000000000000" pitchFamily="2" charset="0"/>
              </a:rPr>
              <a:t>est</a:t>
            </a:r>
            <a:r>
              <a:rPr lang="en-US" sz="1200" dirty="0">
                <a:solidFill>
                  <a:srgbClr val="000000"/>
                </a:solidFill>
                <a:latin typeface="HK Grotesk Medium" panose="00000600000000000000" pitchFamily="2" charset="0"/>
              </a:rPr>
              <a:t> la situation </a:t>
            </a:r>
            <a:r>
              <a:rPr lang="en-US" sz="1200" dirty="0" err="1">
                <a:solidFill>
                  <a:srgbClr val="000000"/>
                </a:solidFill>
                <a:latin typeface="HK Grotesk Medium" panose="00000600000000000000" pitchFamily="2" charset="0"/>
              </a:rPr>
              <a:t>en</a:t>
            </a:r>
            <a:r>
              <a:rPr lang="en-US" sz="1200" dirty="0">
                <a:solidFill>
                  <a:srgbClr val="000000"/>
                </a:solidFill>
                <a:latin typeface="HK Grotesk Medium" panose="00000600000000000000" pitchFamily="2" charset="0"/>
              </a:rPr>
              <a:t> RDC ?</a:t>
            </a:r>
          </a:p>
          <a:p>
            <a:r>
              <a:rPr lang="en-US" sz="1200" dirty="0">
                <a:solidFill>
                  <a:srgbClr val="000000"/>
                </a:solidFill>
                <a:latin typeface="HK Grotesk Medium" panose="00000600000000000000" pitchFamily="2" charset="0"/>
              </a:rPr>
              <a:t>La population </a:t>
            </a:r>
            <a:r>
              <a:rPr lang="en-US" sz="1200" dirty="0" err="1">
                <a:solidFill>
                  <a:srgbClr val="000000"/>
                </a:solidFill>
                <a:latin typeface="HK Grotesk Medium" panose="00000600000000000000" pitchFamily="2" charset="0"/>
              </a:rPr>
              <a:t>soutient-elle</a:t>
            </a:r>
            <a:r>
              <a:rPr lang="en-US" sz="1200" dirty="0">
                <a:solidFill>
                  <a:srgbClr val="000000"/>
                </a:solidFill>
                <a:latin typeface="HK Grotesk Medium" panose="00000600000000000000" pitchFamily="2" charset="0"/>
              </a:rPr>
              <a:t> les </a:t>
            </a:r>
            <a:r>
              <a:rPr lang="en-US" sz="1200" dirty="0" err="1">
                <a:solidFill>
                  <a:srgbClr val="000000"/>
                </a:solidFill>
                <a:latin typeface="HK Grotesk Medium" panose="00000600000000000000" pitchFamily="2" charset="0"/>
              </a:rPr>
              <a:t>mesures</a:t>
            </a:r>
            <a:r>
              <a:rPr lang="en-US" sz="1200" dirty="0">
                <a:solidFill>
                  <a:srgbClr val="000000"/>
                </a:solidFill>
                <a:latin typeface="HK Grotesk Medium" panose="00000600000000000000" pitchFamily="2" charset="0"/>
              </a:rPr>
              <a:t> et les </a:t>
            </a:r>
            <a:r>
              <a:rPr lang="en-US" sz="1200" dirty="0" err="1">
                <a:solidFill>
                  <a:srgbClr val="000000"/>
                </a:solidFill>
                <a:latin typeface="HK Grotesk Medium" panose="00000600000000000000" pitchFamily="2" charset="0"/>
              </a:rPr>
              <a:t>respecte</a:t>
            </a:r>
            <a:r>
              <a:rPr lang="en-US" sz="1200" dirty="0">
                <a:solidFill>
                  <a:srgbClr val="000000"/>
                </a:solidFill>
                <a:latin typeface="HK Grotesk Medium" panose="00000600000000000000" pitchFamily="2" charset="0"/>
              </a:rPr>
              <a:t>-t-</a:t>
            </a:r>
            <a:r>
              <a:rPr lang="en-US" sz="1200" dirty="0" err="1">
                <a:solidFill>
                  <a:srgbClr val="000000"/>
                </a:solidFill>
                <a:latin typeface="HK Grotesk Medium" panose="00000600000000000000" pitchFamily="2" charset="0"/>
              </a:rPr>
              <a:t>elle</a:t>
            </a:r>
            <a:r>
              <a:rPr lang="en-US" sz="1200" dirty="0">
                <a:solidFill>
                  <a:srgbClr val="000000"/>
                </a:solidFill>
                <a:latin typeface="HK Grotesk Medium" panose="00000600000000000000" pitchFamily="2" charset="0"/>
              </a:rPr>
              <a:t> ?</a:t>
            </a:r>
            <a:endParaRPr lang="en-US" sz="1200" b="0" i="0" dirty="0">
              <a:solidFill>
                <a:srgbClr val="000000"/>
              </a:solidFill>
              <a:effectLst/>
              <a:latin typeface="HK Grotesk Medium" panose="00000600000000000000" pitchFamily="2" charset="0"/>
            </a:endParaRPr>
          </a:p>
          <a:p>
            <a:r>
              <a:rPr lang="en-US" sz="1200" dirty="0" err="1">
                <a:latin typeface="HK Grotesk Medium" panose="00000600000000000000" pitchFamily="2" charset="0"/>
              </a:rPr>
              <a:t>En</a:t>
            </a:r>
            <a:r>
              <a:rPr lang="en-US" sz="1200" dirty="0">
                <a:latin typeface="HK Grotesk Medium" panose="00000600000000000000" pitchFamily="2" charset="0"/>
              </a:rPr>
              <a:t> qui la population a-t-</a:t>
            </a:r>
            <a:r>
              <a:rPr lang="en-US" sz="1200" dirty="0" err="1">
                <a:latin typeface="HK Grotesk Medium" panose="00000600000000000000" pitchFamily="2" charset="0"/>
              </a:rPr>
              <a:t>elle</a:t>
            </a:r>
            <a:r>
              <a:rPr lang="en-US" sz="1200" dirty="0">
                <a:latin typeface="HK Grotesk Medium" panose="00000600000000000000" pitchFamily="2" charset="0"/>
              </a:rPr>
              <a:t> </a:t>
            </a:r>
            <a:r>
              <a:rPr lang="en-US" sz="1200" dirty="0" err="1">
                <a:latin typeface="HK Grotesk Medium" panose="00000600000000000000" pitchFamily="2" charset="0"/>
              </a:rPr>
              <a:t>confiance</a:t>
            </a:r>
            <a:r>
              <a:rPr lang="en-US" sz="1200" dirty="0">
                <a:latin typeface="HK Grotesk Medium" panose="00000600000000000000" pitchFamily="2" charset="0"/>
              </a:rPr>
              <a:t> ?</a:t>
            </a:r>
          </a:p>
          <a:p>
            <a:r>
              <a:rPr lang="en-US" sz="1200" dirty="0">
                <a:latin typeface="HK Grotesk Medium" panose="00000600000000000000" pitchFamily="2" charset="0"/>
              </a:rPr>
              <a:t>Comment la population </a:t>
            </a:r>
            <a:r>
              <a:rPr lang="en-US" sz="1200" dirty="0" err="1">
                <a:latin typeface="HK Grotesk Medium" panose="00000600000000000000" pitchFamily="2" charset="0"/>
              </a:rPr>
              <a:t>perçoit-elle</a:t>
            </a:r>
            <a:r>
              <a:rPr lang="en-US" sz="1200" dirty="0">
                <a:latin typeface="HK Grotesk Medium" panose="00000600000000000000" pitchFamily="2" charset="0"/>
              </a:rPr>
              <a:t> les </a:t>
            </a:r>
            <a:r>
              <a:rPr lang="en-US" sz="1200" dirty="0" err="1">
                <a:latin typeface="HK Grotesk Medium" panose="00000600000000000000" pitchFamily="2" charset="0"/>
              </a:rPr>
              <a:t>risques</a:t>
            </a:r>
            <a:r>
              <a:rPr lang="en-US" sz="1200" dirty="0">
                <a:latin typeface="HK Grotesk Medium" panose="00000600000000000000" pitchFamily="2" charset="0"/>
              </a:rPr>
              <a:t> ?</a:t>
            </a:r>
          </a:p>
          <a:p>
            <a:r>
              <a:rPr lang="en-US" sz="1200" dirty="0" err="1">
                <a:latin typeface="HK Grotesk Medium" panose="00000600000000000000" pitchFamily="2" charset="0"/>
              </a:rPr>
              <a:t>Quel</a:t>
            </a:r>
            <a:r>
              <a:rPr lang="en-US" sz="1200" dirty="0">
                <a:latin typeface="HK Grotesk Medium" panose="00000600000000000000" pitchFamily="2" charset="0"/>
              </a:rPr>
              <a:t> </a:t>
            </a:r>
            <a:r>
              <a:rPr lang="en-US" sz="1200" dirty="0" err="1">
                <a:latin typeface="HK Grotesk Medium" panose="00000600000000000000" pitchFamily="2" charset="0"/>
              </a:rPr>
              <a:t>est</a:t>
            </a:r>
            <a:r>
              <a:rPr lang="en-US" sz="1200" dirty="0">
                <a:latin typeface="HK Grotesk Medium" panose="00000600000000000000" pitchFamily="2" charset="0"/>
              </a:rPr>
              <a:t> le </a:t>
            </a:r>
            <a:r>
              <a:rPr lang="en-US" sz="1200" dirty="0" err="1">
                <a:latin typeface="HK Grotesk Medium" panose="00000600000000000000" pitchFamily="2" charset="0"/>
              </a:rPr>
              <a:t>ressenti</a:t>
            </a:r>
            <a:r>
              <a:rPr lang="en-US" sz="1200" dirty="0">
                <a:latin typeface="HK Grotesk Medium" panose="00000600000000000000" pitchFamily="2" charset="0"/>
              </a:rPr>
              <a:t> de la population </a:t>
            </a:r>
            <a:r>
              <a:rPr lang="en-US" sz="1200" dirty="0" err="1">
                <a:latin typeface="HK Grotesk Medium" panose="00000600000000000000" pitchFamily="2" charset="0"/>
              </a:rPr>
              <a:t>concernant</a:t>
            </a:r>
            <a:r>
              <a:rPr lang="en-US" sz="1200" dirty="0">
                <a:latin typeface="HK Grotesk Medium" panose="00000600000000000000" pitchFamily="2" charset="0"/>
              </a:rPr>
              <a:t> la reprise des </a:t>
            </a:r>
            <a:r>
              <a:rPr lang="en-US" sz="1200" dirty="0" err="1">
                <a:latin typeface="HK Grotesk Medium" panose="00000600000000000000" pitchFamily="2" charset="0"/>
              </a:rPr>
              <a:t>activités</a:t>
            </a:r>
            <a:r>
              <a:rPr lang="en-US" sz="1200" dirty="0">
                <a:latin typeface="HK Grotesk Medium" panose="00000600000000000000" pitchFamily="2" charset="0"/>
              </a:rPr>
              <a:t> ?</a:t>
            </a:r>
          </a:p>
          <a:p>
            <a:r>
              <a:rPr lang="en-US" sz="1200" dirty="0">
                <a:latin typeface="HK Grotesk Medium" panose="00000600000000000000" pitchFamily="2" charset="0"/>
              </a:rPr>
              <a:t>Que </a:t>
            </a:r>
            <a:r>
              <a:rPr lang="en-US" sz="1200" dirty="0" err="1">
                <a:latin typeface="HK Grotesk Medium" panose="00000600000000000000" pitchFamily="2" charset="0"/>
              </a:rPr>
              <a:t>pense</a:t>
            </a:r>
            <a:r>
              <a:rPr lang="en-US" sz="1200" dirty="0">
                <a:latin typeface="HK Grotesk Medium" panose="00000600000000000000" pitchFamily="2" charset="0"/>
              </a:rPr>
              <a:t> la population des </a:t>
            </a:r>
            <a:r>
              <a:rPr lang="en-US" sz="1200" dirty="0" err="1">
                <a:latin typeface="HK Grotesk Medium" panose="00000600000000000000" pitchFamily="2" charset="0"/>
              </a:rPr>
              <a:t>vaccins</a:t>
            </a:r>
            <a:r>
              <a:rPr lang="en-US" sz="1200" dirty="0">
                <a:latin typeface="HK Grotesk Medium" panose="00000600000000000000" pitchFamily="2" charset="0"/>
              </a:rPr>
              <a:t> ?</a:t>
            </a:r>
          </a:p>
          <a:p>
            <a:r>
              <a:rPr lang="en-US" sz="1200" dirty="0">
                <a:latin typeface="HK Grotesk Medium" panose="00000600000000000000" pitchFamily="2" charset="0"/>
              </a:rPr>
              <a:t>La population </a:t>
            </a:r>
            <a:r>
              <a:rPr lang="en-US" sz="1200" dirty="0" err="1">
                <a:latin typeface="HK Grotesk Medium" panose="00000600000000000000" pitchFamily="2" charset="0"/>
              </a:rPr>
              <a:t>décide</a:t>
            </a:r>
            <a:r>
              <a:rPr lang="en-US" sz="1200" dirty="0">
                <a:latin typeface="HK Grotesk Medium" panose="00000600000000000000" pitchFamily="2" charset="0"/>
              </a:rPr>
              <a:t>-t-</a:t>
            </a:r>
            <a:r>
              <a:rPr lang="en-US" sz="1200" dirty="0" err="1">
                <a:latin typeface="HK Grotesk Medium" panose="00000600000000000000" pitchFamily="2" charset="0"/>
              </a:rPr>
              <a:t>elle</a:t>
            </a:r>
            <a:r>
              <a:rPr lang="en-US" sz="1200" dirty="0">
                <a:latin typeface="HK Grotesk Medium" panose="00000600000000000000" pitchFamily="2" charset="0"/>
              </a:rPr>
              <a:t> </a:t>
            </a:r>
            <a:r>
              <a:rPr lang="en-US" sz="1200" dirty="0" err="1">
                <a:latin typeface="HK Grotesk Medium" panose="00000600000000000000" pitchFamily="2" charset="0"/>
              </a:rPr>
              <a:t>d’annuler</a:t>
            </a:r>
            <a:r>
              <a:rPr lang="en-US" sz="1200" dirty="0">
                <a:latin typeface="HK Grotesk Medium" panose="00000600000000000000" pitchFamily="2" charset="0"/>
              </a:rPr>
              <a:t> </a:t>
            </a:r>
            <a:r>
              <a:rPr lang="en-US" sz="1200" dirty="0" err="1">
                <a:latin typeface="HK Grotesk Medium" panose="00000600000000000000" pitchFamily="2" charset="0"/>
              </a:rPr>
              <a:t>ou</a:t>
            </a:r>
            <a:r>
              <a:rPr lang="en-US" sz="1200" dirty="0">
                <a:latin typeface="HK Grotesk Medium" panose="00000600000000000000" pitchFamily="2" charset="0"/>
              </a:rPr>
              <a:t> de reporter des </a:t>
            </a:r>
            <a:r>
              <a:rPr lang="en-US" sz="1200" dirty="0" err="1">
                <a:latin typeface="HK Grotesk Medium" panose="00000600000000000000" pitchFamily="2" charset="0"/>
              </a:rPr>
              <a:t>rendez-vous</a:t>
            </a:r>
            <a:r>
              <a:rPr lang="en-US" sz="1200" dirty="0">
                <a:latin typeface="HK Grotesk Medium" panose="00000600000000000000" pitchFamily="2" charset="0"/>
              </a:rPr>
              <a:t> </a:t>
            </a:r>
            <a:r>
              <a:rPr lang="en-US" sz="1200" dirty="0" err="1">
                <a:latin typeface="HK Grotesk Medium" panose="00000600000000000000" pitchFamily="2" charset="0"/>
              </a:rPr>
              <a:t>médicaux</a:t>
            </a:r>
            <a:r>
              <a:rPr lang="en-US" sz="1200" dirty="0">
                <a:latin typeface="HK Grotesk Medium" panose="00000600000000000000" pitchFamily="2" charset="0"/>
              </a:rPr>
              <a:t> ? </a:t>
            </a:r>
          </a:p>
          <a:p>
            <a:r>
              <a:rPr lang="en-US" sz="1200" dirty="0">
                <a:latin typeface="HK Grotesk Medium" panose="00000600000000000000" pitchFamily="2" charset="0"/>
              </a:rPr>
              <a:t>La population </a:t>
            </a:r>
            <a:r>
              <a:rPr lang="en-US" sz="1200" dirty="0" err="1">
                <a:latin typeface="HK Grotesk Medium" panose="00000600000000000000" pitchFamily="2" charset="0"/>
              </a:rPr>
              <a:t>est-elle</a:t>
            </a:r>
            <a:r>
              <a:rPr lang="en-US" sz="1200" dirty="0">
                <a:latin typeface="HK Grotesk Medium" panose="00000600000000000000" pitchFamily="2" charset="0"/>
              </a:rPr>
              <a:t> </a:t>
            </a:r>
            <a:r>
              <a:rPr lang="en-US" sz="1200" dirty="0" err="1">
                <a:latin typeface="HK Grotesk Medium" panose="00000600000000000000" pitchFamily="2" charset="0"/>
              </a:rPr>
              <a:t>confrontée</a:t>
            </a:r>
            <a:r>
              <a:rPr lang="en-US" sz="1200" dirty="0">
                <a:latin typeface="HK Grotesk Medium" panose="00000600000000000000" pitchFamily="2" charset="0"/>
              </a:rPr>
              <a:t> à </a:t>
            </a:r>
            <a:r>
              <a:rPr lang="en-US" sz="1200" dirty="0" err="1">
                <a:latin typeface="HK Grotesk Medium" panose="00000600000000000000" pitchFamily="2" charset="0"/>
              </a:rPr>
              <a:t>une</a:t>
            </a:r>
            <a:r>
              <a:rPr lang="en-US" sz="1200" dirty="0">
                <a:latin typeface="HK Grotesk Medium" panose="00000600000000000000" pitchFamily="2" charset="0"/>
              </a:rPr>
              <a:t> </a:t>
            </a:r>
            <a:r>
              <a:rPr lang="en-US" sz="1200" dirty="0" err="1">
                <a:latin typeface="HK Grotesk Medium" panose="00000600000000000000" pitchFamily="2" charset="0"/>
              </a:rPr>
              <a:t>perte</a:t>
            </a:r>
            <a:r>
              <a:rPr lang="en-US" sz="1200" dirty="0">
                <a:latin typeface="HK Grotesk Medium" panose="00000600000000000000" pitchFamily="2" charset="0"/>
              </a:rPr>
              <a:t> de </a:t>
            </a:r>
            <a:r>
              <a:rPr lang="en-US" sz="1200" dirty="0" err="1">
                <a:latin typeface="HK Grotesk Medium" panose="00000600000000000000" pitchFamily="2" charset="0"/>
              </a:rPr>
              <a:t>revenus</a:t>
            </a:r>
            <a:r>
              <a:rPr lang="en-US" sz="1200" dirty="0">
                <a:latin typeface="HK Grotesk Medium" panose="00000600000000000000" pitchFamily="2" charset="0"/>
              </a:rPr>
              <a:t> ?</a:t>
            </a:r>
          </a:p>
          <a:p>
            <a:r>
              <a:rPr lang="en-US" sz="1200" dirty="0">
                <a:latin typeface="HK Grotesk Medium" panose="00000600000000000000" pitchFamily="2" charset="0"/>
              </a:rPr>
              <a:t>La population </a:t>
            </a:r>
            <a:r>
              <a:rPr lang="en-US" sz="1200" dirty="0" err="1">
                <a:latin typeface="HK Grotesk Medium" panose="00000600000000000000" pitchFamily="2" charset="0"/>
              </a:rPr>
              <a:t>est-elle</a:t>
            </a:r>
            <a:r>
              <a:rPr lang="en-US" sz="1200" dirty="0">
                <a:latin typeface="HK Grotesk Medium" panose="00000600000000000000" pitchFamily="2" charset="0"/>
              </a:rPr>
              <a:t> </a:t>
            </a:r>
            <a:r>
              <a:rPr lang="en-US" sz="1200" dirty="0" err="1">
                <a:latin typeface="HK Grotesk Medium" panose="00000600000000000000" pitchFamily="2" charset="0"/>
              </a:rPr>
              <a:t>confrontée</a:t>
            </a:r>
            <a:r>
              <a:rPr lang="en-US" sz="1200" dirty="0">
                <a:latin typeface="HK Grotesk Medium" panose="00000600000000000000" pitchFamily="2" charset="0"/>
              </a:rPr>
              <a:t> à </a:t>
            </a:r>
            <a:r>
              <a:rPr lang="en-US" sz="1200" dirty="0" err="1">
                <a:latin typeface="HK Grotesk Medium" panose="00000600000000000000" pitchFamily="2" charset="0"/>
              </a:rPr>
              <a:t>une</a:t>
            </a:r>
            <a:r>
              <a:rPr lang="en-US" sz="1200" dirty="0">
                <a:latin typeface="HK Grotesk Medium" panose="00000600000000000000" pitchFamily="2" charset="0"/>
              </a:rPr>
              <a:t> situation </a:t>
            </a:r>
            <a:r>
              <a:rPr lang="en-US" sz="1200" dirty="0" err="1">
                <a:latin typeface="HK Grotesk Medium" panose="00000600000000000000" pitchFamily="2" charset="0"/>
              </a:rPr>
              <a:t>d’insécurité</a:t>
            </a:r>
            <a:r>
              <a:rPr lang="en-US" sz="1200" dirty="0">
                <a:latin typeface="HK Grotesk Medium" panose="00000600000000000000" pitchFamily="2" charset="0"/>
              </a:rPr>
              <a:t> </a:t>
            </a:r>
            <a:r>
              <a:rPr lang="en-US" sz="1200" dirty="0" err="1">
                <a:latin typeface="HK Grotesk Medium" panose="00000600000000000000" pitchFamily="2" charset="0"/>
              </a:rPr>
              <a:t>alimentaire</a:t>
            </a:r>
            <a:r>
              <a:rPr lang="en-US" sz="1200" dirty="0">
                <a:latin typeface="HK Grotesk Medium" panose="00000600000000000000" pitchFamily="2" charset="0"/>
              </a:rPr>
              <a:t> ?</a:t>
            </a:r>
          </a:p>
          <a:p>
            <a:endParaRPr lang="en-US" dirty="0"/>
          </a:p>
        </p:txBody>
      </p:sp>
      <p:sp>
        <p:nvSpPr>
          <p:cNvPr id="4" name="Slide Number Placeholder 3"/>
          <p:cNvSpPr>
            <a:spLocks noGrp="1"/>
          </p:cNvSpPr>
          <p:nvPr>
            <p:ph type="sldNum" sz="quarter" idx="5"/>
          </p:nvPr>
        </p:nvSpPr>
        <p:spPr/>
        <p:txBody>
          <a:bodyPr/>
          <a:lstStyle/>
          <a:p>
            <a:fld id="{9C034920-F045-44EC-A1EF-B288CB92DCF3}" type="slidenum">
              <a:rPr lang="en-US" smtClean="0"/>
              <a:t>3</a:t>
            </a:fld>
            <a:endParaRPr lang="en-US"/>
          </a:p>
        </p:txBody>
      </p:sp>
    </p:spTree>
    <p:extLst>
      <p:ext uri="{BB962C8B-B14F-4D97-AF65-F5344CB8AC3E}">
        <p14:creationId xmlns:p14="http://schemas.microsoft.com/office/powerpoint/2010/main" val="7294499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POINTS A DISCUTER</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8C79A01-BC64-1E46-BB35-A68B5BFFE02F}" type="slidenum">
              <a:rPr kumimoji="0" lang="en-US" sz="1200" b="0" i="0" u="none" strike="noStrike" kern="1200" cap="none" spc="0" normalizeH="0" baseline="0" noProof="0" smtClean="0">
                <a:ln>
                  <a:noFill/>
                </a:ln>
                <a:solidFill>
                  <a:prstClr val="black"/>
                </a:solidFill>
                <a:effectLst/>
                <a:uLnTx/>
                <a:uFillTx/>
                <a:latin typeface="GT America" panose="00000500000000000000" pitchFamily="50"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GT America" panose="00000500000000000000" pitchFamily="50" charset="0"/>
              <a:ea typeface="+mn-ea"/>
              <a:cs typeface="+mn-cs"/>
            </a:endParaRPr>
          </a:p>
        </p:txBody>
      </p:sp>
    </p:spTree>
    <p:extLst>
      <p:ext uri="{BB962C8B-B14F-4D97-AF65-F5344CB8AC3E}">
        <p14:creationId xmlns:p14="http://schemas.microsoft.com/office/powerpoint/2010/main" val="27408080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c83ea04175_0_19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6" name="Google Shape;166;gc83ea04175_0_19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7" name="Google Shape;167;gc83ea04175_0_19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7</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POINTS A DISCUTER</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8C79A01-BC64-1E46-BB35-A68B5BFFE02F}" type="slidenum">
              <a:rPr kumimoji="0" lang="en-US" sz="1200" b="0" i="0" u="none" strike="noStrike" kern="1200" cap="none" spc="0" normalizeH="0" baseline="0" noProof="0" smtClean="0">
                <a:ln>
                  <a:noFill/>
                </a:ln>
                <a:solidFill>
                  <a:prstClr val="black"/>
                </a:solidFill>
                <a:effectLst/>
                <a:uLnTx/>
                <a:uFillTx/>
                <a:latin typeface="GT America" panose="00000500000000000000" pitchFamily="50"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GT America" panose="00000500000000000000" pitchFamily="50" charset="0"/>
              <a:ea typeface="+mn-ea"/>
              <a:cs typeface="+mn-cs"/>
            </a:endParaRPr>
          </a:p>
        </p:txBody>
      </p:sp>
    </p:spTree>
    <p:extLst>
      <p:ext uri="{BB962C8B-B14F-4D97-AF65-F5344CB8AC3E}">
        <p14:creationId xmlns:p14="http://schemas.microsoft.com/office/powerpoint/2010/main" val="32714666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fr-FR" sz="1800" i="1" dirty="0">
                <a:effectLst/>
                <a:latin typeface="Calibri" panose="020F0502020204030204" pitchFamily="34" charset="0"/>
                <a:ea typeface="Calibri" panose="020F0502020204030204" pitchFamily="34" charset="0"/>
                <a:cs typeface="Times New Roman" panose="02020603050405020304" pitchFamily="18" charset="0"/>
              </a:rPr>
              <a:t>Remarque : l’enquête a été réalisée dans le contexte des conflits en cours dans l’est de la RDC et alors que la pandémie de COVID-19 venait s’ajouter à d’autres épidémies de maladies infectieuses. Il n’a été possible de contacter que les personnes ayant accès à un téléphone et les personnes les plus touchées par les perturbations liées à tous ces événements n’y avaient probablement pas accès. C’est pourquoi l’échantillon de personnes interrogées lors de l’enquête est représentatif du point de vue de la population la plus instruite (75 % des personnes interrogées ont fait des études universitaires voire plus) et dont les revenus sont les plus élevés (31 % des répondants déclarent avoir un revenu correspondant à la catégorie de revenu la plus haute).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800" dirty="0">
                <a:effectLst/>
                <a:latin typeface="Calibri" panose="020F0502020204030204" pitchFamily="34" charset="0"/>
                <a:ea typeface="Calibri" panose="020F0502020204030204" pitchFamily="34" charset="0"/>
                <a:cs typeface="Times New Roman" panose="02020603050405020304" pitchFamily="18" charset="0"/>
              </a:rPr>
              <a:t>Après avoir levé presque toutes les MSSP en octobre, la RDC a été confrontée à une deuxième vague de cas de COVID-19 qui a commencé mi-novembre et dépassé le niveau de la première vague de juin 2020. Le gouvernement a réagi en appliquant un nouvel ensemble de MSSP à partir du 18 décembre. Le nombre de cas enregistrés a atteint un pic à la mi-janvier 2021 avec environ 250 nouveaux cas par jour. Ce chiffre a baissé pour atteindre environ 100 nouveaux cas par jour au 26 février 2021. Les écoles ont réouvert fin février, mais toutes les autres MSSP sont restées en vigueur au cours de la période où l’enquête a été réalisée. </a:t>
            </a:r>
          </a:p>
          <a:p>
            <a:pPr marL="171450" indent="-171450" algn="l">
              <a:buFont typeface="Arial" panose="020B0604020202020204" pitchFamily="34" charset="0"/>
              <a:buChar char="•"/>
            </a:pPr>
            <a:r>
              <a:rPr lang="fr-FR" sz="1800" dirty="0">
                <a:effectLst/>
                <a:latin typeface="Calibri" panose="020F0502020204030204" pitchFamily="34" charset="0"/>
                <a:ea typeface="Calibri" panose="020F0502020204030204" pitchFamily="34" charset="0"/>
                <a:cs typeface="Times New Roman" panose="02020603050405020304" pitchFamily="18" charset="0"/>
              </a:rPr>
              <a:t>Les capacités de test constituent toujours une contrainte importante. Bien que toutes les provinces sauf deux (</a:t>
            </a:r>
            <a:r>
              <a:rPr lang="fr-FR" sz="1800" dirty="0" err="1">
                <a:effectLst/>
                <a:latin typeface="Calibri" panose="020F0502020204030204" pitchFamily="34" charset="0"/>
                <a:ea typeface="Calibri" panose="020F0502020204030204" pitchFamily="34" charset="0"/>
                <a:cs typeface="Times New Roman" panose="02020603050405020304" pitchFamily="18" charset="0"/>
              </a:rPr>
              <a:t>Mongala</a:t>
            </a:r>
            <a:r>
              <a:rPr lang="fr-FR" sz="1800" dirty="0">
                <a:effectLst/>
                <a:latin typeface="Calibri" panose="020F0502020204030204" pitchFamily="34" charset="0"/>
                <a:ea typeface="Calibri" panose="020F0502020204030204" pitchFamily="34" charset="0"/>
                <a:cs typeface="Times New Roman" panose="02020603050405020304" pitchFamily="18" charset="0"/>
              </a:rPr>
              <a:t> et </a:t>
            </a:r>
            <a:r>
              <a:rPr lang="fr-FR" sz="1800" dirty="0" err="1">
                <a:effectLst/>
                <a:latin typeface="Calibri" panose="020F0502020204030204" pitchFamily="34" charset="0"/>
                <a:ea typeface="Calibri" panose="020F0502020204030204" pitchFamily="34" charset="0"/>
                <a:cs typeface="Times New Roman" panose="02020603050405020304" pitchFamily="18" charset="0"/>
              </a:rPr>
              <a:t>Lomam</a:t>
            </a:r>
            <a:r>
              <a:rPr lang="fr-FR" sz="1800" dirty="0">
                <a:effectLst/>
                <a:latin typeface="Calibri" panose="020F0502020204030204" pitchFamily="34" charset="0"/>
                <a:ea typeface="Calibri" panose="020F0502020204030204" pitchFamily="34" charset="0"/>
                <a:cs typeface="Times New Roman" panose="02020603050405020304" pitchFamily="18" charset="0"/>
              </a:rPr>
              <a:t>) ont réalisé des dépistages de la COVID-19, les tests en dehors de Kinshasa se limitent aux tests qui nécessitent des machines qui fonctionnent avec des cartouches, habituellement utilisées pour dépister la tuberculose multirésistante et pour lesquelles il existe des problèmes d’approvisionnement chroniques. Le taux de positivité des testes en RADC reste élevé depuis le début de la pandémie et atteint en moyenne plus de 20 % depuis le mois de décembre, ce qui laisse penser que de nombreux cas ne sont peut-être pas détectés. </a:t>
            </a:r>
          </a:p>
          <a:p>
            <a:pPr marL="171450" indent="-171450" algn="l">
              <a:buFont typeface="Arial" panose="020B0604020202020204" pitchFamily="34" charset="0"/>
              <a:buChar char="•"/>
            </a:pPr>
            <a:r>
              <a:rPr lang="fr-FR" sz="1800" dirty="0">
                <a:effectLst/>
                <a:latin typeface="Calibri" panose="020F0502020204030204" pitchFamily="34" charset="0"/>
                <a:ea typeface="Calibri" panose="020F0502020204030204" pitchFamily="34" charset="0"/>
                <a:cs typeface="Times New Roman" panose="02020603050405020304" pitchFamily="18" charset="0"/>
              </a:rPr>
              <a:t>Les variants VOC 202012/0</a:t>
            </a:r>
            <a:r>
              <a:rPr lang="fr-FR" sz="1800" dirty="0">
                <a:effectLst/>
                <a:latin typeface="Microsoft Sans Serif" panose="020B0604020202020204" pitchFamily="34" charset="0"/>
                <a:ea typeface="Calibri" panose="020F0502020204030204" pitchFamily="34" charset="0"/>
                <a:cs typeface="Times New Roman" panose="02020603050405020304" pitchFamily="18" charset="0"/>
              </a:rPr>
              <a:t>1</a:t>
            </a:r>
            <a:r>
              <a:rPr lang="fr-FR" sz="1800" spc="10" dirty="0">
                <a:effectLst/>
                <a:latin typeface="Microsoft Sans Serif" panose="020B0604020202020204" pitchFamily="34" charset="0"/>
                <a:ea typeface="Calibri" panose="020F0502020204030204" pitchFamily="34" charset="0"/>
                <a:cs typeface="Times New Roman" panose="02020603050405020304" pitchFamily="18" charset="0"/>
              </a:rPr>
              <a:t> </a:t>
            </a:r>
            <a:r>
              <a:rPr lang="fr-FR" sz="1800" dirty="0">
                <a:effectLst/>
                <a:latin typeface="Calibri" panose="020F0502020204030204" pitchFamily="34" charset="0"/>
                <a:ea typeface="Calibri" panose="020F0502020204030204" pitchFamily="34" charset="0"/>
                <a:cs typeface="Times New Roman" panose="02020603050405020304" pitchFamily="18" charset="0"/>
              </a:rPr>
              <a:t>(</a:t>
            </a:r>
            <a:r>
              <a:rPr lang="fr-FR"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B.1.1.7</a:t>
            </a:r>
            <a:r>
              <a:rPr lang="fr-FR" sz="1800" dirty="0">
                <a:effectLst/>
                <a:latin typeface="Calibri" panose="020F0502020204030204" pitchFamily="34" charset="0"/>
                <a:ea typeface="Calibri" panose="020F0502020204030204" pitchFamily="34" charset="0"/>
                <a:cs typeface="Times New Roman" panose="02020603050405020304" pitchFamily="18" charset="0"/>
              </a:rPr>
              <a:t>) and 501Y.V2 (</a:t>
            </a:r>
            <a:r>
              <a:rPr lang="fr-FR"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B.1.351</a:t>
            </a:r>
            <a:r>
              <a:rPr lang="fr-FR" sz="1800" dirty="0">
                <a:effectLst/>
                <a:latin typeface="Calibri" panose="020F0502020204030204" pitchFamily="34" charset="0"/>
                <a:ea typeface="Calibri" panose="020F0502020204030204" pitchFamily="34" charset="0"/>
                <a:cs typeface="Times New Roman" panose="02020603050405020304" pitchFamily="18" charset="0"/>
              </a:rPr>
              <a:t>) ont été identifiés en RDC, mais les capacités en matière séquençage génétique sont trop limitées pour permettre d’évaluer leur prévalence.</a:t>
            </a:r>
          </a:p>
          <a:p>
            <a:pPr marL="171450" indent="-171450" algn="l">
              <a:buFont typeface="Arial" panose="020B0604020202020204" pitchFamily="34" charset="0"/>
              <a:buChar char="•"/>
            </a:pPr>
            <a:r>
              <a:rPr lang="fr-FR" sz="1800" dirty="0">
                <a:effectLst/>
                <a:latin typeface="Calibri" panose="020F0502020204030204" pitchFamily="34" charset="0"/>
                <a:ea typeface="Calibri" panose="020F0502020204030204" pitchFamily="34" charset="0"/>
                <a:cs typeface="Times New Roman" panose="02020603050405020304" pitchFamily="18" charset="0"/>
              </a:rPr>
              <a:t>En plus de la charge que représente la riposte à l’épidémie de COVID-19, le système de santé de la RDC a été surchargé par une </a:t>
            </a:r>
            <a:r>
              <a:rPr lang="fr-FR"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a:rPr>
              <a:t>épidémie récente d’Ebola</a:t>
            </a:r>
            <a:r>
              <a:rPr lang="fr-FR" sz="1800" dirty="0">
                <a:effectLst/>
                <a:latin typeface="Calibri" panose="020F0502020204030204" pitchFamily="34" charset="0"/>
                <a:ea typeface="Calibri" panose="020F0502020204030204" pitchFamily="34" charset="0"/>
                <a:cs typeface="Times New Roman" panose="02020603050405020304" pitchFamily="18" charset="0"/>
              </a:rPr>
              <a:t> dans la province du Nord Kivu, la lutte contre </a:t>
            </a:r>
            <a:r>
              <a:rPr lang="fr-FR"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6"/>
              </a:rPr>
              <a:t>la plus grande épidémie de rougeole du monde</a:t>
            </a:r>
            <a:r>
              <a:rPr lang="fr-FR" sz="1800" dirty="0">
                <a:effectLst/>
                <a:latin typeface="Calibri" panose="020F0502020204030204" pitchFamily="34" charset="0"/>
                <a:ea typeface="Calibri" panose="020F0502020204030204" pitchFamily="34" charset="0"/>
                <a:cs typeface="Times New Roman" panose="02020603050405020304" pitchFamily="18" charset="0"/>
              </a:rPr>
              <a:t> et le suivi d’épidémies de </a:t>
            </a:r>
            <a:r>
              <a:rPr lang="fr-FR"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7"/>
              </a:rPr>
              <a:t>peste</a:t>
            </a:r>
            <a:r>
              <a:rPr lang="fr-FR" sz="1800" dirty="0">
                <a:effectLst/>
                <a:latin typeface="Calibri" panose="020F0502020204030204" pitchFamily="34" charset="0"/>
                <a:ea typeface="Calibri" panose="020F0502020204030204" pitchFamily="34" charset="0"/>
                <a:cs typeface="Times New Roman" panose="02020603050405020304" pitchFamily="18" charset="0"/>
              </a:rPr>
              <a:t>, de </a:t>
            </a:r>
            <a:r>
              <a:rPr lang="fr-FR"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8"/>
              </a:rPr>
              <a:t>choléra</a:t>
            </a:r>
            <a:r>
              <a:rPr lang="fr-FR" sz="1800" dirty="0">
                <a:effectLst/>
                <a:latin typeface="Calibri" panose="020F0502020204030204" pitchFamily="34" charset="0"/>
                <a:ea typeface="Calibri" panose="020F0502020204030204" pitchFamily="34" charset="0"/>
                <a:cs typeface="Times New Roman" panose="02020603050405020304" pitchFamily="18" charset="0"/>
              </a:rPr>
              <a:t>, de </a:t>
            </a:r>
            <a:r>
              <a:rPr lang="fr-FR"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9"/>
              </a:rPr>
              <a:t>poliomyélite</a:t>
            </a:r>
            <a:r>
              <a:rPr lang="fr-FR" sz="1800" dirty="0">
                <a:effectLst/>
                <a:latin typeface="Calibri" panose="020F0502020204030204" pitchFamily="34" charset="0"/>
                <a:ea typeface="Calibri" panose="020F0502020204030204" pitchFamily="34" charset="0"/>
                <a:cs typeface="Times New Roman" panose="02020603050405020304" pitchFamily="18" charset="0"/>
              </a:rPr>
              <a:t> et de </a:t>
            </a:r>
            <a:r>
              <a:rPr lang="fr-FR"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10"/>
              </a:rPr>
              <a:t>variole</a:t>
            </a:r>
            <a:r>
              <a:rPr lang="fr-FR" sz="1800" dirty="0">
                <a:effectLst/>
                <a:latin typeface="Calibri" panose="020F0502020204030204" pitchFamily="34" charset="0"/>
                <a:ea typeface="Calibri" panose="020F0502020204030204" pitchFamily="34" charset="0"/>
                <a:cs typeface="Times New Roman" panose="02020603050405020304" pitchFamily="18" charset="0"/>
              </a:rPr>
              <a:t> du singe. Les épidémies de choléra en particulier ont été renforcées par le </a:t>
            </a:r>
            <a:r>
              <a:rPr lang="fr-FR"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11"/>
              </a:rPr>
              <a:t>manque d’eau</a:t>
            </a:r>
            <a:r>
              <a:rPr lang="fr-FR" sz="1800" dirty="0">
                <a:effectLst/>
                <a:latin typeface="Calibri" panose="020F0502020204030204" pitchFamily="34" charset="0"/>
                <a:ea typeface="Calibri" panose="020F0502020204030204" pitchFamily="34" charset="0"/>
                <a:cs typeface="Times New Roman" panose="02020603050405020304" pitchFamily="18" charset="0"/>
              </a:rPr>
              <a:t> à Goma et dans d’autres localités.</a:t>
            </a:r>
          </a:p>
          <a:p>
            <a:pPr marL="171450" indent="-171450" algn="l">
              <a:buFont typeface="Arial" panose="020B0604020202020204" pitchFamily="34" charset="0"/>
              <a:buChar char="•"/>
            </a:pPr>
            <a:r>
              <a:rPr lang="fr-FR" sz="1800" dirty="0">
                <a:effectLst/>
                <a:latin typeface="Calibri" panose="020F0502020204030204" pitchFamily="34" charset="0"/>
                <a:ea typeface="Calibri" panose="020F0502020204030204" pitchFamily="34" charset="0"/>
                <a:cs typeface="Times New Roman" panose="02020603050405020304" pitchFamily="18" charset="0"/>
              </a:rPr>
              <a:t>En janvier, il y a eu de nombreuses manifestations contre la lenteur de la réouverture des écoles, et les forces de l’ordre ont été accusées d’avoir </a:t>
            </a:r>
            <a:r>
              <a:rPr lang="fr-FR"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12"/>
              </a:rPr>
              <a:t>intensifié le recours à la force</a:t>
            </a:r>
            <a:r>
              <a:rPr lang="fr-FR" sz="1800" dirty="0">
                <a:effectLst/>
                <a:latin typeface="Calibri" panose="020F0502020204030204" pitchFamily="34" charset="0"/>
                <a:ea typeface="Calibri" panose="020F0502020204030204" pitchFamily="34" charset="0"/>
                <a:cs typeface="Times New Roman" panose="02020603050405020304" pitchFamily="18" charset="0"/>
              </a:rPr>
              <a:t>. Depuis qu’un couvre-feu a été adopté à l’échelle nationale en décembre, des inquiétudes ont été exprimées concernant la </a:t>
            </a:r>
            <a:r>
              <a:rPr lang="fr-FR"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13"/>
              </a:rPr>
              <a:t>violence liée au genre</a:t>
            </a:r>
            <a:r>
              <a:rPr lang="fr-FR" sz="1800" dirty="0">
                <a:effectLst/>
                <a:latin typeface="Calibri" panose="020F0502020204030204" pitchFamily="34" charset="0"/>
                <a:ea typeface="Calibri" panose="020F0502020204030204" pitchFamily="34" charset="0"/>
                <a:cs typeface="Times New Roman" panose="02020603050405020304" pitchFamily="18" charset="0"/>
              </a:rPr>
              <a:t> (VLG), avec une augmentation du nombre d’incidents de VLG signalés de 86 % entre janvier et septembre 2020 par rapport à la même période en 2019.</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034920-F045-44EC-A1EF-B288CB92DCF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402305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POINTS A DISCUTER</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8C79A01-BC64-1E46-BB35-A68B5BFFE02F}" type="slidenum">
              <a:rPr kumimoji="0" lang="en-US" sz="1200" b="0" i="0" u="none" strike="noStrike" kern="1200" cap="none" spc="0" normalizeH="0" baseline="0" noProof="0" smtClean="0">
                <a:ln>
                  <a:noFill/>
                </a:ln>
                <a:solidFill>
                  <a:prstClr val="black"/>
                </a:solidFill>
                <a:effectLst/>
                <a:uLnTx/>
                <a:uFillTx/>
                <a:latin typeface="GT America" panose="00000500000000000000" pitchFamily="50"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GT America" panose="00000500000000000000" pitchFamily="50" charset="0"/>
              <a:ea typeface="+mn-ea"/>
              <a:cs typeface="+mn-cs"/>
            </a:endParaRPr>
          </a:p>
        </p:txBody>
      </p:sp>
    </p:spTree>
    <p:extLst>
      <p:ext uri="{BB962C8B-B14F-4D97-AF65-F5344CB8AC3E}">
        <p14:creationId xmlns:p14="http://schemas.microsoft.com/office/powerpoint/2010/main" val="17042900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Le soutien envers ces mesures et l’adhésion à ces mesures sont fortement corrélés au niveau d’éducation, ce qui laisse penser que ces résultats sont biaisés du fait de la composition de l’échantillon de population interrogé.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8C79A01-BC64-1E46-BB35-A68B5BFFE02F}" type="slidenum">
              <a:rPr kumimoji="0" lang="en-US" sz="1200" b="0" i="0" u="none" strike="noStrike" kern="1200" cap="none" spc="0" normalizeH="0" baseline="0" noProof="0" smtClean="0">
                <a:ln>
                  <a:noFill/>
                </a:ln>
                <a:solidFill>
                  <a:prstClr val="black"/>
                </a:solidFill>
                <a:effectLst/>
                <a:uLnTx/>
                <a:uFillTx/>
                <a:latin typeface="GT America" panose="00000500000000000000" pitchFamily="50"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GT America" panose="00000500000000000000" pitchFamily="50" charset="0"/>
              <a:ea typeface="+mn-ea"/>
              <a:cs typeface="+mn-cs"/>
            </a:endParaRPr>
          </a:p>
        </p:txBody>
      </p:sp>
    </p:spTree>
    <p:extLst>
      <p:ext uri="{BB962C8B-B14F-4D97-AF65-F5344CB8AC3E}">
        <p14:creationId xmlns:p14="http://schemas.microsoft.com/office/powerpoint/2010/main" val="9376480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 </a:t>
            </a:r>
            <a:r>
              <a:rPr lang="fr-FR" sz="1800" dirty="0">
                <a:effectLst/>
                <a:latin typeface="Calibri" panose="020F0502020204030204" pitchFamily="34" charset="0"/>
                <a:ea typeface="Calibri" panose="020F0502020204030204" pitchFamily="34" charset="0"/>
                <a:cs typeface="Times New Roman" panose="02020603050405020304" pitchFamily="18" charset="0"/>
              </a:rPr>
              <a:t>Étant donné que la satisfaction et la confiance exprimées envers le gouvernement sont étroitement corrélées avec le niveau d’éducation, ces résultats peuvent être biaisés par la composition de l’échantillon de personnes interrogées. </a:t>
            </a:r>
          </a:p>
          <a:p>
            <a:pPr marL="171450" indent="-171450">
              <a:buFont typeface="Arial" panose="020B0604020202020204" pitchFamily="34" charset="0"/>
              <a:buChar char="•"/>
            </a:pPr>
            <a:r>
              <a:rPr lang="fr-FR" sz="1800" dirty="0">
                <a:effectLst/>
                <a:latin typeface="Calibri" panose="020F0502020204030204" pitchFamily="34" charset="0"/>
                <a:ea typeface="Calibri" panose="020F0502020204030204" pitchFamily="34" charset="0"/>
                <a:cs typeface="Times New Roman" panose="02020603050405020304" pitchFamily="18" charset="0"/>
              </a:rPr>
              <a:t>En janvier, les députés ont </a:t>
            </a:r>
            <a:r>
              <a:rPr lang="fr-FR"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évincé</a:t>
            </a:r>
            <a:r>
              <a:rPr lang="fr-FR" sz="1800" dirty="0">
                <a:effectLst/>
                <a:latin typeface="Calibri" panose="020F0502020204030204" pitchFamily="34" charset="0"/>
                <a:ea typeface="Calibri" panose="020F0502020204030204" pitchFamily="34" charset="0"/>
                <a:cs typeface="Times New Roman" panose="02020603050405020304" pitchFamily="18" charset="0"/>
              </a:rPr>
              <a:t> le Premier ministre par un vote permettant au président de former un nouveau gouvernement, et notamment de nommer un nouveau ministre de la Santé, mais lorsque cette enquête a été réalisée, le nouveau gouvernement n’était pas encore formé.</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8C79A01-BC64-1E46-BB35-A68B5BFFE02F}" type="slidenum">
              <a:rPr kumimoji="0" lang="en-US" sz="1200" b="0" i="0" u="none" strike="noStrike" kern="1200" cap="none" spc="0" normalizeH="0" baseline="0" noProof="0" smtClean="0">
                <a:ln>
                  <a:noFill/>
                </a:ln>
                <a:solidFill>
                  <a:prstClr val="black"/>
                </a:solidFill>
                <a:effectLst/>
                <a:uLnTx/>
                <a:uFillTx/>
                <a:latin typeface="GT America" panose="00000500000000000000" pitchFamily="50"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GT America" panose="00000500000000000000" pitchFamily="50" charset="0"/>
              <a:ea typeface="+mn-ea"/>
              <a:cs typeface="+mn-cs"/>
            </a:endParaRPr>
          </a:p>
        </p:txBody>
      </p:sp>
    </p:spTree>
    <p:extLst>
      <p:ext uri="{BB962C8B-B14F-4D97-AF65-F5344CB8AC3E}">
        <p14:creationId xmlns:p14="http://schemas.microsoft.com/office/powerpoint/2010/main" val="15047836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3.emf"/><Relationship Id="rId5" Type="http://schemas.openxmlformats.org/officeDocument/2006/relationships/oleObject" Target="../embeddings/oleObject2.bin"/><Relationship Id="rId4"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vmlDrawing" Target="../drawings/vmlDrawing3.vml"/><Relationship Id="rId6" Type="http://schemas.openxmlformats.org/officeDocument/2006/relationships/image" Target="../media/image3.emf"/><Relationship Id="rId5" Type="http://schemas.openxmlformats.org/officeDocument/2006/relationships/oleObject" Target="../embeddings/oleObject3.bin"/><Relationship Id="rId4"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vmlDrawing" Target="../drawings/vmlDrawing4.vml"/><Relationship Id="rId6" Type="http://schemas.openxmlformats.org/officeDocument/2006/relationships/image" Target="../media/image3.emf"/><Relationship Id="rId5" Type="http://schemas.openxmlformats.org/officeDocument/2006/relationships/oleObject" Target="../embeddings/oleObject3.bin"/><Relationship Id="rId4"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vmlDrawing" Target="../drawings/vmlDrawing5.vml"/><Relationship Id="rId6" Type="http://schemas.openxmlformats.org/officeDocument/2006/relationships/image" Target="../media/image3.emf"/><Relationship Id="rId5" Type="http://schemas.openxmlformats.org/officeDocument/2006/relationships/oleObject" Target="../embeddings/oleObject4.bin"/><Relationship Id="rId4"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vmlDrawing" Target="../drawings/vmlDrawing6.vml"/><Relationship Id="rId6" Type="http://schemas.openxmlformats.org/officeDocument/2006/relationships/image" Target="../media/image3.emf"/><Relationship Id="rId5" Type="http://schemas.openxmlformats.org/officeDocument/2006/relationships/oleObject" Target="../embeddings/oleObject5.bin"/><Relationship Id="rId4"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vmlDrawing" Target="../drawings/vmlDrawing7.vml"/><Relationship Id="rId6" Type="http://schemas.openxmlformats.org/officeDocument/2006/relationships/image" Target="../media/image3.emf"/><Relationship Id="rId5" Type="http://schemas.openxmlformats.org/officeDocument/2006/relationships/oleObject" Target="../embeddings/oleObject5.bin"/><Relationship Id="rId4"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vmlDrawing" Target="../drawings/vmlDrawing8.vml"/><Relationship Id="rId6" Type="http://schemas.openxmlformats.org/officeDocument/2006/relationships/image" Target="../media/image3.emf"/><Relationship Id="rId5" Type="http://schemas.openxmlformats.org/officeDocument/2006/relationships/oleObject" Target="../embeddings/oleObject6.bin"/><Relationship Id="rId4"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7.xml"/><Relationship Id="rId1" Type="http://schemas.openxmlformats.org/officeDocument/2006/relationships/vmlDrawing" Target="../drawings/vmlDrawing9.vml"/><Relationship Id="rId6" Type="http://schemas.openxmlformats.org/officeDocument/2006/relationships/image" Target="../media/image4.png"/><Relationship Id="rId5" Type="http://schemas.openxmlformats.org/officeDocument/2006/relationships/image" Target="../media/image3.emf"/><Relationship Id="rId4" Type="http://schemas.openxmlformats.org/officeDocument/2006/relationships/oleObject" Target="../embeddings/oleObject7.bin"/></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115C1B-905B-4EB5-8D2C-98B31AEFD83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7A17945-CC90-450E-8B24-AC4B8E06913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8CF554C-EA5A-46BA-A26F-DB347DC9827A}"/>
              </a:ext>
            </a:extLst>
          </p:cNvPr>
          <p:cNvSpPr>
            <a:spLocks noGrp="1"/>
          </p:cNvSpPr>
          <p:nvPr>
            <p:ph type="dt" sz="half" idx="10"/>
          </p:nvPr>
        </p:nvSpPr>
        <p:spPr/>
        <p:txBody>
          <a:bodyPr/>
          <a:lstStyle/>
          <a:p>
            <a:fld id="{4B5F62AD-DD1C-4E1F-9090-826A9AB2505A}" type="datetimeFigureOut">
              <a:rPr lang="en-US" smtClean="0"/>
              <a:t>5/12/2021</a:t>
            </a:fld>
            <a:endParaRPr lang="en-US"/>
          </a:p>
        </p:txBody>
      </p:sp>
      <p:sp>
        <p:nvSpPr>
          <p:cNvPr id="5" name="Footer Placeholder 4">
            <a:extLst>
              <a:ext uri="{FF2B5EF4-FFF2-40B4-BE49-F238E27FC236}">
                <a16:creationId xmlns:a16="http://schemas.microsoft.com/office/drawing/2014/main" id="{EEFCE0DD-6EF2-4568-ABC7-5F87E82F1D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64FE74-8636-41BE-ACFD-FA82E81FEC72}"/>
              </a:ext>
            </a:extLst>
          </p:cNvPr>
          <p:cNvSpPr>
            <a:spLocks noGrp="1"/>
          </p:cNvSpPr>
          <p:nvPr>
            <p:ph type="sldNum" sz="quarter" idx="12"/>
          </p:nvPr>
        </p:nvSpPr>
        <p:spPr/>
        <p:txBody>
          <a:bodyPr/>
          <a:lstStyle/>
          <a:p>
            <a:fld id="{39D49DFF-0523-4CA2-9DCE-8C943A52CEA7}" type="slidenum">
              <a:rPr lang="en-US" smtClean="0"/>
              <a:t>‹#›</a:t>
            </a:fld>
            <a:endParaRPr lang="en-US"/>
          </a:p>
        </p:txBody>
      </p:sp>
    </p:spTree>
    <p:extLst>
      <p:ext uri="{BB962C8B-B14F-4D97-AF65-F5344CB8AC3E}">
        <p14:creationId xmlns:p14="http://schemas.microsoft.com/office/powerpoint/2010/main" val="6158330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EC465-A2A8-4E11-847E-E1B40DD1340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664B41F-69C2-4634-AC12-256B12AAE53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8C78DF-F5CB-45B4-AE7B-B24D909914C4}"/>
              </a:ext>
            </a:extLst>
          </p:cNvPr>
          <p:cNvSpPr>
            <a:spLocks noGrp="1"/>
          </p:cNvSpPr>
          <p:nvPr>
            <p:ph type="dt" sz="half" idx="10"/>
          </p:nvPr>
        </p:nvSpPr>
        <p:spPr/>
        <p:txBody>
          <a:bodyPr/>
          <a:lstStyle/>
          <a:p>
            <a:fld id="{4B5F62AD-DD1C-4E1F-9090-826A9AB2505A}" type="datetimeFigureOut">
              <a:rPr lang="en-US" smtClean="0"/>
              <a:t>5/12/2021</a:t>
            </a:fld>
            <a:endParaRPr lang="en-US"/>
          </a:p>
        </p:txBody>
      </p:sp>
      <p:sp>
        <p:nvSpPr>
          <p:cNvPr id="5" name="Footer Placeholder 4">
            <a:extLst>
              <a:ext uri="{FF2B5EF4-FFF2-40B4-BE49-F238E27FC236}">
                <a16:creationId xmlns:a16="http://schemas.microsoft.com/office/drawing/2014/main" id="{4F1CEA40-E571-47F5-837F-590D11EE76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088223-0A3A-4CA4-B6B2-2BD7BEFDA19D}"/>
              </a:ext>
            </a:extLst>
          </p:cNvPr>
          <p:cNvSpPr>
            <a:spLocks noGrp="1"/>
          </p:cNvSpPr>
          <p:nvPr>
            <p:ph type="sldNum" sz="quarter" idx="12"/>
          </p:nvPr>
        </p:nvSpPr>
        <p:spPr/>
        <p:txBody>
          <a:bodyPr/>
          <a:lstStyle/>
          <a:p>
            <a:fld id="{39D49DFF-0523-4CA2-9DCE-8C943A52CEA7}" type="slidenum">
              <a:rPr lang="en-US" smtClean="0"/>
              <a:t>‹#›</a:t>
            </a:fld>
            <a:endParaRPr lang="en-US"/>
          </a:p>
        </p:txBody>
      </p:sp>
    </p:spTree>
    <p:extLst>
      <p:ext uri="{BB962C8B-B14F-4D97-AF65-F5344CB8AC3E}">
        <p14:creationId xmlns:p14="http://schemas.microsoft.com/office/powerpoint/2010/main" val="6782479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4CEDACB-1A25-4097-8EA9-1A9C66F64AB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6CC918B-0058-4342-964B-1E65CEE956A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609558-60B6-46C1-AB6F-7B95AA71C361}"/>
              </a:ext>
            </a:extLst>
          </p:cNvPr>
          <p:cNvSpPr>
            <a:spLocks noGrp="1"/>
          </p:cNvSpPr>
          <p:nvPr>
            <p:ph type="dt" sz="half" idx="10"/>
          </p:nvPr>
        </p:nvSpPr>
        <p:spPr/>
        <p:txBody>
          <a:bodyPr/>
          <a:lstStyle/>
          <a:p>
            <a:fld id="{4B5F62AD-DD1C-4E1F-9090-826A9AB2505A}" type="datetimeFigureOut">
              <a:rPr lang="en-US" smtClean="0"/>
              <a:t>5/12/2021</a:t>
            </a:fld>
            <a:endParaRPr lang="en-US"/>
          </a:p>
        </p:txBody>
      </p:sp>
      <p:sp>
        <p:nvSpPr>
          <p:cNvPr id="5" name="Footer Placeholder 4">
            <a:extLst>
              <a:ext uri="{FF2B5EF4-FFF2-40B4-BE49-F238E27FC236}">
                <a16:creationId xmlns:a16="http://schemas.microsoft.com/office/drawing/2014/main" id="{9CD7B743-EE43-466D-8B62-B053954F97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835391-EFD7-4D82-9F41-D9FCC4897F26}"/>
              </a:ext>
            </a:extLst>
          </p:cNvPr>
          <p:cNvSpPr>
            <a:spLocks noGrp="1"/>
          </p:cNvSpPr>
          <p:nvPr>
            <p:ph type="sldNum" sz="quarter" idx="12"/>
          </p:nvPr>
        </p:nvSpPr>
        <p:spPr/>
        <p:txBody>
          <a:bodyPr/>
          <a:lstStyle/>
          <a:p>
            <a:fld id="{39D49DFF-0523-4CA2-9DCE-8C943A52CEA7}" type="slidenum">
              <a:rPr lang="en-US" smtClean="0"/>
              <a:t>‹#›</a:t>
            </a:fld>
            <a:endParaRPr lang="en-US"/>
          </a:p>
        </p:txBody>
      </p:sp>
    </p:spTree>
    <p:extLst>
      <p:ext uri="{BB962C8B-B14F-4D97-AF65-F5344CB8AC3E}">
        <p14:creationId xmlns:p14="http://schemas.microsoft.com/office/powerpoint/2010/main" val="29646325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a:prstGeom prst="rect">
            <a:avLst/>
          </a:prstGeom>
        </p:spPr>
        <p:txBody>
          <a:bodyPr anchor="b"/>
          <a:lstStyle>
            <a:lvl1pPr algn="ctr">
              <a:defRPr sz="6000"/>
            </a:lvl1pPr>
          </a:lstStyle>
          <a:p>
            <a:r>
              <a:rPr lang="en-GB"/>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F1A35A5B-9964-BA45-A1B5-FC54D9B083C3}" type="datetimeFigureOut">
              <a:rPr lang="en-US" smtClean="0"/>
              <a:t>5/12/2021</a:t>
            </a:fld>
            <a:endParaRPr lang="en-US" dirty="0"/>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lvl1pPr>
              <a:defRPr>
                <a:latin typeface="GT America" panose="00000500000000000000" pitchFamily="50" charset="0"/>
              </a:defRPr>
            </a:lvl1pPr>
          </a:lstStyle>
          <a:p>
            <a:endParaRPr lang="en-US" dirty="0"/>
          </a:p>
        </p:txBody>
      </p:sp>
      <p:sp>
        <p:nvSpPr>
          <p:cNvPr id="6" name="Slide Number Placeholder 5"/>
          <p:cNvSpPr>
            <a:spLocks noGrp="1"/>
          </p:cNvSpPr>
          <p:nvPr>
            <p:ph type="sldNum" sz="quarter" idx="12"/>
          </p:nvPr>
        </p:nvSpPr>
        <p:spPr/>
        <p:txBody>
          <a:bodyPr/>
          <a:lstStyle/>
          <a:p>
            <a:fld id="{53168429-B862-464C-A163-6879E3AA04C9}" type="slidenum">
              <a:rPr lang="en-US" smtClean="0"/>
              <a:t>‹#›</a:t>
            </a:fld>
            <a:endParaRPr lang="en-US" dirty="0"/>
          </a:p>
        </p:txBody>
      </p:sp>
    </p:spTree>
    <p:extLst>
      <p:ext uri="{BB962C8B-B14F-4D97-AF65-F5344CB8AC3E}">
        <p14:creationId xmlns:p14="http://schemas.microsoft.com/office/powerpoint/2010/main" val="5609303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64440" y="365127"/>
            <a:ext cx="10515600" cy="1325563"/>
          </a:xfrm>
          <a:prstGeom prst="rect">
            <a:avLst/>
          </a:prstGeom>
        </p:spPr>
        <p:txBody>
          <a:bodyPr>
            <a:normAutofit/>
          </a:bodyPr>
          <a:lstStyle>
            <a:lvl1pPr>
              <a:defRPr sz="3000">
                <a:solidFill>
                  <a:srgbClr val="F4A62D"/>
                </a:solidFill>
              </a:defRPr>
            </a:lvl1pPr>
          </a:lstStyle>
          <a:p>
            <a:r>
              <a:rPr lang="en-GB" dirty="0"/>
              <a:t>Click to edit Master title style</a:t>
            </a:r>
            <a:endParaRPr lang="en-US" dirty="0"/>
          </a:p>
        </p:txBody>
      </p:sp>
      <p:sp>
        <p:nvSpPr>
          <p:cNvPr id="3" name="Content Placeholder 2"/>
          <p:cNvSpPr>
            <a:spLocks noGrp="1"/>
          </p:cNvSpPr>
          <p:nvPr>
            <p:ph idx="1"/>
          </p:nvPr>
        </p:nvSpPr>
        <p:spPr>
          <a:xfrm>
            <a:off x="264440" y="1825625"/>
            <a:ext cx="1108936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F1A35A5B-9964-BA45-A1B5-FC54D9B083C3}" type="datetimeFigureOut">
              <a:rPr lang="en-US" smtClean="0"/>
              <a:t>5/12/2021</a:t>
            </a:fld>
            <a:endParaRPr lang="en-US" dirty="0"/>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lvl1pPr>
              <a:defRPr>
                <a:latin typeface="GT America" panose="00000500000000000000" pitchFamily="50" charset="0"/>
              </a:defRPr>
            </a:lvl1pPr>
          </a:lstStyle>
          <a:p>
            <a:endParaRPr lang="en-US" dirty="0"/>
          </a:p>
        </p:txBody>
      </p:sp>
      <p:sp>
        <p:nvSpPr>
          <p:cNvPr id="6" name="Slide Number Placeholder 5"/>
          <p:cNvSpPr>
            <a:spLocks noGrp="1"/>
          </p:cNvSpPr>
          <p:nvPr>
            <p:ph type="sldNum" sz="quarter" idx="12"/>
          </p:nvPr>
        </p:nvSpPr>
        <p:spPr/>
        <p:txBody>
          <a:bodyPr/>
          <a:lstStyle/>
          <a:p>
            <a:fld id="{53168429-B862-464C-A163-6879E3AA04C9}" type="slidenum">
              <a:rPr lang="en-US" smtClean="0"/>
              <a:t>‹#›</a:t>
            </a:fld>
            <a:endParaRPr lang="en-US" dirty="0"/>
          </a:p>
        </p:txBody>
      </p:sp>
    </p:spTree>
    <p:extLst>
      <p:ext uri="{BB962C8B-B14F-4D97-AF65-F5344CB8AC3E}">
        <p14:creationId xmlns:p14="http://schemas.microsoft.com/office/powerpoint/2010/main" val="12236619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a:prstGeom prst="rect">
            <a:avLst/>
          </a:prstGeom>
        </p:spPr>
        <p:txBody>
          <a:bodyPr anchor="b"/>
          <a:lstStyle>
            <a:lvl1pPr>
              <a:defRPr sz="6000"/>
            </a:lvl1pPr>
          </a:lstStyle>
          <a:p>
            <a:r>
              <a:rPr lang="en-GB"/>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F1A35A5B-9964-BA45-A1B5-FC54D9B083C3}" type="datetimeFigureOut">
              <a:rPr lang="en-US" smtClean="0"/>
              <a:t>5/12/2021</a:t>
            </a:fld>
            <a:endParaRPr lang="en-US" dirty="0"/>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lvl1pPr>
              <a:defRPr>
                <a:latin typeface="GT America" panose="00000500000000000000" pitchFamily="50" charset="0"/>
              </a:defRPr>
            </a:lvl1pPr>
          </a:lstStyle>
          <a:p>
            <a:endParaRPr lang="en-US" dirty="0"/>
          </a:p>
        </p:txBody>
      </p:sp>
      <p:sp>
        <p:nvSpPr>
          <p:cNvPr id="6" name="Slide Number Placeholder 5"/>
          <p:cNvSpPr>
            <a:spLocks noGrp="1"/>
          </p:cNvSpPr>
          <p:nvPr>
            <p:ph type="sldNum" sz="quarter" idx="12"/>
          </p:nvPr>
        </p:nvSpPr>
        <p:spPr/>
        <p:txBody>
          <a:bodyPr/>
          <a:lstStyle/>
          <a:p>
            <a:fld id="{53168429-B862-464C-A163-6879E3AA04C9}" type="slidenum">
              <a:rPr lang="en-US" smtClean="0"/>
              <a:t>‹#›</a:t>
            </a:fld>
            <a:endParaRPr lang="en-US" dirty="0"/>
          </a:p>
        </p:txBody>
      </p:sp>
    </p:spTree>
    <p:extLst>
      <p:ext uri="{BB962C8B-B14F-4D97-AF65-F5344CB8AC3E}">
        <p14:creationId xmlns:p14="http://schemas.microsoft.com/office/powerpoint/2010/main" val="32386018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8469" y="365127"/>
            <a:ext cx="10515600" cy="1325563"/>
          </a:xfrm>
          <a:prstGeom prst="rect">
            <a:avLst/>
          </a:prstGeom>
        </p:spPr>
        <p:txBody>
          <a:bodyPr/>
          <a:lstStyle/>
          <a:p>
            <a:r>
              <a:rPr lang="en-GB"/>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F1A35A5B-9964-BA45-A1B5-FC54D9B083C3}" type="datetimeFigureOut">
              <a:rPr lang="en-US" smtClean="0"/>
              <a:t>5/12/2021</a:t>
            </a:fld>
            <a:endParaRPr lang="en-US" dirty="0"/>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lvl1pPr>
              <a:defRPr>
                <a:latin typeface="GT America" panose="00000500000000000000" pitchFamily="50" charset="0"/>
              </a:defRPr>
            </a:lvl1pPr>
          </a:lstStyle>
          <a:p>
            <a:endParaRPr lang="en-US" dirty="0"/>
          </a:p>
        </p:txBody>
      </p:sp>
      <p:sp>
        <p:nvSpPr>
          <p:cNvPr id="7" name="Slide Number Placeholder 6"/>
          <p:cNvSpPr>
            <a:spLocks noGrp="1"/>
          </p:cNvSpPr>
          <p:nvPr>
            <p:ph type="sldNum" sz="quarter" idx="12"/>
          </p:nvPr>
        </p:nvSpPr>
        <p:spPr/>
        <p:txBody>
          <a:bodyPr/>
          <a:lstStyle/>
          <a:p>
            <a:fld id="{53168429-B862-464C-A163-6879E3AA04C9}" type="slidenum">
              <a:rPr lang="en-US" smtClean="0"/>
              <a:t>‹#›</a:t>
            </a:fld>
            <a:endParaRPr lang="en-US" dirty="0"/>
          </a:p>
        </p:txBody>
      </p:sp>
    </p:spTree>
    <p:extLst>
      <p:ext uri="{BB962C8B-B14F-4D97-AF65-F5344CB8AC3E}">
        <p14:creationId xmlns:p14="http://schemas.microsoft.com/office/powerpoint/2010/main" val="3147795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a:prstGeom prst="rect">
            <a:avLst/>
          </a:prstGeom>
        </p:spPr>
        <p:txBody>
          <a:bodyPr/>
          <a:lstStyle/>
          <a:p>
            <a:r>
              <a:rPr lang="en-GB"/>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F1A35A5B-9964-BA45-A1B5-FC54D9B083C3}" type="datetimeFigureOut">
              <a:rPr lang="en-US" smtClean="0"/>
              <a:t>5/12/2021</a:t>
            </a:fld>
            <a:endParaRPr lang="en-US" dirty="0"/>
          </a:p>
        </p:txBody>
      </p:sp>
      <p:sp>
        <p:nvSpPr>
          <p:cNvPr id="8" name="Footer Placeholder 7"/>
          <p:cNvSpPr>
            <a:spLocks noGrp="1"/>
          </p:cNvSpPr>
          <p:nvPr>
            <p:ph type="ftr" sz="quarter" idx="11"/>
          </p:nvPr>
        </p:nvSpPr>
        <p:spPr>
          <a:xfrm>
            <a:off x="4038600" y="6356352"/>
            <a:ext cx="4114800" cy="365125"/>
          </a:xfrm>
          <a:prstGeom prst="rect">
            <a:avLst/>
          </a:prstGeom>
        </p:spPr>
        <p:txBody>
          <a:bodyPr/>
          <a:lstStyle>
            <a:lvl1pPr>
              <a:defRPr>
                <a:latin typeface="GT America" panose="00000500000000000000" pitchFamily="50" charset="0"/>
              </a:defRPr>
            </a:lvl1pPr>
          </a:lstStyle>
          <a:p>
            <a:endParaRPr lang="en-US" dirty="0"/>
          </a:p>
        </p:txBody>
      </p:sp>
      <p:sp>
        <p:nvSpPr>
          <p:cNvPr id="9" name="Slide Number Placeholder 8"/>
          <p:cNvSpPr>
            <a:spLocks noGrp="1"/>
          </p:cNvSpPr>
          <p:nvPr>
            <p:ph type="sldNum" sz="quarter" idx="12"/>
          </p:nvPr>
        </p:nvSpPr>
        <p:spPr/>
        <p:txBody>
          <a:bodyPr/>
          <a:lstStyle/>
          <a:p>
            <a:fld id="{53168429-B862-464C-A163-6879E3AA04C9}" type="slidenum">
              <a:rPr lang="en-US" smtClean="0"/>
              <a:t>‹#›</a:t>
            </a:fld>
            <a:endParaRPr lang="en-US" dirty="0"/>
          </a:p>
        </p:txBody>
      </p:sp>
    </p:spTree>
    <p:extLst>
      <p:ext uri="{BB962C8B-B14F-4D97-AF65-F5344CB8AC3E}">
        <p14:creationId xmlns:p14="http://schemas.microsoft.com/office/powerpoint/2010/main" val="33846461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8469" y="365127"/>
            <a:ext cx="10515600" cy="1325563"/>
          </a:xfrm>
          <a:prstGeom prst="rect">
            <a:avLst/>
          </a:prstGeom>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F1A35A5B-9964-BA45-A1B5-FC54D9B083C3}" type="datetimeFigureOut">
              <a:rPr lang="en-US" smtClean="0"/>
              <a:t>5/12/2021</a:t>
            </a:fld>
            <a:endParaRPr lang="en-US" dirty="0"/>
          </a:p>
        </p:txBody>
      </p:sp>
      <p:sp>
        <p:nvSpPr>
          <p:cNvPr id="4" name="Footer Placeholder 3"/>
          <p:cNvSpPr>
            <a:spLocks noGrp="1"/>
          </p:cNvSpPr>
          <p:nvPr>
            <p:ph type="ftr" sz="quarter" idx="11"/>
          </p:nvPr>
        </p:nvSpPr>
        <p:spPr>
          <a:xfrm>
            <a:off x="4038600" y="6356352"/>
            <a:ext cx="4114800" cy="365125"/>
          </a:xfrm>
          <a:prstGeom prst="rect">
            <a:avLst/>
          </a:prstGeom>
        </p:spPr>
        <p:txBody>
          <a:bodyPr/>
          <a:lstStyle>
            <a:lvl1pPr>
              <a:defRPr>
                <a:latin typeface="GT America" panose="00000500000000000000" pitchFamily="50" charset="0"/>
              </a:defRPr>
            </a:lvl1pPr>
          </a:lstStyle>
          <a:p>
            <a:endParaRPr lang="en-US" dirty="0"/>
          </a:p>
        </p:txBody>
      </p:sp>
      <p:sp>
        <p:nvSpPr>
          <p:cNvPr id="5" name="Slide Number Placeholder 4"/>
          <p:cNvSpPr>
            <a:spLocks noGrp="1"/>
          </p:cNvSpPr>
          <p:nvPr>
            <p:ph type="sldNum" sz="quarter" idx="12"/>
          </p:nvPr>
        </p:nvSpPr>
        <p:spPr/>
        <p:txBody>
          <a:bodyPr/>
          <a:lstStyle/>
          <a:p>
            <a:fld id="{53168429-B862-464C-A163-6879E3AA04C9}" type="slidenum">
              <a:rPr lang="en-US" smtClean="0"/>
              <a:t>‹#›</a:t>
            </a:fld>
            <a:endParaRPr lang="en-US" dirty="0"/>
          </a:p>
        </p:txBody>
      </p:sp>
    </p:spTree>
    <p:extLst>
      <p:ext uri="{BB962C8B-B14F-4D97-AF65-F5344CB8AC3E}">
        <p14:creationId xmlns:p14="http://schemas.microsoft.com/office/powerpoint/2010/main" val="5255370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A35A5B-9964-BA45-A1B5-FC54D9B083C3}" type="datetimeFigureOut">
              <a:rPr lang="en-US" smtClean="0"/>
              <a:t>5/12/2021</a:t>
            </a:fld>
            <a:endParaRPr lang="en-US" dirty="0"/>
          </a:p>
        </p:txBody>
      </p:sp>
      <p:sp>
        <p:nvSpPr>
          <p:cNvPr id="3" name="Footer Placeholder 2"/>
          <p:cNvSpPr>
            <a:spLocks noGrp="1"/>
          </p:cNvSpPr>
          <p:nvPr>
            <p:ph type="ftr" sz="quarter" idx="11"/>
          </p:nvPr>
        </p:nvSpPr>
        <p:spPr>
          <a:xfrm>
            <a:off x="4038600" y="6356352"/>
            <a:ext cx="4114800" cy="365125"/>
          </a:xfrm>
          <a:prstGeom prst="rect">
            <a:avLst/>
          </a:prstGeom>
        </p:spPr>
        <p:txBody>
          <a:bodyPr/>
          <a:lstStyle>
            <a:lvl1pPr>
              <a:defRPr>
                <a:latin typeface="GT America" panose="00000500000000000000" pitchFamily="50" charset="0"/>
              </a:defRPr>
            </a:lvl1pPr>
          </a:lstStyle>
          <a:p>
            <a:endParaRPr lang="en-US" dirty="0"/>
          </a:p>
        </p:txBody>
      </p:sp>
      <p:sp>
        <p:nvSpPr>
          <p:cNvPr id="4" name="Slide Number Placeholder 3"/>
          <p:cNvSpPr>
            <a:spLocks noGrp="1"/>
          </p:cNvSpPr>
          <p:nvPr>
            <p:ph type="sldNum" sz="quarter" idx="12"/>
          </p:nvPr>
        </p:nvSpPr>
        <p:spPr/>
        <p:txBody>
          <a:bodyPr/>
          <a:lstStyle/>
          <a:p>
            <a:fld id="{53168429-B862-464C-A163-6879E3AA04C9}" type="slidenum">
              <a:rPr lang="en-US" smtClean="0"/>
              <a:t>‹#›</a:t>
            </a:fld>
            <a:endParaRPr lang="en-US" dirty="0"/>
          </a:p>
        </p:txBody>
      </p:sp>
    </p:spTree>
    <p:extLst>
      <p:ext uri="{BB962C8B-B14F-4D97-AF65-F5344CB8AC3E}">
        <p14:creationId xmlns:p14="http://schemas.microsoft.com/office/powerpoint/2010/main" val="7501674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F1A35A5B-9964-BA45-A1B5-FC54D9B083C3}" type="datetimeFigureOut">
              <a:rPr lang="en-US" smtClean="0"/>
              <a:t>5/12/2021</a:t>
            </a:fld>
            <a:endParaRPr lang="en-US" dirty="0"/>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lvl1pPr>
              <a:defRPr>
                <a:latin typeface="GT America" panose="00000500000000000000" pitchFamily="50" charset="0"/>
              </a:defRPr>
            </a:lvl1pPr>
          </a:lstStyle>
          <a:p>
            <a:endParaRPr lang="en-US" dirty="0"/>
          </a:p>
        </p:txBody>
      </p:sp>
      <p:sp>
        <p:nvSpPr>
          <p:cNvPr id="7" name="Slide Number Placeholder 6"/>
          <p:cNvSpPr>
            <a:spLocks noGrp="1"/>
          </p:cNvSpPr>
          <p:nvPr>
            <p:ph type="sldNum" sz="quarter" idx="12"/>
          </p:nvPr>
        </p:nvSpPr>
        <p:spPr/>
        <p:txBody>
          <a:bodyPr/>
          <a:lstStyle/>
          <a:p>
            <a:fld id="{53168429-B862-464C-A163-6879E3AA04C9}" type="slidenum">
              <a:rPr lang="en-US" smtClean="0"/>
              <a:t>‹#›</a:t>
            </a:fld>
            <a:endParaRPr lang="en-US" dirty="0"/>
          </a:p>
        </p:txBody>
      </p:sp>
    </p:spTree>
    <p:extLst>
      <p:ext uri="{BB962C8B-B14F-4D97-AF65-F5344CB8AC3E}">
        <p14:creationId xmlns:p14="http://schemas.microsoft.com/office/powerpoint/2010/main" val="2981162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DDF237-326B-4961-9A6C-1E1C06B08CD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C6F8D8A-A21D-4AD7-A088-E0CF9380AFA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59F3EA-7FF8-46EC-B4D0-CCD4A3E4757A}"/>
              </a:ext>
            </a:extLst>
          </p:cNvPr>
          <p:cNvSpPr>
            <a:spLocks noGrp="1"/>
          </p:cNvSpPr>
          <p:nvPr>
            <p:ph type="dt" sz="half" idx="10"/>
          </p:nvPr>
        </p:nvSpPr>
        <p:spPr/>
        <p:txBody>
          <a:bodyPr/>
          <a:lstStyle/>
          <a:p>
            <a:fld id="{4B5F62AD-DD1C-4E1F-9090-826A9AB2505A}" type="datetimeFigureOut">
              <a:rPr lang="en-US" smtClean="0"/>
              <a:t>5/12/2021</a:t>
            </a:fld>
            <a:endParaRPr lang="en-US"/>
          </a:p>
        </p:txBody>
      </p:sp>
      <p:sp>
        <p:nvSpPr>
          <p:cNvPr id="5" name="Footer Placeholder 4">
            <a:extLst>
              <a:ext uri="{FF2B5EF4-FFF2-40B4-BE49-F238E27FC236}">
                <a16:creationId xmlns:a16="http://schemas.microsoft.com/office/drawing/2014/main" id="{97B9E793-AEF2-4778-926E-CA2DD591D6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02248A-C3FA-41AA-B180-0CB82AB6DE4B}"/>
              </a:ext>
            </a:extLst>
          </p:cNvPr>
          <p:cNvSpPr>
            <a:spLocks noGrp="1"/>
          </p:cNvSpPr>
          <p:nvPr>
            <p:ph type="sldNum" sz="quarter" idx="12"/>
          </p:nvPr>
        </p:nvSpPr>
        <p:spPr/>
        <p:txBody>
          <a:bodyPr/>
          <a:lstStyle/>
          <a:p>
            <a:fld id="{39D49DFF-0523-4CA2-9DCE-8C943A52CEA7}" type="slidenum">
              <a:rPr lang="en-US" smtClean="0"/>
              <a:t>‹#›</a:t>
            </a:fld>
            <a:endParaRPr lang="en-US"/>
          </a:p>
        </p:txBody>
      </p:sp>
    </p:spTree>
    <p:extLst>
      <p:ext uri="{BB962C8B-B14F-4D97-AF65-F5344CB8AC3E}">
        <p14:creationId xmlns:p14="http://schemas.microsoft.com/office/powerpoint/2010/main" val="28018171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F1A35A5B-9964-BA45-A1B5-FC54D9B083C3}" type="datetimeFigureOut">
              <a:rPr lang="en-US" smtClean="0"/>
              <a:t>5/12/2021</a:t>
            </a:fld>
            <a:endParaRPr lang="en-US" dirty="0"/>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lvl1pPr>
              <a:defRPr>
                <a:latin typeface="GT America" panose="00000500000000000000" pitchFamily="50" charset="0"/>
              </a:defRPr>
            </a:lvl1pPr>
          </a:lstStyle>
          <a:p>
            <a:endParaRPr lang="en-US" dirty="0"/>
          </a:p>
        </p:txBody>
      </p:sp>
      <p:sp>
        <p:nvSpPr>
          <p:cNvPr id="7" name="Slide Number Placeholder 6"/>
          <p:cNvSpPr>
            <a:spLocks noGrp="1"/>
          </p:cNvSpPr>
          <p:nvPr>
            <p:ph type="sldNum" sz="quarter" idx="12"/>
          </p:nvPr>
        </p:nvSpPr>
        <p:spPr/>
        <p:txBody>
          <a:bodyPr/>
          <a:lstStyle/>
          <a:p>
            <a:fld id="{53168429-B862-464C-A163-6879E3AA04C9}" type="slidenum">
              <a:rPr lang="en-US" smtClean="0"/>
              <a:t>‹#›</a:t>
            </a:fld>
            <a:endParaRPr lang="en-US" dirty="0"/>
          </a:p>
        </p:txBody>
      </p:sp>
    </p:spTree>
    <p:extLst>
      <p:ext uri="{BB962C8B-B14F-4D97-AF65-F5344CB8AC3E}">
        <p14:creationId xmlns:p14="http://schemas.microsoft.com/office/powerpoint/2010/main" val="22274792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58469" y="365127"/>
            <a:ext cx="10515600" cy="1325563"/>
          </a:xfrm>
          <a:prstGeom prst="rect">
            <a:avLst/>
          </a:prstGeom>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F1A35A5B-9964-BA45-A1B5-FC54D9B083C3}" type="datetimeFigureOut">
              <a:rPr lang="en-US" smtClean="0"/>
              <a:t>5/12/2021</a:t>
            </a:fld>
            <a:endParaRPr lang="en-US" dirty="0"/>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lvl1pPr>
              <a:defRPr>
                <a:latin typeface="GT America" panose="00000500000000000000" pitchFamily="50" charset="0"/>
              </a:defRPr>
            </a:lvl1pPr>
          </a:lstStyle>
          <a:p>
            <a:endParaRPr lang="en-US" dirty="0"/>
          </a:p>
        </p:txBody>
      </p:sp>
      <p:sp>
        <p:nvSpPr>
          <p:cNvPr id="6" name="Slide Number Placeholder 5"/>
          <p:cNvSpPr>
            <a:spLocks noGrp="1"/>
          </p:cNvSpPr>
          <p:nvPr>
            <p:ph type="sldNum" sz="quarter" idx="12"/>
          </p:nvPr>
        </p:nvSpPr>
        <p:spPr/>
        <p:txBody>
          <a:bodyPr/>
          <a:lstStyle/>
          <a:p>
            <a:fld id="{53168429-B862-464C-A163-6879E3AA04C9}" type="slidenum">
              <a:rPr lang="en-US" smtClean="0"/>
              <a:t>‹#›</a:t>
            </a:fld>
            <a:endParaRPr lang="en-US" dirty="0"/>
          </a:p>
        </p:txBody>
      </p:sp>
    </p:spTree>
    <p:extLst>
      <p:ext uri="{BB962C8B-B14F-4D97-AF65-F5344CB8AC3E}">
        <p14:creationId xmlns:p14="http://schemas.microsoft.com/office/powerpoint/2010/main" val="11936462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a:prstGeom prst="rect">
            <a:avLst/>
          </a:prstGeo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F1A35A5B-9964-BA45-A1B5-FC54D9B083C3}" type="datetimeFigureOut">
              <a:rPr lang="en-US" smtClean="0"/>
              <a:t>5/12/2021</a:t>
            </a:fld>
            <a:endParaRPr lang="en-US" dirty="0"/>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lvl1pPr>
              <a:defRPr>
                <a:latin typeface="GT America" panose="00000500000000000000" pitchFamily="50" charset="0"/>
              </a:defRPr>
            </a:lvl1pPr>
          </a:lstStyle>
          <a:p>
            <a:endParaRPr lang="en-US" dirty="0"/>
          </a:p>
        </p:txBody>
      </p:sp>
      <p:sp>
        <p:nvSpPr>
          <p:cNvPr id="6" name="Slide Number Placeholder 5"/>
          <p:cNvSpPr>
            <a:spLocks noGrp="1"/>
          </p:cNvSpPr>
          <p:nvPr>
            <p:ph type="sldNum" sz="quarter" idx="12"/>
          </p:nvPr>
        </p:nvSpPr>
        <p:spPr/>
        <p:txBody>
          <a:bodyPr/>
          <a:lstStyle/>
          <a:p>
            <a:fld id="{53168429-B862-464C-A163-6879E3AA04C9}" type="slidenum">
              <a:rPr lang="en-US" smtClean="0"/>
              <a:t>‹#›</a:t>
            </a:fld>
            <a:endParaRPr lang="en-US" dirty="0"/>
          </a:p>
        </p:txBody>
      </p:sp>
    </p:spTree>
    <p:extLst>
      <p:ext uri="{BB962C8B-B14F-4D97-AF65-F5344CB8AC3E}">
        <p14:creationId xmlns:p14="http://schemas.microsoft.com/office/powerpoint/2010/main" val="22807080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Empty">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A7272C5A-A11F-4DD3-BF54-F64C82B84D60}"/>
              </a:ext>
            </a:extLst>
          </p:cNvPr>
          <p:cNvSpPr>
            <a:spLocks noGrp="1"/>
          </p:cNvSpPr>
          <p:nvPr>
            <p:ph type="sldNum" sz="quarter" idx="14"/>
          </p:nvPr>
        </p:nvSpPr>
        <p:spPr/>
        <p:txBody>
          <a:bodyPr/>
          <a:lstStyle/>
          <a:p>
            <a:pPr>
              <a:defRPr/>
            </a:pPr>
            <a:fld id="{654BF1D4-C2E8-43FC-8EFA-04180D85A10F}" type="slidenum">
              <a:rPr lang="en-GB" smtClean="0"/>
              <a:pPr>
                <a:defRPr/>
              </a:pPr>
              <a:t>‹#›</a:t>
            </a:fld>
            <a:r>
              <a:rPr lang="en-GB" dirty="0"/>
              <a:t> ‒ </a:t>
            </a:r>
          </a:p>
        </p:txBody>
      </p:sp>
      <p:sp>
        <p:nvSpPr>
          <p:cNvPr id="3" name="TextBox 2">
            <a:extLst>
              <a:ext uri="{FF2B5EF4-FFF2-40B4-BE49-F238E27FC236}">
                <a16:creationId xmlns:a16="http://schemas.microsoft.com/office/drawing/2014/main" id="{511A8AE2-D196-41B2-8714-5C0A7DF99E53}"/>
              </a:ext>
            </a:extLst>
          </p:cNvPr>
          <p:cNvSpPr txBox="1"/>
          <p:nvPr userDrawn="1"/>
        </p:nvSpPr>
        <p:spPr>
          <a:xfrm>
            <a:off x="814093" y="6263296"/>
            <a:ext cx="9116291" cy="261610"/>
          </a:xfrm>
          <a:prstGeom prst="rect">
            <a:avLst/>
          </a:prstGeom>
          <a:noFill/>
        </p:spPr>
        <p:txBody>
          <a:bodyPr wrap="square" rtlCol="0">
            <a:spAutoFit/>
          </a:bodyPr>
          <a:lstStyle/>
          <a:p>
            <a:r>
              <a:rPr lang="en-US" sz="1100" i="1" dirty="0">
                <a:solidFill>
                  <a:schemeClr val="bg1"/>
                </a:solidFill>
                <a:latin typeface="GT America" panose="00000500000000000000" pitchFamily="50" charset="0"/>
              </a:rPr>
              <a:t>Ipsos /  Resolve to Save Lives : South Africa</a:t>
            </a:r>
          </a:p>
        </p:txBody>
      </p:sp>
    </p:spTree>
    <p:extLst>
      <p:ext uri="{BB962C8B-B14F-4D97-AF65-F5344CB8AC3E}">
        <p14:creationId xmlns:p14="http://schemas.microsoft.com/office/powerpoint/2010/main" val="1575427219"/>
      </p:ext>
    </p:extLst>
  </p:cSld>
  <p:clrMapOvr>
    <a:masterClrMapping/>
  </p:clrMapOvr>
  <p:extLst>
    <p:ext uri="{DCECCB84-F9BA-43D5-87BE-67443E8EF086}">
      <p15:sldGuideLst xmlns:p15="http://schemas.microsoft.com/office/powerpoint/2012/main">
        <p15:guide id="1" orient="horz" pos="3906">
          <p15:clr>
            <a:srgbClr val="F26B43"/>
          </p15:clr>
        </p15:guide>
        <p15:guide id="2" orient="horz" pos="4156">
          <p15:clr>
            <a:srgbClr val="F26B43"/>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cover 1">
    <p:bg>
      <p:bgPr>
        <a:gradFill>
          <a:gsLst>
            <a:gs pos="0">
              <a:schemeClr val="bg2"/>
            </a:gs>
            <a:gs pos="100000">
              <a:schemeClr val="bg2">
                <a:lumMod val="50000"/>
              </a:schemeClr>
            </a:gs>
          </a:gsLst>
          <a:lin ang="2700000" scaled="0"/>
        </a:gradFill>
        <a:effectLst/>
      </p:bgPr>
    </p:bg>
    <p:spTree>
      <p:nvGrpSpPr>
        <p:cNvPr id="1" name=""/>
        <p:cNvGrpSpPr/>
        <p:nvPr/>
      </p:nvGrpSpPr>
      <p:grpSpPr>
        <a:xfrm>
          <a:off x="0" y="0"/>
          <a:ext cx="0" cy="0"/>
          <a:chOff x="0" y="0"/>
          <a:chExt cx="0" cy="0"/>
        </a:xfrm>
      </p:grpSpPr>
      <p:sp>
        <p:nvSpPr>
          <p:cNvPr id="39" name="Forme libre : forme 28">
            <a:extLst>
              <a:ext uri="{FF2B5EF4-FFF2-40B4-BE49-F238E27FC236}">
                <a16:creationId xmlns:a16="http://schemas.microsoft.com/office/drawing/2014/main" id="{25BCA439-CE40-3347-AF44-5EEAF143668B}"/>
              </a:ext>
            </a:extLst>
          </p:cNvPr>
          <p:cNvSpPr/>
          <p:nvPr/>
        </p:nvSpPr>
        <p:spPr>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GT America" panose="00000500000000000000" pitchFamily="50" charset="0"/>
            </a:endParaRPr>
          </a:p>
        </p:txBody>
      </p:sp>
      <p:sp>
        <p:nvSpPr>
          <p:cNvPr id="40" name="Forme libre : forme 30">
            <a:extLst>
              <a:ext uri="{FF2B5EF4-FFF2-40B4-BE49-F238E27FC236}">
                <a16:creationId xmlns:a16="http://schemas.microsoft.com/office/drawing/2014/main" id="{AE8267D6-E138-8640-BC5D-12118FCF2DF3}"/>
              </a:ext>
            </a:extLst>
          </p:cNvPr>
          <p:cNvSpPr/>
          <p:nvPr/>
        </p:nvSpPr>
        <p:spPr>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GT America" panose="00000500000000000000" pitchFamily="50" charset="0"/>
            </a:endParaRPr>
          </a:p>
        </p:txBody>
      </p:sp>
      <p:graphicFrame>
        <p:nvGraphicFramePr>
          <p:cNvPr id="5" name="Objet 4" hidden="1">
            <a:extLst>
              <a:ext uri="{FF2B5EF4-FFF2-40B4-BE49-F238E27FC236}">
                <a16:creationId xmlns:a16="http://schemas.microsoft.com/office/drawing/2014/main" id="{E03E893C-6741-453F-AB83-3BF7E47452D4}"/>
              </a:ext>
            </a:extLst>
          </p:cNvPr>
          <p:cNvGraphicFramePr>
            <a:graphicFrameLocks noChangeAspect="1"/>
          </p:cNvGraphicFramePr>
          <p:nvPr>
            <p:custDataLst>
              <p:tags r:id="rId2"/>
            </p:custDataLst>
            <p:extLst>
              <p:ext uri="{D42A27DB-BD31-4B8C-83A1-F6EECF244321}">
                <p14:modId xmlns:p14="http://schemas.microsoft.com/office/powerpoint/2010/main" val="220437576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9939" name="Diapositive think-cell" r:id="rId5" imgW="532" imgH="530" progId="TCLayout.ActiveDocument.1">
                  <p:embed/>
                </p:oleObj>
              </mc:Choice>
              <mc:Fallback>
                <p:oleObj name="Diapositive think-cell" r:id="rId5" imgW="532" imgH="530" progId="TCLayout.ActiveDocument.1">
                  <p:embed/>
                  <p:pic>
                    <p:nvPicPr>
                      <p:cNvPr id="5" name="Objet 4" hidden="1">
                        <a:extLst>
                          <a:ext uri="{FF2B5EF4-FFF2-40B4-BE49-F238E27FC236}">
                            <a16:creationId xmlns:a16="http://schemas.microsoft.com/office/drawing/2014/main" id="{E03E893C-6741-453F-AB83-3BF7E47452D4}"/>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94607D74-F512-4FC3-A30B-919D76C6342E}"/>
              </a:ext>
            </a:extLst>
          </p:cNvPr>
          <p:cNvSpPr/>
          <p:nvPr>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dirty="0">
              <a:latin typeface="Arial Black" panose="020B0A04020102020204" pitchFamily="34" charset="0"/>
              <a:ea typeface="+mj-ea"/>
              <a:cs typeface="+mj-cs"/>
              <a:sym typeface="Arial Black" panose="020B0A04020102020204" pitchFamily="34" charset="0"/>
            </a:endParaRPr>
          </a:p>
        </p:txBody>
      </p:sp>
      <p:cxnSp>
        <p:nvCxnSpPr>
          <p:cNvPr id="17" name="Connecteur droit 16">
            <a:extLst>
              <a:ext uri="{FF2B5EF4-FFF2-40B4-BE49-F238E27FC236}">
                <a16:creationId xmlns:a16="http://schemas.microsoft.com/office/drawing/2014/main" id="{79935D5E-B7ED-4F9D-A894-6B0811A25EEF}"/>
              </a:ext>
            </a:extLst>
          </p:cNvPr>
          <p:cNvCxnSpPr>
            <a:cxnSpLocks/>
          </p:cNvCxnSpPr>
          <p:nvPr/>
        </p:nvCxnSpPr>
        <p:spPr>
          <a:xfrm>
            <a:off x="585787" y="3940302"/>
            <a:ext cx="66396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Titre 1">
            <a:extLst>
              <a:ext uri="{FF2B5EF4-FFF2-40B4-BE49-F238E27FC236}">
                <a16:creationId xmlns:a16="http://schemas.microsoft.com/office/drawing/2014/main" id="{0720AE2E-312C-4683-8989-D798355BADAA}"/>
              </a:ext>
            </a:extLst>
          </p:cNvPr>
          <p:cNvSpPr>
            <a:spLocks noGrp="1"/>
          </p:cNvSpPr>
          <p:nvPr>
            <p:ph type="ctrTitle" hasCustomPrompt="1"/>
          </p:nvPr>
        </p:nvSpPr>
        <p:spPr>
          <a:xfrm>
            <a:off x="457200" y="533400"/>
            <a:ext cx="7551997" cy="2475348"/>
          </a:xfrm>
        </p:spPr>
        <p:txBody>
          <a:bodyPr lIns="72000" anchor="t">
            <a:normAutofit/>
          </a:bodyPr>
          <a:lstStyle>
            <a:lvl1pPr algn="l">
              <a:lnSpc>
                <a:spcPct val="80000"/>
              </a:lnSpc>
              <a:defRPr sz="6000" b="1" cap="all" spc="-200" baseline="0">
                <a:solidFill>
                  <a:schemeClr val="bg1"/>
                </a:solidFill>
                <a:latin typeface="Arial Black" panose="020B0A04020102020204" pitchFamily="34" charset="0"/>
              </a:defRPr>
            </a:lvl1pPr>
          </a:lstStyle>
          <a:p>
            <a:r>
              <a:rPr lang="en-GB"/>
              <a:t>TITLE OF THE SLIDE</a:t>
            </a:r>
          </a:p>
        </p:txBody>
      </p:sp>
      <p:sp>
        <p:nvSpPr>
          <p:cNvPr id="24" name="Sous-titre 2">
            <a:extLst>
              <a:ext uri="{FF2B5EF4-FFF2-40B4-BE49-F238E27FC236}">
                <a16:creationId xmlns:a16="http://schemas.microsoft.com/office/drawing/2014/main" id="{65680EBE-7995-4156-B622-28E72E20628F}"/>
              </a:ext>
            </a:extLst>
          </p:cNvPr>
          <p:cNvSpPr>
            <a:spLocks noGrp="1"/>
          </p:cNvSpPr>
          <p:nvPr>
            <p:ph type="subTitle" idx="1" hasCustomPrompt="1"/>
          </p:nvPr>
        </p:nvSpPr>
        <p:spPr>
          <a:xfrm>
            <a:off x="457200" y="3008749"/>
            <a:ext cx="7551997" cy="461665"/>
          </a:xfrm>
          <a:prstGeom prst="rect">
            <a:avLst/>
          </a:prstGeom>
        </p:spPr>
        <p:txBody>
          <a:bodyPr wrap="square" lIns="108000" rIns="180000">
            <a:spAutoFit/>
          </a:bodyPr>
          <a:lstStyle>
            <a:lvl1pPr marL="0" indent="0" algn="l">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of the presentation</a:t>
            </a:r>
          </a:p>
        </p:txBody>
      </p:sp>
      <p:sp>
        <p:nvSpPr>
          <p:cNvPr id="15" name="Espace réservé de la date 3">
            <a:extLst>
              <a:ext uri="{FF2B5EF4-FFF2-40B4-BE49-F238E27FC236}">
                <a16:creationId xmlns:a16="http://schemas.microsoft.com/office/drawing/2014/main" id="{40509EFD-4C7C-4D04-B91B-72E1A430F01B}"/>
              </a:ext>
            </a:extLst>
          </p:cNvPr>
          <p:cNvSpPr>
            <a:spLocks noGrp="1"/>
          </p:cNvSpPr>
          <p:nvPr>
            <p:ph type="dt" sz="half" idx="10"/>
          </p:nvPr>
        </p:nvSpPr>
        <p:spPr>
          <a:xfrm>
            <a:off x="457200" y="4432445"/>
            <a:ext cx="2486308" cy="215444"/>
          </a:xfrm>
          <a:prstGeom prst="rect">
            <a:avLst/>
          </a:prstGeom>
        </p:spPr>
        <p:txBody>
          <a:bodyPr wrap="square" lIns="108000" tIns="0" rIns="180000" bIns="0">
            <a:spAutoFit/>
          </a:bodyPr>
          <a:lstStyle>
            <a:lvl1pPr>
              <a:defRPr sz="1400">
                <a:solidFill>
                  <a:schemeClr val="bg1"/>
                </a:solidFill>
                <a:latin typeface="GT America" panose="00000500000000000000" pitchFamily="50" charset="0"/>
              </a:defRPr>
            </a:lvl1pPr>
          </a:lstStyle>
          <a:p>
            <a:endParaRPr lang="en-US" dirty="0"/>
          </a:p>
        </p:txBody>
      </p:sp>
      <p:sp>
        <p:nvSpPr>
          <p:cNvPr id="16" name="Espace réservé du texte 8">
            <a:extLst>
              <a:ext uri="{FF2B5EF4-FFF2-40B4-BE49-F238E27FC236}">
                <a16:creationId xmlns:a16="http://schemas.microsoft.com/office/drawing/2014/main" id="{E6E47F53-A22F-4C3B-A907-D28F75530F2B}"/>
              </a:ext>
            </a:extLst>
          </p:cNvPr>
          <p:cNvSpPr>
            <a:spLocks noGrp="1"/>
          </p:cNvSpPr>
          <p:nvPr>
            <p:ph type="body" sz="quarter" idx="12" hasCustomPrompt="1"/>
          </p:nvPr>
        </p:nvSpPr>
        <p:spPr>
          <a:xfrm>
            <a:off x="457200" y="4021761"/>
            <a:ext cx="2612304" cy="400110"/>
          </a:xfrm>
          <a:prstGeom prst="rect">
            <a:avLst/>
          </a:prstGeom>
        </p:spPr>
        <p:txBody>
          <a:bodyPr wrap="none" lIns="108000">
            <a:spAutoFit/>
          </a:bodyPr>
          <a:lstStyle>
            <a:lvl1pPr marL="0" indent="0">
              <a:buNone/>
              <a:defRPr sz="2000">
                <a:solidFill>
                  <a:schemeClr val="bg1"/>
                </a:solidFill>
                <a:latin typeface="GT America" panose="00000500000000000000" pitchFamily="50"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Name of the speaker</a:t>
            </a:r>
          </a:p>
        </p:txBody>
      </p:sp>
      <p:grpSp>
        <p:nvGrpSpPr>
          <p:cNvPr id="18" name="Group 17">
            <a:extLst>
              <a:ext uri="{FF2B5EF4-FFF2-40B4-BE49-F238E27FC236}">
                <a16:creationId xmlns:a16="http://schemas.microsoft.com/office/drawing/2014/main" id="{65198BDE-F9BF-7A4A-AF8E-0DF77C0590E4}"/>
              </a:ext>
            </a:extLst>
          </p:cNvPr>
          <p:cNvGrpSpPr>
            <a:grpSpLocks noChangeAspect="1"/>
          </p:cNvGrpSpPr>
          <p:nvPr/>
        </p:nvGrpSpPr>
        <p:grpSpPr>
          <a:xfrm>
            <a:off x="10623167" y="5407578"/>
            <a:ext cx="909437" cy="829710"/>
            <a:chOff x="11309880" y="6178130"/>
            <a:chExt cx="490427" cy="447433"/>
          </a:xfrm>
        </p:grpSpPr>
        <p:sp>
          <p:nvSpPr>
            <p:cNvPr id="19" name="Freeform: Shape 6">
              <a:extLst>
                <a:ext uri="{FF2B5EF4-FFF2-40B4-BE49-F238E27FC236}">
                  <a16:creationId xmlns:a16="http://schemas.microsoft.com/office/drawing/2014/main" id="{C13F323B-F01E-D742-B50B-0E350E254AAF}"/>
                </a:ext>
              </a:extLst>
            </p:cNvPr>
            <p:cNvSpPr/>
            <p:nvPr/>
          </p:nvSpPr>
          <p:spPr>
            <a:xfrm>
              <a:off x="11309880" y="6178130"/>
              <a:ext cx="490427" cy="447424"/>
            </a:xfrm>
            <a:custGeom>
              <a:avLst/>
              <a:gdLst>
                <a:gd name="connsiteX0" fmla="*/ 686 w 490426"/>
                <a:gd name="connsiteY0" fmla="*/ 447378 h 447424"/>
                <a:gd name="connsiteX1" fmla="*/ 686 w 490426"/>
                <a:gd name="connsiteY1" fmla="*/ 686 h 447424"/>
                <a:gd name="connsiteX2" fmla="*/ 479355 w 490426"/>
                <a:gd name="connsiteY2" fmla="*/ 686 h 447424"/>
                <a:gd name="connsiteX3" fmla="*/ 431511 w 490426"/>
                <a:gd name="connsiteY3" fmla="*/ 447378 h 447424"/>
                <a:gd name="connsiteX4" fmla="*/ 686 w 490426"/>
                <a:gd name="connsiteY4" fmla="*/ 447378 h 4474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426" h="447424">
                  <a:moveTo>
                    <a:pt x="686" y="447378"/>
                  </a:moveTo>
                  <a:lnTo>
                    <a:pt x="686" y="686"/>
                  </a:lnTo>
                  <a:lnTo>
                    <a:pt x="479355" y="686"/>
                  </a:lnTo>
                  <a:cubicBezTo>
                    <a:pt x="500885" y="149663"/>
                    <a:pt x="492440" y="291009"/>
                    <a:pt x="431511" y="447378"/>
                  </a:cubicBezTo>
                  <a:lnTo>
                    <a:pt x="686" y="447378"/>
                  </a:lnTo>
                  <a:close/>
                </a:path>
              </a:pathLst>
            </a:custGeom>
            <a:solidFill>
              <a:srgbClr val="009D9C"/>
            </a:solidFill>
            <a:ln w="9525" cap="flat">
              <a:noFill/>
              <a:prstDash val="solid"/>
              <a:miter/>
            </a:ln>
          </p:spPr>
          <p:txBody>
            <a:bodyPr rtlCol="0" anchor="ctr"/>
            <a:lstStyle/>
            <a:p>
              <a:endParaRPr lang="en-US" dirty="0">
                <a:latin typeface="GT America" panose="00000500000000000000" pitchFamily="50" charset="0"/>
              </a:endParaRPr>
            </a:p>
          </p:txBody>
        </p:sp>
        <p:sp>
          <p:nvSpPr>
            <p:cNvPr id="20" name="Freeform: Shape 8">
              <a:extLst>
                <a:ext uri="{FF2B5EF4-FFF2-40B4-BE49-F238E27FC236}">
                  <a16:creationId xmlns:a16="http://schemas.microsoft.com/office/drawing/2014/main" id="{BB45B698-4213-0C44-B23D-F87540138A50}"/>
                </a:ext>
              </a:extLst>
            </p:cNvPr>
            <p:cNvSpPr/>
            <p:nvPr/>
          </p:nvSpPr>
          <p:spPr>
            <a:xfrm>
              <a:off x="11502079" y="6341710"/>
              <a:ext cx="10980" cy="8235"/>
            </a:xfrm>
            <a:custGeom>
              <a:avLst/>
              <a:gdLst>
                <a:gd name="connsiteX0" fmla="*/ 2708 w 10979"/>
                <a:gd name="connsiteY0" fmla="*/ 5920 h 8234"/>
                <a:gd name="connsiteX1" fmla="*/ 686 w 10979"/>
                <a:gd name="connsiteY1" fmla="*/ 7640 h 8234"/>
                <a:gd name="connsiteX2" fmla="*/ 10943 w 10979"/>
                <a:gd name="connsiteY2" fmla="*/ 3532 h 8234"/>
                <a:gd name="connsiteX3" fmla="*/ 11172 w 10979"/>
                <a:gd name="connsiteY3" fmla="*/ 686 h 8234"/>
                <a:gd name="connsiteX4" fmla="*/ 2708 w 10979"/>
                <a:gd name="connsiteY4" fmla="*/ 5920 h 8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9" h="8234">
                  <a:moveTo>
                    <a:pt x="2708" y="5920"/>
                  </a:moveTo>
                  <a:lnTo>
                    <a:pt x="686" y="7640"/>
                  </a:lnTo>
                  <a:cubicBezTo>
                    <a:pt x="5133" y="9241"/>
                    <a:pt x="9973" y="6167"/>
                    <a:pt x="10943" y="3532"/>
                  </a:cubicBezTo>
                  <a:lnTo>
                    <a:pt x="11172" y="686"/>
                  </a:lnTo>
                  <a:cubicBezTo>
                    <a:pt x="7640" y="1482"/>
                    <a:pt x="4154" y="3221"/>
                    <a:pt x="2708" y="5920"/>
                  </a:cubicBezTo>
                </a:path>
              </a:pathLst>
            </a:custGeom>
            <a:solidFill>
              <a:srgbClr val="2F469C"/>
            </a:solidFill>
            <a:ln w="9525" cap="flat">
              <a:noFill/>
              <a:prstDash val="solid"/>
              <a:miter/>
            </a:ln>
          </p:spPr>
          <p:txBody>
            <a:bodyPr rtlCol="0" anchor="ctr"/>
            <a:lstStyle/>
            <a:p>
              <a:endParaRPr lang="en-US" dirty="0">
                <a:latin typeface="GT America" panose="00000500000000000000" pitchFamily="50" charset="0"/>
              </a:endParaRPr>
            </a:p>
          </p:txBody>
        </p:sp>
        <p:sp>
          <p:nvSpPr>
            <p:cNvPr id="21" name="Freeform: Shape 11">
              <a:extLst>
                <a:ext uri="{FF2B5EF4-FFF2-40B4-BE49-F238E27FC236}">
                  <a16:creationId xmlns:a16="http://schemas.microsoft.com/office/drawing/2014/main" id="{6C55194B-0C30-4549-8D0E-8FD3ED41A112}"/>
                </a:ext>
              </a:extLst>
            </p:cNvPr>
            <p:cNvSpPr/>
            <p:nvPr/>
          </p:nvSpPr>
          <p:spPr>
            <a:xfrm>
              <a:off x="11524752" y="6360604"/>
              <a:ext cx="9150" cy="9150"/>
            </a:xfrm>
            <a:custGeom>
              <a:avLst/>
              <a:gdLst>
                <a:gd name="connsiteX0" fmla="*/ 4200 w 9149"/>
                <a:gd name="connsiteY0" fmla="*/ 906 h 9149"/>
                <a:gd name="connsiteX1" fmla="*/ 686 w 9149"/>
                <a:gd name="connsiteY1" fmla="*/ 686 h 9149"/>
                <a:gd name="connsiteX2" fmla="*/ 4950 w 9149"/>
                <a:gd name="connsiteY2" fmla="*/ 8281 h 9149"/>
                <a:gd name="connsiteX3" fmla="*/ 7576 w 9149"/>
                <a:gd name="connsiteY3" fmla="*/ 8866 h 9149"/>
                <a:gd name="connsiteX4" fmla="*/ 4200 w 9149"/>
                <a:gd name="connsiteY4" fmla="*/ 906 h 9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9" h="9149">
                  <a:moveTo>
                    <a:pt x="4200" y="906"/>
                  </a:moveTo>
                  <a:lnTo>
                    <a:pt x="686" y="686"/>
                  </a:lnTo>
                  <a:cubicBezTo>
                    <a:pt x="695" y="3779"/>
                    <a:pt x="1674" y="6286"/>
                    <a:pt x="4950" y="8281"/>
                  </a:cubicBezTo>
                  <a:lnTo>
                    <a:pt x="7576" y="8866"/>
                  </a:lnTo>
                  <a:cubicBezTo>
                    <a:pt x="11172" y="5792"/>
                    <a:pt x="6377" y="2653"/>
                    <a:pt x="4200" y="906"/>
                  </a:cubicBezTo>
                </a:path>
              </a:pathLst>
            </a:custGeom>
            <a:solidFill>
              <a:srgbClr val="2F469C"/>
            </a:solidFill>
            <a:ln w="9525" cap="flat">
              <a:noFill/>
              <a:prstDash val="solid"/>
              <a:miter/>
            </a:ln>
          </p:spPr>
          <p:txBody>
            <a:bodyPr rtlCol="0" anchor="ctr"/>
            <a:lstStyle/>
            <a:p>
              <a:endParaRPr lang="en-US" dirty="0">
                <a:latin typeface="GT America" panose="00000500000000000000" pitchFamily="50" charset="0"/>
              </a:endParaRPr>
            </a:p>
          </p:txBody>
        </p:sp>
        <p:sp>
          <p:nvSpPr>
            <p:cNvPr id="22" name="Freeform: Shape 12">
              <a:extLst>
                <a:ext uri="{FF2B5EF4-FFF2-40B4-BE49-F238E27FC236}">
                  <a16:creationId xmlns:a16="http://schemas.microsoft.com/office/drawing/2014/main" id="{84EC1030-97DF-9348-9CFF-7201B32748D2}"/>
                </a:ext>
              </a:extLst>
            </p:cNvPr>
            <p:cNvSpPr/>
            <p:nvPr/>
          </p:nvSpPr>
          <p:spPr>
            <a:xfrm>
              <a:off x="11490340" y="6281696"/>
              <a:ext cx="13725" cy="10065"/>
            </a:xfrm>
            <a:custGeom>
              <a:avLst/>
              <a:gdLst>
                <a:gd name="connsiteX0" fmla="*/ 3303 w 13724"/>
                <a:gd name="connsiteY0" fmla="*/ 7100 h 10064"/>
                <a:gd name="connsiteX1" fmla="*/ 686 w 13724"/>
                <a:gd name="connsiteY1" fmla="*/ 8958 h 10064"/>
                <a:gd name="connsiteX2" fmla="*/ 12325 w 13724"/>
                <a:gd name="connsiteY2" fmla="*/ 4191 h 10064"/>
                <a:gd name="connsiteX3" fmla="*/ 13194 w 13724"/>
                <a:gd name="connsiteY3" fmla="*/ 686 h 10064"/>
                <a:gd name="connsiteX4" fmla="*/ 3303 w 13724"/>
                <a:gd name="connsiteY4" fmla="*/ 7100 h 10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24" h="10064">
                  <a:moveTo>
                    <a:pt x="3303" y="7100"/>
                  </a:moveTo>
                  <a:lnTo>
                    <a:pt x="686" y="8958"/>
                  </a:lnTo>
                  <a:cubicBezTo>
                    <a:pt x="6030" y="10870"/>
                    <a:pt x="10403" y="8034"/>
                    <a:pt x="12325" y="4191"/>
                  </a:cubicBezTo>
                  <a:lnTo>
                    <a:pt x="13194" y="686"/>
                  </a:lnTo>
                  <a:cubicBezTo>
                    <a:pt x="8948" y="1629"/>
                    <a:pt x="5673" y="1601"/>
                    <a:pt x="3303" y="7100"/>
                  </a:cubicBezTo>
                </a:path>
              </a:pathLst>
            </a:custGeom>
            <a:solidFill>
              <a:srgbClr val="2F469C"/>
            </a:solidFill>
            <a:ln w="9525" cap="flat">
              <a:noFill/>
              <a:prstDash val="solid"/>
              <a:miter/>
            </a:ln>
          </p:spPr>
          <p:txBody>
            <a:bodyPr rtlCol="0" anchor="ctr"/>
            <a:lstStyle/>
            <a:p>
              <a:endParaRPr lang="en-US" dirty="0">
                <a:latin typeface="GT America" panose="00000500000000000000" pitchFamily="50" charset="0"/>
              </a:endParaRPr>
            </a:p>
          </p:txBody>
        </p:sp>
        <p:sp>
          <p:nvSpPr>
            <p:cNvPr id="25" name="Freeform: Shape 13">
              <a:extLst>
                <a:ext uri="{FF2B5EF4-FFF2-40B4-BE49-F238E27FC236}">
                  <a16:creationId xmlns:a16="http://schemas.microsoft.com/office/drawing/2014/main" id="{45902CED-772B-194B-B3DA-948B14AAF7CE}"/>
                </a:ext>
              </a:extLst>
            </p:cNvPr>
            <p:cNvSpPr/>
            <p:nvPr/>
          </p:nvSpPr>
          <p:spPr>
            <a:xfrm>
              <a:off x="11483340" y="6302842"/>
              <a:ext cx="10980" cy="9150"/>
            </a:xfrm>
            <a:custGeom>
              <a:avLst/>
              <a:gdLst>
                <a:gd name="connsiteX0" fmla="*/ 10577 w 10979"/>
                <a:gd name="connsiteY0" fmla="*/ 3568 h 9149"/>
                <a:gd name="connsiteX1" fmla="*/ 9799 w 10979"/>
                <a:gd name="connsiteY1" fmla="*/ 686 h 9149"/>
                <a:gd name="connsiteX2" fmla="*/ 686 w 10979"/>
                <a:gd name="connsiteY2" fmla="*/ 6441 h 9149"/>
                <a:gd name="connsiteX3" fmla="*/ 686 w 10979"/>
                <a:gd name="connsiteY3" fmla="*/ 8720 h 9149"/>
                <a:gd name="connsiteX4" fmla="*/ 10577 w 10979"/>
                <a:gd name="connsiteY4" fmla="*/ 3568 h 9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9" h="9149">
                  <a:moveTo>
                    <a:pt x="10577" y="3568"/>
                  </a:moveTo>
                  <a:lnTo>
                    <a:pt x="9799" y="686"/>
                  </a:lnTo>
                  <a:cubicBezTo>
                    <a:pt x="5554" y="1638"/>
                    <a:pt x="2416" y="3202"/>
                    <a:pt x="686" y="6441"/>
                  </a:cubicBezTo>
                  <a:lnTo>
                    <a:pt x="686" y="8720"/>
                  </a:lnTo>
                  <a:cubicBezTo>
                    <a:pt x="6021" y="10623"/>
                    <a:pt x="8857" y="5838"/>
                    <a:pt x="10577" y="3568"/>
                  </a:cubicBezTo>
                </a:path>
              </a:pathLst>
            </a:custGeom>
            <a:solidFill>
              <a:srgbClr val="2F469C"/>
            </a:solidFill>
            <a:ln w="9525" cap="flat">
              <a:noFill/>
              <a:prstDash val="solid"/>
              <a:miter/>
            </a:ln>
          </p:spPr>
          <p:txBody>
            <a:bodyPr rtlCol="0" anchor="ctr"/>
            <a:lstStyle/>
            <a:p>
              <a:endParaRPr lang="en-US" dirty="0">
                <a:latin typeface="GT America" panose="00000500000000000000" pitchFamily="50" charset="0"/>
              </a:endParaRPr>
            </a:p>
          </p:txBody>
        </p:sp>
        <p:sp>
          <p:nvSpPr>
            <p:cNvPr id="26" name="Freeform: Shape 14">
              <a:extLst>
                <a:ext uri="{FF2B5EF4-FFF2-40B4-BE49-F238E27FC236}">
                  <a16:creationId xmlns:a16="http://schemas.microsoft.com/office/drawing/2014/main" id="{2CC77B1B-65EF-D740-884D-93ADA4D92AAE}"/>
                </a:ext>
              </a:extLst>
            </p:cNvPr>
            <p:cNvSpPr/>
            <p:nvPr/>
          </p:nvSpPr>
          <p:spPr>
            <a:xfrm>
              <a:off x="11480056" y="6325904"/>
              <a:ext cx="12810" cy="8235"/>
            </a:xfrm>
            <a:custGeom>
              <a:avLst/>
              <a:gdLst>
                <a:gd name="connsiteX0" fmla="*/ 686 w 12809"/>
                <a:gd name="connsiteY0" fmla="*/ 6492 h 8234"/>
                <a:gd name="connsiteX1" fmla="*/ 2443 w 12809"/>
                <a:gd name="connsiteY1" fmla="*/ 7544 h 8234"/>
                <a:gd name="connsiteX2" fmla="*/ 10120 w 12809"/>
                <a:gd name="connsiteY2" fmla="*/ 2832 h 8234"/>
                <a:gd name="connsiteX3" fmla="*/ 12370 w 12809"/>
                <a:gd name="connsiteY3" fmla="*/ 864 h 8234"/>
                <a:gd name="connsiteX4" fmla="*/ 686 w 12809"/>
                <a:gd name="connsiteY4" fmla="*/ 6492 h 8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9" h="8234">
                  <a:moveTo>
                    <a:pt x="686" y="6492"/>
                  </a:moveTo>
                  <a:lnTo>
                    <a:pt x="2443" y="7544"/>
                  </a:lnTo>
                  <a:cubicBezTo>
                    <a:pt x="8290" y="9456"/>
                    <a:pt x="8674" y="4735"/>
                    <a:pt x="10120" y="2832"/>
                  </a:cubicBezTo>
                  <a:lnTo>
                    <a:pt x="12370" y="864"/>
                  </a:lnTo>
                  <a:cubicBezTo>
                    <a:pt x="6954" y="-206"/>
                    <a:pt x="2123" y="3783"/>
                    <a:pt x="686" y="6492"/>
                  </a:cubicBezTo>
                </a:path>
              </a:pathLst>
            </a:custGeom>
            <a:solidFill>
              <a:srgbClr val="2F469C"/>
            </a:solidFill>
            <a:ln w="9525" cap="flat">
              <a:noFill/>
              <a:prstDash val="solid"/>
              <a:miter/>
            </a:ln>
          </p:spPr>
          <p:txBody>
            <a:bodyPr rtlCol="0" anchor="ctr"/>
            <a:lstStyle/>
            <a:p>
              <a:endParaRPr lang="en-US" dirty="0">
                <a:latin typeface="GT America" panose="00000500000000000000" pitchFamily="50" charset="0"/>
              </a:endParaRPr>
            </a:p>
          </p:txBody>
        </p:sp>
        <p:sp>
          <p:nvSpPr>
            <p:cNvPr id="27" name="Freeform: Shape 15">
              <a:extLst>
                <a:ext uri="{FF2B5EF4-FFF2-40B4-BE49-F238E27FC236}">
                  <a16:creationId xmlns:a16="http://schemas.microsoft.com/office/drawing/2014/main" id="{EBC1DFE1-9EED-7C45-833D-D02E1220ACA3}"/>
                </a:ext>
              </a:extLst>
            </p:cNvPr>
            <p:cNvSpPr/>
            <p:nvPr/>
          </p:nvSpPr>
          <p:spPr>
            <a:xfrm>
              <a:off x="11512418" y="6248710"/>
              <a:ext cx="12810" cy="8235"/>
            </a:xfrm>
            <a:custGeom>
              <a:avLst/>
              <a:gdLst>
                <a:gd name="connsiteX0" fmla="*/ 2791 w 12809"/>
                <a:gd name="connsiteY0" fmla="*/ 816 h 8234"/>
                <a:gd name="connsiteX1" fmla="*/ 686 w 12809"/>
                <a:gd name="connsiteY1" fmla="*/ 1822 h 8234"/>
                <a:gd name="connsiteX2" fmla="*/ 11840 w 12809"/>
                <a:gd name="connsiteY2" fmla="*/ 6727 h 8234"/>
                <a:gd name="connsiteX3" fmla="*/ 12151 w 12809"/>
                <a:gd name="connsiteY3" fmla="*/ 3186 h 8234"/>
                <a:gd name="connsiteX4" fmla="*/ 2791 w 12809"/>
                <a:gd name="connsiteY4" fmla="*/ 816 h 8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9" h="8234">
                  <a:moveTo>
                    <a:pt x="2791" y="816"/>
                  </a:moveTo>
                  <a:lnTo>
                    <a:pt x="686" y="1822"/>
                  </a:lnTo>
                  <a:cubicBezTo>
                    <a:pt x="1263" y="5546"/>
                    <a:pt x="9717" y="9700"/>
                    <a:pt x="11840" y="6727"/>
                  </a:cubicBezTo>
                  <a:lnTo>
                    <a:pt x="12151" y="3186"/>
                  </a:lnTo>
                  <a:cubicBezTo>
                    <a:pt x="9388" y="1310"/>
                    <a:pt x="6551" y="313"/>
                    <a:pt x="2791" y="816"/>
                  </a:cubicBezTo>
                </a:path>
              </a:pathLst>
            </a:custGeom>
            <a:solidFill>
              <a:srgbClr val="2F469C"/>
            </a:solidFill>
            <a:ln w="9525" cap="flat">
              <a:noFill/>
              <a:prstDash val="solid"/>
              <a:miter/>
            </a:ln>
          </p:spPr>
          <p:txBody>
            <a:bodyPr rtlCol="0" anchor="ctr"/>
            <a:lstStyle/>
            <a:p>
              <a:endParaRPr lang="en-US" dirty="0">
                <a:latin typeface="GT America" panose="00000500000000000000" pitchFamily="50" charset="0"/>
              </a:endParaRPr>
            </a:p>
          </p:txBody>
        </p:sp>
        <p:sp>
          <p:nvSpPr>
            <p:cNvPr id="28" name="Freeform: Shape 16">
              <a:extLst>
                <a:ext uri="{FF2B5EF4-FFF2-40B4-BE49-F238E27FC236}">
                  <a16:creationId xmlns:a16="http://schemas.microsoft.com/office/drawing/2014/main" id="{C72CD79B-DE52-2E4E-A497-C01A06B3F1BC}"/>
                </a:ext>
              </a:extLst>
            </p:cNvPr>
            <p:cNvSpPr/>
            <p:nvPr/>
          </p:nvSpPr>
          <p:spPr>
            <a:xfrm>
              <a:off x="11538797" y="6238317"/>
              <a:ext cx="8235" cy="12810"/>
            </a:xfrm>
            <a:custGeom>
              <a:avLst/>
              <a:gdLst>
                <a:gd name="connsiteX0" fmla="*/ 5773 w 8234"/>
                <a:gd name="connsiteY0" fmla="*/ 1674 h 12809"/>
                <a:gd name="connsiteX1" fmla="*/ 2525 w 8234"/>
                <a:gd name="connsiteY1" fmla="*/ 686 h 12809"/>
                <a:gd name="connsiteX2" fmla="*/ 1692 w 8234"/>
                <a:gd name="connsiteY2" fmla="*/ 9324 h 12809"/>
                <a:gd name="connsiteX3" fmla="*/ 3376 w 8234"/>
                <a:gd name="connsiteY3" fmla="*/ 12700 h 12809"/>
                <a:gd name="connsiteX4" fmla="*/ 5773 w 8234"/>
                <a:gd name="connsiteY4" fmla="*/ 1674 h 12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34" h="12809">
                  <a:moveTo>
                    <a:pt x="5773" y="1674"/>
                  </a:moveTo>
                  <a:lnTo>
                    <a:pt x="2525" y="686"/>
                  </a:lnTo>
                  <a:cubicBezTo>
                    <a:pt x="777" y="3157"/>
                    <a:pt x="-147" y="5051"/>
                    <a:pt x="1692" y="9324"/>
                  </a:cubicBezTo>
                  <a:lnTo>
                    <a:pt x="3376" y="12700"/>
                  </a:lnTo>
                  <a:cubicBezTo>
                    <a:pt x="7228" y="8958"/>
                    <a:pt x="11025" y="5408"/>
                    <a:pt x="5773" y="1674"/>
                  </a:cubicBezTo>
                </a:path>
              </a:pathLst>
            </a:custGeom>
            <a:solidFill>
              <a:srgbClr val="2F469C"/>
            </a:solidFill>
            <a:ln w="9525" cap="flat">
              <a:noFill/>
              <a:prstDash val="solid"/>
              <a:miter/>
            </a:ln>
          </p:spPr>
          <p:txBody>
            <a:bodyPr rtlCol="0" anchor="ctr"/>
            <a:lstStyle/>
            <a:p>
              <a:endParaRPr lang="en-US" dirty="0">
                <a:latin typeface="GT America" panose="00000500000000000000" pitchFamily="50" charset="0"/>
              </a:endParaRPr>
            </a:p>
          </p:txBody>
        </p:sp>
        <p:sp>
          <p:nvSpPr>
            <p:cNvPr id="30" name="Freeform: Shape 17">
              <a:extLst>
                <a:ext uri="{FF2B5EF4-FFF2-40B4-BE49-F238E27FC236}">
                  <a16:creationId xmlns:a16="http://schemas.microsoft.com/office/drawing/2014/main" id="{EA269D8F-9FCB-A34F-9EB2-63EF53357ECE}"/>
                </a:ext>
              </a:extLst>
            </p:cNvPr>
            <p:cNvSpPr/>
            <p:nvPr/>
          </p:nvSpPr>
          <p:spPr>
            <a:xfrm>
              <a:off x="11565505" y="6216148"/>
              <a:ext cx="92412" cy="236064"/>
            </a:xfrm>
            <a:custGeom>
              <a:avLst/>
              <a:gdLst>
                <a:gd name="connsiteX0" fmla="*/ 59144 w 92412"/>
                <a:gd name="connsiteY0" fmla="*/ 101773 h 236064"/>
                <a:gd name="connsiteX1" fmla="*/ 42885 w 92412"/>
                <a:gd name="connsiteY1" fmla="*/ 97628 h 236064"/>
                <a:gd name="connsiteX2" fmla="*/ 62520 w 92412"/>
                <a:gd name="connsiteY2" fmla="*/ 93803 h 236064"/>
                <a:gd name="connsiteX3" fmla="*/ 64561 w 92412"/>
                <a:gd name="connsiteY3" fmla="*/ 97317 h 236064"/>
                <a:gd name="connsiteX4" fmla="*/ 59144 w 92412"/>
                <a:gd name="connsiteY4" fmla="*/ 101773 h 236064"/>
                <a:gd name="connsiteX5" fmla="*/ 83427 w 92412"/>
                <a:gd name="connsiteY5" fmla="*/ 106036 h 236064"/>
                <a:gd name="connsiteX6" fmla="*/ 78578 w 92412"/>
                <a:gd name="connsiteY6" fmla="*/ 87966 h 236064"/>
                <a:gd name="connsiteX7" fmla="*/ 82833 w 92412"/>
                <a:gd name="connsiteY7" fmla="*/ 80746 h 236064"/>
                <a:gd name="connsiteX8" fmla="*/ 81945 w 92412"/>
                <a:gd name="connsiteY8" fmla="*/ 58897 h 236064"/>
                <a:gd name="connsiteX9" fmla="*/ 83775 w 92412"/>
                <a:gd name="connsiteY9" fmla="*/ 57067 h 236064"/>
                <a:gd name="connsiteX10" fmla="*/ 81945 w 92412"/>
                <a:gd name="connsiteY10" fmla="*/ 50735 h 236064"/>
                <a:gd name="connsiteX11" fmla="*/ 80399 w 92412"/>
                <a:gd name="connsiteY11" fmla="*/ 41439 h 236064"/>
                <a:gd name="connsiteX12" fmla="*/ 77160 w 92412"/>
                <a:gd name="connsiteY12" fmla="*/ 34128 h 236064"/>
                <a:gd name="connsiteX13" fmla="*/ 78697 w 92412"/>
                <a:gd name="connsiteY13" fmla="*/ 30843 h 236064"/>
                <a:gd name="connsiteX14" fmla="*/ 73262 w 92412"/>
                <a:gd name="connsiteY14" fmla="*/ 27650 h 236064"/>
                <a:gd name="connsiteX15" fmla="*/ 68477 w 92412"/>
                <a:gd name="connsiteY15" fmla="*/ 24768 h 236064"/>
                <a:gd name="connsiteX16" fmla="*/ 67223 w 92412"/>
                <a:gd name="connsiteY16" fmla="*/ 20486 h 236064"/>
                <a:gd name="connsiteX17" fmla="*/ 63206 w 92412"/>
                <a:gd name="connsiteY17" fmla="*/ 22343 h 236064"/>
                <a:gd name="connsiteX18" fmla="*/ 62346 w 92412"/>
                <a:gd name="connsiteY18" fmla="*/ 17128 h 236064"/>
                <a:gd name="connsiteX19" fmla="*/ 56939 w 92412"/>
                <a:gd name="connsiteY19" fmla="*/ 19315 h 236064"/>
                <a:gd name="connsiteX20" fmla="*/ 53956 w 92412"/>
                <a:gd name="connsiteY20" fmla="*/ 12581 h 236064"/>
                <a:gd name="connsiteX21" fmla="*/ 51046 w 92412"/>
                <a:gd name="connsiteY21" fmla="*/ 13212 h 236064"/>
                <a:gd name="connsiteX22" fmla="*/ 46856 w 92412"/>
                <a:gd name="connsiteY22" fmla="*/ 16524 h 236064"/>
                <a:gd name="connsiteX23" fmla="*/ 46774 w 92412"/>
                <a:gd name="connsiteY23" fmla="*/ 10192 h 236064"/>
                <a:gd name="connsiteX24" fmla="*/ 44788 w 92412"/>
                <a:gd name="connsiteY24" fmla="*/ 9195 h 236064"/>
                <a:gd name="connsiteX25" fmla="*/ 41357 w 92412"/>
                <a:gd name="connsiteY25" fmla="*/ 7612 h 236064"/>
                <a:gd name="connsiteX26" fmla="*/ 36407 w 92412"/>
                <a:gd name="connsiteY26" fmla="*/ 9634 h 236064"/>
                <a:gd name="connsiteX27" fmla="*/ 38484 w 92412"/>
                <a:gd name="connsiteY27" fmla="*/ 3678 h 236064"/>
                <a:gd name="connsiteX28" fmla="*/ 32289 w 92412"/>
                <a:gd name="connsiteY28" fmla="*/ 10870 h 236064"/>
                <a:gd name="connsiteX29" fmla="*/ 28666 w 92412"/>
                <a:gd name="connsiteY29" fmla="*/ 11592 h 236064"/>
                <a:gd name="connsiteX30" fmla="*/ 35108 w 92412"/>
                <a:gd name="connsiteY30" fmla="*/ 2726 h 236064"/>
                <a:gd name="connsiteX31" fmla="*/ 28355 w 92412"/>
                <a:gd name="connsiteY31" fmla="*/ 8921 h 236064"/>
                <a:gd name="connsiteX32" fmla="*/ 23076 w 92412"/>
                <a:gd name="connsiteY32" fmla="*/ 9753 h 236064"/>
                <a:gd name="connsiteX33" fmla="*/ 24796 w 92412"/>
                <a:gd name="connsiteY33" fmla="*/ 2013 h 236064"/>
                <a:gd name="connsiteX34" fmla="*/ 23057 w 92412"/>
                <a:gd name="connsiteY34" fmla="*/ 6038 h 236064"/>
                <a:gd name="connsiteX35" fmla="*/ 22234 w 92412"/>
                <a:gd name="connsiteY35" fmla="*/ 1738 h 236064"/>
                <a:gd name="connsiteX36" fmla="*/ 19141 w 92412"/>
                <a:gd name="connsiteY36" fmla="*/ 11867 h 236064"/>
                <a:gd name="connsiteX37" fmla="*/ 17028 w 92412"/>
                <a:gd name="connsiteY37" fmla="*/ 2150 h 236064"/>
                <a:gd name="connsiteX38" fmla="*/ 11007 w 92412"/>
                <a:gd name="connsiteY38" fmla="*/ 11583 h 236064"/>
                <a:gd name="connsiteX39" fmla="*/ 7988 w 92412"/>
                <a:gd name="connsiteY39" fmla="*/ 12288 h 236064"/>
                <a:gd name="connsiteX40" fmla="*/ 5499 w 92412"/>
                <a:gd name="connsiteY40" fmla="*/ 2699 h 236064"/>
                <a:gd name="connsiteX41" fmla="*/ 1336 w 92412"/>
                <a:gd name="connsiteY41" fmla="*/ 231324 h 236064"/>
                <a:gd name="connsiteX42" fmla="*/ 686 w 92412"/>
                <a:gd name="connsiteY42" fmla="*/ 235359 h 236064"/>
                <a:gd name="connsiteX43" fmla="*/ 21621 w 92412"/>
                <a:gd name="connsiteY43" fmla="*/ 233191 h 236064"/>
                <a:gd name="connsiteX44" fmla="*/ 69181 w 92412"/>
                <a:gd name="connsiteY44" fmla="*/ 235753 h 236064"/>
                <a:gd name="connsiteX45" fmla="*/ 80216 w 92412"/>
                <a:gd name="connsiteY45" fmla="*/ 234051 h 236064"/>
                <a:gd name="connsiteX46" fmla="*/ 55283 w 92412"/>
                <a:gd name="connsiteY46" fmla="*/ 227381 h 236064"/>
                <a:gd name="connsiteX47" fmla="*/ 35959 w 92412"/>
                <a:gd name="connsiteY47" fmla="*/ 212567 h 236064"/>
                <a:gd name="connsiteX48" fmla="*/ 31457 w 92412"/>
                <a:gd name="connsiteY48" fmla="*/ 199959 h 236064"/>
                <a:gd name="connsiteX49" fmla="*/ 31649 w 92412"/>
                <a:gd name="connsiteY49" fmla="*/ 182565 h 236064"/>
                <a:gd name="connsiteX50" fmla="*/ 41476 w 92412"/>
                <a:gd name="connsiteY50" fmla="*/ 178988 h 236064"/>
                <a:gd name="connsiteX51" fmla="*/ 76565 w 92412"/>
                <a:gd name="connsiteY51" fmla="*/ 176792 h 236064"/>
                <a:gd name="connsiteX52" fmla="*/ 79045 w 92412"/>
                <a:gd name="connsiteY52" fmla="*/ 163671 h 236064"/>
                <a:gd name="connsiteX53" fmla="*/ 79639 w 92412"/>
                <a:gd name="connsiteY53" fmla="*/ 155518 h 236064"/>
                <a:gd name="connsiteX54" fmla="*/ 82238 w 92412"/>
                <a:gd name="connsiteY54" fmla="*/ 149132 h 236064"/>
                <a:gd name="connsiteX55" fmla="*/ 77160 w 92412"/>
                <a:gd name="connsiteY55" fmla="*/ 143816 h 236064"/>
                <a:gd name="connsiteX56" fmla="*/ 84836 w 92412"/>
                <a:gd name="connsiteY56" fmla="*/ 137201 h 236064"/>
                <a:gd name="connsiteX57" fmla="*/ 81177 w 92412"/>
                <a:gd name="connsiteY57" fmla="*/ 128929 h 236064"/>
                <a:gd name="connsiteX58" fmla="*/ 91928 w 92412"/>
                <a:gd name="connsiteY58" fmla="*/ 121362 h 236064"/>
                <a:gd name="connsiteX59" fmla="*/ 83427 w 92412"/>
                <a:gd name="connsiteY59" fmla="*/ 106036 h 236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92412" h="236064">
                  <a:moveTo>
                    <a:pt x="59144" y="101773"/>
                  </a:moveTo>
                  <a:cubicBezTo>
                    <a:pt x="52117" y="103365"/>
                    <a:pt x="41494" y="98552"/>
                    <a:pt x="42885" y="97628"/>
                  </a:cubicBezTo>
                  <a:cubicBezTo>
                    <a:pt x="46472" y="95212"/>
                    <a:pt x="54633" y="90976"/>
                    <a:pt x="62520" y="93803"/>
                  </a:cubicBezTo>
                  <a:cubicBezTo>
                    <a:pt x="63865" y="94270"/>
                    <a:pt x="64414" y="95606"/>
                    <a:pt x="64561" y="97317"/>
                  </a:cubicBezTo>
                  <a:cubicBezTo>
                    <a:pt x="64917" y="101324"/>
                    <a:pt x="61678" y="101425"/>
                    <a:pt x="59144" y="101773"/>
                  </a:cubicBezTo>
                  <a:moveTo>
                    <a:pt x="83427" y="106036"/>
                  </a:moveTo>
                  <a:cubicBezTo>
                    <a:pt x="79768" y="101141"/>
                    <a:pt x="72823" y="94453"/>
                    <a:pt x="78578" y="87966"/>
                  </a:cubicBezTo>
                  <a:cubicBezTo>
                    <a:pt x="81588" y="85669"/>
                    <a:pt x="82485" y="83930"/>
                    <a:pt x="82833" y="80746"/>
                  </a:cubicBezTo>
                  <a:cubicBezTo>
                    <a:pt x="84059" y="69730"/>
                    <a:pt x="83491" y="64945"/>
                    <a:pt x="81945" y="58897"/>
                  </a:cubicBezTo>
                  <a:cubicBezTo>
                    <a:pt x="82211" y="58357"/>
                    <a:pt x="83354" y="59034"/>
                    <a:pt x="83775" y="57067"/>
                  </a:cubicBezTo>
                  <a:cubicBezTo>
                    <a:pt x="84919" y="51760"/>
                    <a:pt x="81945" y="50735"/>
                    <a:pt x="81945" y="50735"/>
                  </a:cubicBezTo>
                  <a:cubicBezTo>
                    <a:pt x="84196" y="48768"/>
                    <a:pt x="83986" y="41375"/>
                    <a:pt x="80399" y="41439"/>
                  </a:cubicBezTo>
                  <a:cubicBezTo>
                    <a:pt x="82366" y="38209"/>
                    <a:pt x="80673" y="32994"/>
                    <a:pt x="77160" y="34128"/>
                  </a:cubicBezTo>
                  <a:cubicBezTo>
                    <a:pt x="77160" y="34128"/>
                    <a:pt x="78944" y="33204"/>
                    <a:pt x="78697" y="30843"/>
                  </a:cubicBezTo>
                  <a:cubicBezTo>
                    <a:pt x="78230" y="26150"/>
                    <a:pt x="71524" y="30752"/>
                    <a:pt x="73262" y="27650"/>
                  </a:cubicBezTo>
                  <a:cubicBezTo>
                    <a:pt x="74177" y="26022"/>
                    <a:pt x="70407" y="20477"/>
                    <a:pt x="68477" y="24768"/>
                  </a:cubicBezTo>
                  <a:cubicBezTo>
                    <a:pt x="67342" y="24018"/>
                    <a:pt x="69273" y="21328"/>
                    <a:pt x="67223" y="20486"/>
                  </a:cubicBezTo>
                  <a:cubicBezTo>
                    <a:pt x="66025" y="20541"/>
                    <a:pt x="64762" y="21492"/>
                    <a:pt x="63206" y="22343"/>
                  </a:cubicBezTo>
                  <a:cubicBezTo>
                    <a:pt x="62786" y="20559"/>
                    <a:pt x="64625" y="19626"/>
                    <a:pt x="62346" y="17128"/>
                  </a:cubicBezTo>
                  <a:cubicBezTo>
                    <a:pt x="59272" y="14987"/>
                    <a:pt x="59062" y="18153"/>
                    <a:pt x="56939" y="19315"/>
                  </a:cubicBezTo>
                  <a:cubicBezTo>
                    <a:pt x="53014" y="18427"/>
                    <a:pt x="62301" y="16103"/>
                    <a:pt x="53956" y="12581"/>
                  </a:cubicBezTo>
                  <a:cubicBezTo>
                    <a:pt x="51824" y="17686"/>
                    <a:pt x="51998" y="13907"/>
                    <a:pt x="51046" y="13212"/>
                  </a:cubicBezTo>
                  <a:cubicBezTo>
                    <a:pt x="50479" y="12791"/>
                    <a:pt x="49198" y="14136"/>
                    <a:pt x="46856" y="16524"/>
                  </a:cubicBezTo>
                  <a:cubicBezTo>
                    <a:pt x="48082" y="13148"/>
                    <a:pt x="50891" y="8994"/>
                    <a:pt x="46774" y="10192"/>
                  </a:cubicBezTo>
                  <a:cubicBezTo>
                    <a:pt x="42089" y="12297"/>
                    <a:pt x="44843" y="9543"/>
                    <a:pt x="44788" y="9195"/>
                  </a:cubicBezTo>
                  <a:cubicBezTo>
                    <a:pt x="48841" y="7365"/>
                    <a:pt x="41046" y="3010"/>
                    <a:pt x="41357" y="7612"/>
                  </a:cubicBezTo>
                  <a:cubicBezTo>
                    <a:pt x="41256" y="10741"/>
                    <a:pt x="34504" y="13413"/>
                    <a:pt x="36407" y="9634"/>
                  </a:cubicBezTo>
                  <a:cubicBezTo>
                    <a:pt x="37679" y="4876"/>
                    <a:pt x="43507" y="12150"/>
                    <a:pt x="38484" y="3678"/>
                  </a:cubicBezTo>
                  <a:cubicBezTo>
                    <a:pt x="35355" y="7228"/>
                    <a:pt x="32811" y="9570"/>
                    <a:pt x="32289" y="10870"/>
                  </a:cubicBezTo>
                  <a:cubicBezTo>
                    <a:pt x="29856" y="20605"/>
                    <a:pt x="31201" y="11730"/>
                    <a:pt x="28666" y="11592"/>
                  </a:cubicBezTo>
                  <a:cubicBezTo>
                    <a:pt x="32042" y="9341"/>
                    <a:pt x="36379" y="5325"/>
                    <a:pt x="35108" y="2726"/>
                  </a:cubicBezTo>
                  <a:cubicBezTo>
                    <a:pt x="31448" y="2452"/>
                    <a:pt x="23039" y="8427"/>
                    <a:pt x="28355" y="8921"/>
                  </a:cubicBezTo>
                  <a:cubicBezTo>
                    <a:pt x="27953" y="10815"/>
                    <a:pt x="24869" y="13065"/>
                    <a:pt x="23076" y="9753"/>
                  </a:cubicBezTo>
                  <a:cubicBezTo>
                    <a:pt x="26031" y="8976"/>
                    <a:pt x="31118" y="-943"/>
                    <a:pt x="24796" y="2013"/>
                  </a:cubicBezTo>
                  <a:cubicBezTo>
                    <a:pt x="24192" y="2607"/>
                    <a:pt x="24192" y="4373"/>
                    <a:pt x="23057" y="6038"/>
                  </a:cubicBezTo>
                  <a:cubicBezTo>
                    <a:pt x="21557" y="4684"/>
                    <a:pt x="22755" y="2589"/>
                    <a:pt x="22234" y="1738"/>
                  </a:cubicBezTo>
                  <a:cubicBezTo>
                    <a:pt x="17192" y="-2910"/>
                    <a:pt x="18949" y="9195"/>
                    <a:pt x="19141" y="11867"/>
                  </a:cubicBezTo>
                  <a:cubicBezTo>
                    <a:pt x="12544" y="7786"/>
                    <a:pt x="18739" y="8921"/>
                    <a:pt x="17028" y="2150"/>
                  </a:cubicBezTo>
                  <a:cubicBezTo>
                    <a:pt x="11565" y="3138"/>
                    <a:pt x="10092" y="5462"/>
                    <a:pt x="11007" y="11583"/>
                  </a:cubicBezTo>
                  <a:cubicBezTo>
                    <a:pt x="10266" y="13056"/>
                    <a:pt x="8894" y="16442"/>
                    <a:pt x="7988" y="12288"/>
                  </a:cubicBezTo>
                  <a:cubicBezTo>
                    <a:pt x="10943" y="8417"/>
                    <a:pt x="10659" y="2854"/>
                    <a:pt x="5499" y="2699"/>
                  </a:cubicBezTo>
                  <a:cubicBezTo>
                    <a:pt x="13825" y="78862"/>
                    <a:pt x="13212" y="155839"/>
                    <a:pt x="1336" y="231324"/>
                  </a:cubicBezTo>
                  <a:lnTo>
                    <a:pt x="686" y="235359"/>
                  </a:lnTo>
                  <a:cubicBezTo>
                    <a:pt x="6670" y="235295"/>
                    <a:pt x="15344" y="233511"/>
                    <a:pt x="21621" y="233191"/>
                  </a:cubicBezTo>
                  <a:cubicBezTo>
                    <a:pt x="39673" y="233795"/>
                    <a:pt x="39307" y="236146"/>
                    <a:pt x="69181" y="235753"/>
                  </a:cubicBezTo>
                  <a:cubicBezTo>
                    <a:pt x="76062" y="235076"/>
                    <a:pt x="77992" y="233959"/>
                    <a:pt x="80216" y="234051"/>
                  </a:cubicBezTo>
                  <a:cubicBezTo>
                    <a:pt x="78029" y="224819"/>
                    <a:pt x="62941" y="230052"/>
                    <a:pt x="55283" y="227381"/>
                  </a:cubicBezTo>
                  <a:cubicBezTo>
                    <a:pt x="42308" y="226127"/>
                    <a:pt x="40076" y="218332"/>
                    <a:pt x="35959" y="212567"/>
                  </a:cubicBezTo>
                  <a:cubicBezTo>
                    <a:pt x="34083" y="209347"/>
                    <a:pt x="31384" y="205311"/>
                    <a:pt x="31457" y="199959"/>
                  </a:cubicBezTo>
                  <a:cubicBezTo>
                    <a:pt x="30450" y="193023"/>
                    <a:pt x="31786" y="189354"/>
                    <a:pt x="31649" y="182565"/>
                  </a:cubicBezTo>
                  <a:cubicBezTo>
                    <a:pt x="32244" y="177551"/>
                    <a:pt x="37944" y="178567"/>
                    <a:pt x="41476" y="178988"/>
                  </a:cubicBezTo>
                  <a:cubicBezTo>
                    <a:pt x="52712" y="180104"/>
                    <a:pt x="71597" y="178283"/>
                    <a:pt x="76565" y="176792"/>
                  </a:cubicBezTo>
                  <a:cubicBezTo>
                    <a:pt x="83674" y="174641"/>
                    <a:pt x="83839" y="170240"/>
                    <a:pt x="79045" y="163671"/>
                  </a:cubicBezTo>
                  <a:cubicBezTo>
                    <a:pt x="78020" y="160423"/>
                    <a:pt x="78203" y="158410"/>
                    <a:pt x="79639" y="155518"/>
                  </a:cubicBezTo>
                  <a:cubicBezTo>
                    <a:pt x="81597" y="153322"/>
                    <a:pt x="84123" y="151849"/>
                    <a:pt x="82238" y="149132"/>
                  </a:cubicBezTo>
                  <a:cubicBezTo>
                    <a:pt x="82238" y="149132"/>
                    <a:pt x="65924" y="145710"/>
                    <a:pt x="77160" y="143816"/>
                  </a:cubicBezTo>
                  <a:cubicBezTo>
                    <a:pt x="88661" y="141885"/>
                    <a:pt x="84836" y="137201"/>
                    <a:pt x="84836" y="137201"/>
                  </a:cubicBezTo>
                  <a:cubicBezTo>
                    <a:pt x="84836" y="137201"/>
                    <a:pt x="82942" y="132470"/>
                    <a:pt x="81177" y="128929"/>
                  </a:cubicBezTo>
                  <a:cubicBezTo>
                    <a:pt x="79877" y="126321"/>
                    <a:pt x="90747" y="125498"/>
                    <a:pt x="91928" y="121362"/>
                  </a:cubicBezTo>
                  <a:cubicBezTo>
                    <a:pt x="94526" y="117849"/>
                    <a:pt x="86291" y="109980"/>
                    <a:pt x="83427" y="106036"/>
                  </a:cubicBezTo>
                </a:path>
              </a:pathLst>
            </a:custGeom>
            <a:solidFill>
              <a:srgbClr val="2F469C"/>
            </a:solidFill>
            <a:ln w="9525" cap="flat">
              <a:noFill/>
              <a:prstDash val="solid"/>
              <a:miter/>
            </a:ln>
          </p:spPr>
          <p:txBody>
            <a:bodyPr rtlCol="0" anchor="ctr"/>
            <a:lstStyle/>
            <a:p>
              <a:endParaRPr lang="en-US" dirty="0">
                <a:latin typeface="GT America" panose="00000500000000000000" pitchFamily="50" charset="0"/>
              </a:endParaRPr>
            </a:p>
          </p:txBody>
        </p:sp>
        <p:sp>
          <p:nvSpPr>
            <p:cNvPr id="32" name="Freeform: Shape 18">
              <a:extLst>
                <a:ext uri="{FF2B5EF4-FFF2-40B4-BE49-F238E27FC236}">
                  <a16:creationId xmlns:a16="http://schemas.microsoft.com/office/drawing/2014/main" id="{A3D6FDE5-AC3C-904E-BAB9-24524076B310}"/>
                </a:ext>
              </a:extLst>
            </p:cNvPr>
            <p:cNvSpPr/>
            <p:nvPr/>
          </p:nvSpPr>
          <p:spPr>
            <a:xfrm>
              <a:off x="11309880" y="6178139"/>
              <a:ext cx="261683" cy="447424"/>
            </a:xfrm>
            <a:custGeom>
              <a:avLst/>
              <a:gdLst>
                <a:gd name="connsiteX0" fmla="*/ 256312 w 261682"/>
                <a:gd name="connsiteY0" fmla="*/ 273395 h 447424"/>
                <a:gd name="connsiteX1" fmla="*/ 208193 w 261682"/>
                <a:gd name="connsiteY1" fmla="*/ 447378 h 447424"/>
                <a:gd name="connsiteX2" fmla="*/ 208166 w 261682"/>
                <a:gd name="connsiteY2" fmla="*/ 447378 h 447424"/>
                <a:gd name="connsiteX3" fmla="*/ 686 w 261682"/>
                <a:gd name="connsiteY3" fmla="*/ 447378 h 447424"/>
                <a:gd name="connsiteX4" fmla="*/ 686 w 261682"/>
                <a:gd name="connsiteY4" fmla="*/ 686 h 447424"/>
                <a:gd name="connsiteX5" fmla="*/ 256037 w 261682"/>
                <a:gd name="connsiteY5" fmla="*/ 686 h 447424"/>
                <a:gd name="connsiteX6" fmla="*/ 261088 w 261682"/>
                <a:gd name="connsiteY6" fmla="*/ 40744 h 447424"/>
                <a:gd name="connsiteX7" fmla="*/ 257126 w 261682"/>
                <a:gd name="connsiteY7" fmla="*/ 45676 h 447424"/>
                <a:gd name="connsiteX8" fmla="*/ 259313 w 261682"/>
                <a:gd name="connsiteY8" fmla="*/ 50534 h 447424"/>
                <a:gd name="connsiteX9" fmla="*/ 257410 w 261682"/>
                <a:gd name="connsiteY9" fmla="*/ 51440 h 447424"/>
                <a:gd name="connsiteX10" fmla="*/ 255296 w 261682"/>
                <a:gd name="connsiteY10" fmla="*/ 48494 h 447424"/>
                <a:gd name="connsiteX11" fmla="*/ 249660 w 261682"/>
                <a:gd name="connsiteY11" fmla="*/ 42656 h 447424"/>
                <a:gd name="connsiteX12" fmla="*/ 251847 w 261682"/>
                <a:gd name="connsiteY12" fmla="*/ 52648 h 447424"/>
                <a:gd name="connsiteX13" fmla="*/ 243841 w 261682"/>
                <a:gd name="connsiteY13" fmla="*/ 50461 h 447424"/>
                <a:gd name="connsiteX14" fmla="*/ 241160 w 261682"/>
                <a:gd name="connsiteY14" fmla="*/ 44550 h 447424"/>
                <a:gd name="connsiteX15" fmla="*/ 241297 w 261682"/>
                <a:gd name="connsiteY15" fmla="*/ 53965 h 447424"/>
                <a:gd name="connsiteX16" fmla="*/ 237052 w 261682"/>
                <a:gd name="connsiteY16" fmla="*/ 53224 h 447424"/>
                <a:gd name="connsiteX17" fmla="*/ 236750 w 261682"/>
                <a:gd name="connsiteY17" fmla="*/ 45813 h 447424"/>
                <a:gd name="connsiteX18" fmla="*/ 230684 w 261682"/>
                <a:gd name="connsiteY18" fmla="*/ 57708 h 447424"/>
                <a:gd name="connsiteX19" fmla="*/ 229339 w 261682"/>
                <a:gd name="connsiteY19" fmla="*/ 47222 h 447424"/>
                <a:gd name="connsiteX20" fmla="*/ 223968 w 261682"/>
                <a:gd name="connsiteY20" fmla="*/ 57589 h 447424"/>
                <a:gd name="connsiteX21" fmla="*/ 221122 w 261682"/>
                <a:gd name="connsiteY21" fmla="*/ 64680 h 447424"/>
                <a:gd name="connsiteX22" fmla="*/ 216877 w 261682"/>
                <a:gd name="connsiteY22" fmla="*/ 62218 h 447424"/>
                <a:gd name="connsiteX23" fmla="*/ 218295 w 261682"/>
                <a:gd name="connsiteY23" fmla="*/ 55100 h 447424"/>
                <a:gd name="connsiteX24" fmla="*/ 211679 w 261682"/>
                <a:gd name="connsiteY24" fmla="*/ 60389 h 447424"/>
                <a:gd name="connsiteX25" fmla="*/ 208559 w 261682"/>
                <a:gd name="connsiteY25" fmla="*/ 55997 h 447424"/>
                <a:gd name="connsiteX26" fmla="*/ 206729 w 261682"/>
                <a:gd name="connsiteY26" fmla="*/ 62292 h 447424"/>
                <a:gd name="connsiteX27" fmla="*/ 209072 w 261682"/>
                <a:gd name="connsiteY27" fmla="*/ 65384 h 447424"/>
                <a:gd name="connsiteX28" fmla="*/ 209776 w 261682"/>
                <a:gd name="connsiteY28" fmla="*/ 67013 h 447424"/>
                <a:gd name="connsiteX29" fmla="*/ 197461 w 261682"/>
                <a:gd name="connsiteY29" fmla="*/ 65247 h 447424"/>
                <a:gd name="connsiteX30" fmla="*/ 205128 w 261682"/>
                <a:gd name="connsiteY30" fmla="*/ 69685 h 447424"/>
                <a:gd name="connsiteX31" fmla="*/ 196646 w 261682"/>
                <a:gd name="connsiteY31" fmla="*/ 73281 h 447424"/>
                <a:gd name="connsiteX32" fmla="*/ 187606 w 261682"/>
                <a:gd name="connsiteY32" fmla="*/ 68422 h 447424"/>
                <a:gd name="connsiteX33" fmla="*/ 182821 w 261682"/>
                <a:gd name="connsiteY33" fmla="*/ 68193 h 447424"/>
                <a:gd name="connsiteX34" fmla="*/ 193590 w 261682"/>
                <a:gd name="connsiteY34" fmla="*/ 76574 h 447424"/>
                <a:gd name="connsiteX35" fmla="*/ 197671 w 261682"/>
                <a:gd name="connsiteY35" fmla="*/ 75522 h 447424"/>
                <a:gd name="connsiteX36" fmla="*/ 201102 w 261682"/>
                <a:gd name="connsiteY36" fmla="*/ 79466 h 447424"/>
                <a:gd name="connsiteX37" fmla="*/ 188887 w 261682"/>
                <a:gd name="connsiteY37" fmla="*/ 80024 h 447424"/>
                <a:gd name="connsiteX38" fmla="*/ 187689 w 261682"/>
                <a:gd name="connsiteY38" fmla="*/ 79887 h 447424"/>
                <a:gd name="connsiteX39" fmla="*/ 187241 w 261682"/>
                <a:gd name="connsiteY39" fmla="*/ 78789 h 447424"/>
                <a:gd name="connsiteX40" fmla="*/ 177633 w 261682"/>
                <a:gd name="connsiteY40" fmla="*/ 77361 h 447424"/>
                <a:gd name="connsiteX41" fmla="*/ 182556 w 261682"/>
                <a:gd name="connsiteY41" fmla="*/ 83556 h 447424"/>
                <a:gd name="connsiteX42" fmla="*/ 186856 w 261682"/>
                <a:gd name="connsiteY42" fmla="*/ 83757 h 447424"/>
                <a:gd name="connsiteX43" fmla="*/ 188192 w 261682"/>
                <a:gd name="connsiteY43" fmla="*/ 82558 h 447424"/>
                <a:gd name="connsiteX44" fmla="*/ 194185 w 261682"/>
                <a:gd name="connsiteY44" fmla="*/ 90043 h 447424"/>
                <a:gd name="connsiteX45" fmla="*/ 186271 w 261682"/>
                <a:gd name="connsiteY45" fmla="*/ 91754 h 447424"/>
                <a:gd name="connsiteX46" fmla="*/ 169682 w 261682"/>
                <a:gd name="connsiteY46" fmla="*/ 85367 h 447424"/>
                <a:gd name="connsiteX47" fmla="*/ 180973 w 261682"/>
                <a:gd name="connsiteY47" fmla="*/ 93840 h 447424"/>
                <a:gd name="connsiteX48" fmla="*/ 176865 w 261682"/>
                <a:gd name="connsiteY48" fmla="*/ 97253 h 447424"/>
                <a:gd name="connsiteX49" fmla="*/ 183270 w 261682"/>
                <a:gd name="connsiteY49" fmla="*/ 102340 h 447424"/>
                <a:gd name="connsiteX50" fmla="*/ 179802 w 261682"/>
                <a:gd name="connsiteY50" fmla="*/ 106467 h 447424"/>
                <a:gd name="connsiteX51" fmla="*/ 171796 w 261682"/>
                <a:gd name="connsiteY51" fmla="*/ 99220 h 447424"/>
                <a:gd name="connsiteX52" fmla="*/ 170744 w 261682"/>
                <a:gd name="connsiteY52" fmla="*/ 105131 h 447424"/>
                <a:gd name="connsiteX53" fmla="*/ 163213 w 261682"/>
                <a:gd name="connsiteY53" fmla="*/ 99083 h 447424"/>
                <a:gd name="connsiteX54" fmla="*/ 164540 w 261682"/>
                <a:gd name="connsiteY54" fmla="*/ 104921 h 447424"/>
                <a:gd name="connsiteX55" fmla="*/ 156735 w 261682"/>
                <a:gd name="connsiteY55" fmla="*/ 108095 h 447424"/>
                <a:gd name="connsiteX56" fmla="*/ 172857 w 261682"/>
                <a:gd name="connsiteY56" fmla="*/ 110593 h 447424"/>
                <a:gd name="connsiteX57" fmla="*/ 175456 w 261682"/>
                <a:gd name="connsiteY57" fmla="*/ 110127 h 447424"/>
                <a:gd name="connsiteX58" fmla="*/ 178759 w 261682"/>
                <a:gd name="connsiteY58" fmla="*/ 111527 h 447424"/>
                <a:gd name="connsiteX59" fmla="*/ 170039 w 261682"/>
                <a:gd name="connsiteY59" fmla="*/ 114766 h 447424"/>
                <a:gd name="connsiteX60" fmla="*/ 162134 w 261682"/>
                <a:gd name="connsiteY60" fmla="*/ 124071 h 447424"/>
                <a:gd name="connsiteX61" fmla="*/ 170039 w 261682"/>
                <a:gd name="connsiteY61" fmla="*/ 124108 h 447424"/>
                <a:gd name="connsiteX62" fmla="*/ 174257 w 261682"/>
                <a:gd name="connsiteY62" fmla="*/ 123074 h 447424"/>
                <a:gd name="connsiteX63" fmla="*/ 176544 w 261682"/>
                <a:gd name="connsiteY63" fmla="*/ 123797 h 447424"/>
                <a:gd name="connsiteX64" fmla="*/ 166370 w 261682"/>
                <a:gd name="connsiteY64" fmla="*/ 131574 h 447424"/>
                <a:gd name="connsiteX65" fmla="*/ 171512 w 261682"/>
                <a:gd name="connsiteY65" fmla="*/ 138052 h 447424"/>
                <a:gd name="connsiteX66" fmla="*/ 162152 w 261682"/>
                <a:gd name="connsiteY66" fmla="*/ 137000 h 447424"/>
                <a:gd name="connsiteX67" fmla="*/ 172198 w 261682"/>
                <a:gd name="connsiteY67" fmla="*/ 145125 h 447424"/>
                <a:gd name="connsiteX68" fmla="*/ 165958 w 261682"/>
                <a:gd name="connsiteY68" fmla="*/ 150871 h 447424"/>
                <a:gd name="connsiteX69" fmla="*/ 166855 w 261682"/>
                <a:gd name="connsiteY69" fmla="*/ 154229 h 447424"/>
                <a:gd name="connsiteX70" fmla="*/ 169389 w 261682"/>
                <a:gd name="connsiteY70" fmla="*/ 154503 h 447424"/>
                <a:gd name="connsiteX71" fmla="*/ 163479 w 261682"/>
                <a:gd name="connsiteY71" fmla="*/ 159481 h 447424"/>
                <a:gd name="connsiteX72" fmla="*/ 169947 w 261682"/>
                <a:gd name="connsiteY72" fmla="*/ 160597 h 447424"/>
                <a:gd name="connsiteX73" fmla="*/ 167111 w 261682"/>
                <a:gd name="connsiteY73" fmla="*/ 164788 h 447424"/>
                <a:gd name="connsiteX74" fmla="*/ 176526 w 261682"/>
                <a:gd name="connsiteY74" fmla="*/ 164788 h 447424"/>
                <a:gd name="connsiteX75" fmla="*/ 170899 w 261682"/>
                <a:gd name="connsiteY75" fmla="*/ 170479 h 447424"/>
                <a:gd name="connsiteX76" fmla="*/ 178493 w 261682"/>
                <a:gd name="connsiteY76" fmla="*/ 172876 h 447424"/>
                <a:gd name="connsiteX77" fmla="*/ 177148 w 261682"/>
                <a:gd name="connsiteY77" fmla="*/ 178942 h 447424"/>
                <a:gd name="connsiteX78" fmla="*/ 184047 w 261682"/>
                <a:gd name="connsiteY78" fmla="*/ 175356 h 447424"/>
                <a:gd name="connsiteX79" fmla="*/ 186929 w 261682"/>
                <a:gd name="connsiteY79" fmla="*/ 183664 h 447424"/>
                <a:gd name="connsiteX80" fmla="*/ 189043 w 261682"/>
                <a:gd name="connsiteY80" fmla="*/ 190206 h 447424"/>
                <a:gd name="connsiteX81" fmla="*/ 194176 w 261682"/>
                <a:gd name="connsiteY81" fmla="*/ 179290 h 447424"/>
                <a:gd name="connsiteX82" fmla="*/ 199693 w 261682"/>
                <a:gd name="connsiteY82" fmla="*/ 180589 h 447424"/>
                <a:gd name="connsiteX83" fmla="*/ 196674 w 261682"/>
                <a:gd name="connsiteY83" fmla="*/ 191148 h 447424"/>
                <a:gd name="connsiteX84" fmla="*/ 210673 w 261682"/>
                <a:gd name="connsiteY84" fmla="*/ 184441 h 447424"/>
                <a:gd name="connsiteX85" fmla="*/ 208587 w 261682"/>
                <a:gd name="connsiteY85" fmla="*/ 191651 h 447424"/>
                <a:gd name="connsiteX86" fmla="*/ 196152 w 261682"/>
                <a:gd name="connsiteY86" fmla="*/ 198797 h 447424"/>
                <a:gd name="connsiteX87" fmla="*/ 205860 w 261682"/>
                <a:gd name="connsiteY87" fmla="*/ 198239 h 447424"/>
                <a:gd name="connsiteX88" fmla="*/ 208669 w 261682"/>
                <a:gd name="connsiteY88" fmla="*/ 195915 h 447424"/>
                <a:gd name="connsiteX89" fmla="*/ 210289 w 261682"/>
                <a:gd name="connsiteY89" fmla="*/ 202658 h 447424"/>
                <a:gd name="connsiteX90" fmla="*/ 213674 w 261682"/>
                <a:gd name="connsiteY90" fmla="*/ 200902 h 447424"/>
                <a:gd name="connsiteX91" fmla="*/ 213601 w 261682"/>
                <a:gd name="connsiteY91" fmla="*/ 208148 h 447424"/>
                <a:gd name="connsiteX92" fmla="*/ 216547 w 261682"/>
                <a:gd name="connsiteY92" fmla="*/ 205751 h 447424"/>
                <a:gd name="connsiteX93" fmla="*/ 220848 w 261682"/>
                <a:gd name="connsiteY93" fmla="*/ 207087 h 447424"/>
                <a:gd name="connsiteX94" fmla="*/ 219301 w 261682"/>
                <a:gd name="connsiteY94" fmla="*/ 199218 h 447424"/>
                <a:gd name="connsiteX95" fmla="*/ 224636 w 261682"/>
                <a:gd name="connsiteY95" fmla="*/ 199493 h 447424"/>
                <a:gd name="connsiteX96" fmla="*/ 225624 w 261682"/>
                <a:gd name="connsiteY96" fmla="*/ 210253 h 447424"/>
                <a:gd name="connsiteX97" fmla="*/ 233044 w 261682"/>
                <a:gd name="connsiteY97" fmla="*/ 204516 h 447424"/>
                <a:gd name="connsiteX98" fmla="*/ 231114 w 261682"/>
                <a:gd name="connsiteY98" fmla="*/ 214123 h 447424"/>
                <a:gd name="connsiteX99" fmla="*/ 234773 w 261682"/>
                <a:gd name="connsiteY99" fmla="*/ 222285 h 447424"/>
                <a:gd name="connsiteX100" fmla="*/ 239422 w 261682"/>
                <a:gd name="connsiteY100" fmla="*/ 223127 h 447424"/>
                <a:gd name="connsiteX101" fmla="*/ 242798 w 261682"/>
                <a:gd name="connsiteY101" fmla="*/ 219320 h 447424"/>
                <a:gd name="connsiteX102" fmla="*/ 242459 w 261682"/>
                <a:gd name="connsiteY102" fmla="*/ 230858 h 447424"/>
                <a:gd name="connsiteX103" fmla="*/ 238799 w 261682"/>
                <a:gd name="connsiteY103" fmla="*/ 239541 h 447424"/>
                <a:gd name="connsiteX104" fmla="*/ 228991 w 261682"/>
                <a:gd name="connsiteY104" fmla="*/ 258628 h 447424"/>
                <a:gd name="connsiteX105" fmla="*/ 188000 w 261682"/>
                <a:gd name="connsiteY105" fmla="*/ 271602 h 447424"/>
                <a:gd name="connsiteX106" fmla="*/ 206748 w 261682"/>
                <a:gd name="connsiteY106" fmla="*/ 272078 h 447424"/>
                <a:gd name="connsiteX107" fmla="*/ 214854 w 261682"/>
                <a:gd name="connsiteY107" fmla="*/ 273084 h 447424"/>
                <a:gd name="connsiteX108" fmla="*/ 235002 w 261682"/>
                <a:gd name="connsiteY108" fmla="*/ 273084 h 447424"/>
                <a:gd name="connsiteX109" fmla="*/ 256285 w 261682"/>
                <a:gd name="connsiteY109" fmla="*/ 273304 h 447424"/>
                <a:gd name="connsiteX110" fmla="*/ 256312 w 261682"/>
                <a:gd name="connsiteY110" fmla="*/ 273395 h 44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261682" h="447424">
                  <a:moveTo>
                    <a:pt x="256312" y="273395"/>
                  </a:moveTo>
                  <a:cubicBezTo>
                    <a:pt x="247107" y="330023"/>
                    <a:pt x="231480" y="387612"/>
                    <a:pt x="208193" y="447378"/>
                  </a:cubicBezTo>
                  <a:lnTo>
                    <a:pt x="208166" y="447378"/>
                  </a:lnTo>
                  <a:lnTo>
                    <a:pt x="686" y="447378"/>
                  </a:lnTo>
                  <a:lnTo>
                    <a:pt x="686" y="686"/>
                  </a:lnTo>
                  <a:lnTo>
                    <a:pt x="256037" y="686"/>
                  </a:lnTo>
                  <a:cubicBezTo>
                    <a:pt x="258160" y="15390"/>
                    <a:pt x="259578" y="26168"/>
                    <a:pt x="261088" y="40744"/>
                  </a:cubicBezTo>
                  <a:cubicBezTo>
                    <a:pt x="261088" y="40744"/>
                    <a:pt x="256715" y="42098"/>
                    <a:pt x="257126" y="45676"/>
                  </a:cubicBezTo>
                  <a:cubicBezTo>
                    <a:pt x="257584" y="49601"/>
                    <a:pt x="259313" y="50534"/>
                    <a:pt x="259313" y="50534"/>
                  </a:cubicBezTo>
                  <a:lnTo>
                    <a:pt x="257410" y="51440"/>
                  </a:lnTo>
                  <a:cubicBezTo>
                    <a:pt x="257410" y="51440"/>
                    <a:pt x="255305" y="48375"/>
                    <a:pt x="255296" y="48494"/>
                  </a:cubicBezTo>
                  <a:cubicBezTo>
                    <a:pt x="255296" y="45474"/>
                    <a:pt x="256568" y="40964"/>
                    <a:pt x="249660" y="42656"/>
                  </a:cubicBezTo>
                  <a:cubicBezTo>
                    <a:pt x="247272" y="47927"/>
                    <a:pt x="253466" y="49061"/>
                    <a:pt x="251847" y="52648"/>
                  </a:cubicBezTo>
                  <a:cubicBezTo>
                    <a:pt x="244518" y="53069"/>
                    <a:pt x="249660" y="47158"/>
                    <a:pt x="243841" y="50461"/>
                  </a:cubicBezTo>
                  <a:cubicBezTo>
                    <a:pt x="244225" y="48768"/>
                    <a:pt x="242999" y="44257"/>
                    <a:pt x="241160" y="44550"/>
                  </a:cubicBezTo>
                  <a:cubicBezTo>
                    <a:pt x="240364" y="47103"/>
                    <a:pt x="238424" y="51385"/>
                    <a:pt x="241297" y="53965"/>
                  </a:cubicBezTo>
                  <a:cubicBezTo>
                    <a:pt x="240391" y="54578"/>
                    <a:pt x="237683" y="54167"/>
                    <a:pt x="237052" y="53224"/>
                  </a:cubicBezTo>
                  <a:cubicBezTo>
                    <a:pt x="236201" y="51952"/>
                    <a:pt x="239010" y="49757"/>
                    <a:pt x="236750" y="45813"/>
                  </a:cubicBezTo>
                  <a:cubicBezTo>
                    <a:pt x="229997" y="48723"/>
                    <a:pt x="236265" y="55237"/>
                    <a:pt x="230684" y="57708"/>
                  </a:cubicBezTo>
                  <a:cubicBezTo>
                    <a:pt x="224562" y="56930"/>
                    <a:pt x="234234" y="51715"/>
                    <a:pt x="229339" y="47222"/>
                  </a:cubicBezTo>
                  <a:cubicBezTo>
                    <a:pt x="223858" y="48494"/>
                    <a:pt x="221726" y="54212"/>
                    <a:pt x="223968" y="57589"/>
                  </a:cubicBezTo>
                  <a:cubicBezTo>
                    <a:pt x="223849" y="60581"/>
                    <a:pt x="221515" y="62090"/>
                    <a:pt x="221122" y="64680"/>
                  </a:cubicBezTo>
                  <a:cubicBezTo>
                    <a:pt x="218368" y="64250"/>
                    <a:pt x="217197" y="63243"/>
                    <a:pt x="216877" y="62218"/>
                  </a:cubicBezTo>
                  <a:cubicBezTo>
                    <a:pt x="216529" y="60306"/>
                    <a:pt x="221881" y="59318"/>
                    <a:pt x="218295" y="55100"/>
                  </a:cubicBezTo>
                  <a:cubicBezTo>
                    <a:pt x="212457" y="56015"/>
                    <a:pt x="216328" y="65448"/>
                    <a:pt x="211679" y="60389"/>
                  </a:cubicBezTo>
                  <a:cubicBezTo>
                    <a:pt x="211185" y="58202"/>
                    <a:pt x="209694" y="56235"/>
                    <a:pt x="208559" y="55997"/>
                  </a:cubicBezTo>
                  <a:cubicBezTo>
                    <a:pt x="206336" y="57607"/>
                    <a:pt x="205293" y="60105"/>
                    <a:pt x="206729" y="62292"/>
                  </a:cubicBezTo>
                  <a:lnTo>
                    <a:pt x="209072" y="65384"/>
                  </a:lnTo>
                  <a:cubicBezTo>
                    <a:pt x="208770" y="65302"/>
                    <a:pt x="210078" y="67095"/>
                    <a:pt x="209776" y="67013"/>
                  </a:cubicBezTo>
                  <a:cubicBezTo>
                    <a:pt x="205906" y="63911"/>
                    <a:pt x="200736" y="61770"/>
                    <a:pt x="197461" y="65247"/>
                  </a:cubicBezTo>
                  <a:cubicBezTo>
                    <a:pt x="197882" y="68495"/>
                    <a:pt x="200700" y="68697"/>
                    <a:pt x="205128" y="69685"/>
                  </a:cubicBezTo>
                  <a:cubicBezTo>
                    <a:pt x="199529" y="70206"/>
                    <a:pt x="198476" y="72173"/>
                    <a:pt x="196646" y="73281"/>
                  </a:cubicBezTo>
                  <a:cubicBezTo>
                    <a:pt x="195997" y="69584"/>
                    <a:pt x="191669" y="69017"/>
                    <a:pt x="187606" y="68422"/>
                  </a:cubicBezTo>
                  <a:cubicBezTo>
                    <a:pt x="185356" y="68980"/>
                    <a:pt x="183873" y="67397"/>
                    <a:pt x="182821" y="68193"/>
                  </a:cubicBezTo>
                  <a:cubicBezTo>
                    <a:pt x="184523" y="72393"/>
                    <a:pt x="188622" y="75586"/>
                    <a:pt x="193590" y="76574"/>
                  </a:cubicBezTo>
                  <a:cubicBezTo>
                    <a:pt x="195832" y="76318"/>
                    <a:pt x="196125" y="76373"/>
                    <a:pt x="197671" y="75522"/>
                  </a:cubicBezTo>
                  <a:cubicBezTo>
                    <a:pt x="200672" y="76922"/>
                    <a:pt x="200316" y="77371"/>
                    <a:pt x="201102" y="79466"/>
                  </a:cubicBezTo>
                  <a:cubicBezTo>
                    <a:pt x="196747" y="81415"/>
                    <a:pt x="193234" y="78889"/>
                    <a:pt x="188887" y="80024"/>
                  </a:cubicBezTo>
                  <a:cubicBezTo>
                    <a:pt x="188897" y="80180"/>
                    <a:pt x="187744" y="80180"/>
                    <a:pt x="187689" y="79887"/>
                  </a:cubicBezTo>
                  <a:cubicBezTo>
                    <a:pt x="187753" y="79832"/>
                    <a:pt x="187186" y="78844"/>
                    <a:pt x="187241" y="78789"/>
                  </a:cubicBezTo>
                  <a:cubicBezTo>
                    <a:pt x="185365" y="75175"/>
                    <a:pt x="180305" y="76584"/>
                    <a:pt x="177633" y="77361"/>
                  </a:cubicBezTo>
                  <a:cubicBezTo>
                    <a:pt x="177240" y="80253"/>
                    <a:pt x="180159" y="82568"/>
                    <a:pt x="182556" y="83556"/>
                  </a:cubicBezTo>
                  <a:cubicBezTo>
                    <a:pt x="185795" y="84709"/>
                    <a:pt x="186856" y="83766"/>
                    <a:pt x="186856" y="83757"/>
                  </a:cubicBezTo>
                  <a:lnTo>
                    <a:pt x="188192" y="82558"/>
                  </a:lnTo>
                  <a:cubicBezTo>
                    <a:pt x="189601" y="87691"/>
                    <a:pt x="191431" y="87948"/>
                    <a:pt x="194185" y="90043"/>
                  </a:cubicBezTo>
                  <a:cubicBezTo>
                    <a:pt x="191175" y="91141"/>
                    <a:pt x="190059" y="92056"/>
                    <a:pt x="186271" y="91754"/>
                  </a:cubicBezTo>
                  <a:cubicBezTo>
                    <a:pt x="181998" y="85166"/>
                    <a:pt x="169197" y="82284"/>
                    <a:pt x="169682" y="85367"/>
                  </a:cubicBezTo>
                  <a:cubicBezTo>
                    <a:pt x="171512" y="92193"/>
                    <a:pt x="180973" y="93840"/>
                    <a:pt x="180973" y="93840"/>
                  </a:cubicBezTo>
                  <a:cubicBezTo>
                    <a:pt x="180973" y="93840"/>
                    <a:pt x="176023" y="95670"/>
                    <a:pt x="176865" y="97253"/>
                  </a:cubicBezTo>
                  <a:cubicBezTo>
                    <a:pt x="177697" y="98863"/>
                    <a:pt x="184184" y="99842"/>
                    <a:pt x="183270" y="102340"/>
                  </a:cubicBezTo>
                  <a:cubicBezTo>
                    <a:pt x="176508" y="99339"/>
                    <a:pt x="175209" y="100565"/>
                    <a:pt x="179802" y="106467"/>
                  </a:cubicBezTo>
                  <a:cubicBezTo>
                    <a:pt x="174120" y="106741"/>
                    <a:pt x="175392" y="100629"/>
                    <a:pt x="171796" y="99220"/>
                  </a:cubicBezTo>
                  <a:cubicBezTo>
                    <a:pt x="169197" y="101114"/>
                    <a:pt x="170744" y="105131"/>
                    <a:pt x="170744" y="105131"/>
                  </a:cubicBezTo>
                  <a:cubicBezTo>
                    <a:pt x="169435" y="104106"/>
                    <a:pt x="166031" y="98369"/>
                    <a:pt x="163213" y="99083"/>
                  </a:cubicBezTo>
                  <a:cubicBezTo>
                    <a:pt x="162298" y="99787"/>
                    <a:pt x="162298" y="102880"/>
                    <a:pt x="164540" y="104921"/>
                  </a:cubicBezTo>
                  <a:cubicBezTo>
                    <a:pt x="161804" y="105515"/>
                    <a:pt x="157403" y="105149"/>
                    <a:pt x="156735" y="108095"/>
                  </a:cubicBezTo>
                  <a:cubicBezTo>
                    <a:pt x="161182" y="111481"/>
                    <a:pt x="165885" y="111472"/>
                    <a:pt x="172857" y="110593"/>
                  </a:cubicBezTo>
                  <a:cubicBezTo>
                    <a:pt x="172857" y="110593"/>
                    <a:pt x="174129" y="110566"/>
                    <a:pt x="175456" y="110127"/>
                  </a:cubicBezTo>
                  <a:cubicBezTo>
                    <a:pt x="176782" y="109688"/>
                    <a:pt x="178759" y="111527"/>
                    <a:pt x="178759" y="111527"/>
                  </a:cubicBezTo>
                  <a:cubicBezTo>
                    <a:pt x="175328" y="112304"/>
                    <a:pt x="176782" y="113439"/>
                    <a:pt x="170039" y="114766"/>
                  </a:cubicBezTo>
                  <a:cubicBezTo>
                    <a:pt x="165610" y="116888"/>
                    <a:pt x="162134" y="119633"/>
                    <a:pt x="162134" y="124071"/>
                  </a:cubicBezTo>
                  <a:cubicBezTo>
                    <a:pt x="164879" y="125425"/>
                    <a:pt x="168218" y="126724"/>
                    <a:pt x="170039" y="124108"/>
                  </a:cubicBezTo>
                  <a:cubicBezTo>
                    <a:pt x="172985" y="119835"/>
                    <a:pt x="172198" y="123266"/>
                    <a:pt x="174257" y="123074"/>
                  </a:cubicBezTo>
                  <a:lnTo>
                    <a:pt x="176544" y="123797"/>
                  </a:lnTo>
                  <a:cubicBezTo>
                    <a:pt x="174687" y="128353"/>
                    <a:pt x="164320" y="128280"/>
                    <a:pt x="166370" y="131574"/>
                  </a:cubicBezTo>
                  <a:cubicBezTo>
                    <a:pt x="168346" y="134749"/>
                    <a:pt x="171512" y="138052"/>
                    <a:pt x="171512" y="138052"/>
                  </a:cubicBezTo>
                  <a:cubicBezTo>
                    <a:pt x="171512" y="138052"/>
                    <a:pt x="164220" y="134374"/>
                    <a:pt x="162152" y="137000"/>
                  </a:cubicBezTo>
                  <a:cubicBezTo>
                    <a:pt x="160230" y="139452"/>
                    <a:pt x="164540" y="143404"/>
                    <a:pt x="172198" y="145125"/>
                  </a:cubicBezTo>
                  <a:cubicBezTo>
                    <a:pt x="169591" y="146717"/>
                    <a:pt x="160395" y="145097"/>
                    <a:pt x="165958" y="150871"/>
                  </a:cubicBezTo>
                  <a:cubicBezTo>
                    <a:pt x="159343" y="153661"/>
                    <a:pt x="161502" y="155638"/>
                    <a:pt x="166855" y="154229"/>
                  </a:cubicBezTo>
                  <a:lnTo>
                    <a:pt x="169389" y="154503"/>
                  </a:lnTo>
                  <a:cubicBezTo>
                    <a:pt x="167816" y="155601"/>
                    <a:pt x="163085" y="157779"/>
                    <a:pt x="163479" y="159481"/>
                  </a:cubicBezTo>
                  <a:cubicBezTo>
                    <a:pt x="163753" y="161731"/>
                    <a:pt x="169097" y="158913"/>
                    <a:pt x="169947" y="160597"/>
                  </a:cubicBezTo>
                  <a:cubicBezTo>
                    <a:pt x="170323" y="163031"/>
                    <a:pt x="167367" y="164083"/>
                    <a:pt x="167111" y="164788"/>
                  </a:cubicBezTo>
                  <a:cubicBezTo>
                    <a:pt x="170899" y="167185"/>
                    <a:pt x="173122" y="161393"/>
                    <a:pt x="176526" y="164788"/>
                  </a:cubicBezTo>
                  <a:cubicBezTo>
                    <a:pt x="175218" y="167276"/>
                    <a:pt x="169728" y="166782"/>
                    <a:pt x="170899" y="170479"/>
                  </a:cubicBezTo>
                  <a:cubicBezTo>
                    <a:pt x="172994" y="172071"/>
                    <a:pt x="176398" y="171375"/>
                    <a:pt x="178493" y="172876"/>
                  </a:cubicBezTo>
                  <a:cubicBezTo>
                    <a:pt x="178493" y="172876"/>
                    <a:pt x="175703" y="178238"/>
                    <a:pt x="177148" y="178942"/>
                  </a:cubicBezTo>
                  <a:cubicBezTo>
                    <a:pt x="180168" y="180415"/>
                    <a:pt x="183004" y="175657"/>
                    <a:pt x="184047" y="175356"/>
                  </a:cubicBezTo>
                  <a:cubicBezTo>
                    <a:pt x="183270" y="181550"/>
                    <a:pt x="188494" y="179482"/>
                    <a:pt x="186929" y="183664"/>
                  </a:cubicBezTo>
                  <a:cubicBezTo>
                    <a:pt x="186865" y="185905"/>
                    <a:pt x="186719" y="189007"/>
                    <a:pt x="189043" y="190206"/>
                  </a:cubicBezTo>
                  <a:cubicBezTo>
                    <a:pt x="193828" y="188732"/>
                    <a:pt x="194286" y="184935"/>
                    <a:pt x="194176" y="179290"/>
                  </a:cubicBezTo>
                  <a:cubicBezTo>
                    <a:pt x="194139" y="177323"/>
                    <a:pt x="199693" y="180589"/>
                    <a:pt x="199693" y="180589"/>
                  </a:cubicBezTo>
                  <a:cubicBezTo>
                    <a:pt x="203070" y="183307"/>
                    <a:pt x="193966" y="185375"/>
                    <a:pt x="196674" y="191148"/>
                  </a:cubicBezTo>
                  <a:cubicBezTo>
                    <a:pt x="204378" y="192228"/>
                    <a:pt x="204378" y="185658"/>
                    <a:pt x="210673" y="184441"/>
                  </a:cubicBezTo>
                  <a:cubicBezTo>
                    <a:pt x="213418" y="186354"/>
                    <a:pt x="209502" y="189446"/>
                    <a:pt x="208587" y="191651"/>
                  </a:cubicBezTo>
                  <a:cubicBezTo>
                    <a:pt x="204662" y="193847"/>
                    <a:pt x="199885" y="191194"/>
                    <a:pt x="196152" y="198797"/>
                  </a:cubicBezTo>
                  <a:cubicBezTo>
                    <a:pt x="201496" y="200984"/>
                    <a:pt x="204049" y="199182"/>
                    <a:pt x="205860" y="198239"/>
                  </a:cubicBezTo>
                  <a:cubicBezTo>
                    <a:pt x="207562" y="197004"/>
                    <a:pt x="207361" y="196409"/>
                    <a:pt x="208669" y="195915"/>
                  </a:cubicBezTo>
                  <a:cubicBezTo>
                    <a:pt x="208797" y="198010"/>
                    <a:pt x="208276" y="201789"/>
                    <a:pt x="210289" y="202658"/>
                  </a:cubicBezTo>
                  <a:cubicBezTo>
                    <a:pt x="212045" y="202521"/>
                    <a:pt x="212201" y="201890"/>
                    <a:pt x="213674" y="200902"/>
                  </a:cubicBezTo>
                  <a:cubicBezTo>
                    <a:pt x="215220" y="202512"/>
                    <a:pt x="211204" y="206456"/>
                    <a:pt x="213601" y="208148"/>
                  </a:cubicBezTo>
                  <a:cubicBezTo>
                    <a:pt x="215861" y="207727"/>
                    <a:pt x="216547" y="205751"/>
                    <a:pt x="216547" y="205751"/>
                  </a:cubicBezTo>
                  <a:cubicBezTo>
                    <a:pt x="217920" y="207544"/>
                    <a:pt x="219448" y="207572"/>
                    <a:pt x="220848" y="207087"/>
                  </a:cubicBezTo>
                  <a:cubicBezTo>
                    <a:pt x="221616" y="205175"/>
                    <a:pt x="221790" y="200792"/>
                    <a:pt x="219301" y="199218"/>
                  </a:cubicBezTo>
                  <a:cubicBezTo>
                    <a:pt x="220482" y="197827"/>
                    <a:pt x="223373" y="200472"/>
                    <a:pt x="224636" y="199493"/>
                  </a:cubicBezTo>
                  <a:cubicBezTo>
                    <a:pt x="226996" y="202384"/>
                    <a:pt x="221689" y="207929"/>
                    <a:pt x="225624" y="210253"/>
                  </a:cubicBezTo>
                  <a:cubicBezTo>
                    <a:pt x="229421" y="209905"/>
                    <a:pt x="229247" y="206108"/>
                    <a:pt x="233044" y="204516"/>
                  </a:cubicBezTo>
                  <a:cubicBezTo>
                    <a:pt x="232385" y="208405"/>
                    <a:pt x="236869" y="211223"/>
                    <a:pt x="231114" y="214123"/>
                  </a:cubicBezTo>
                  <a:cubicBezTo>
                    <a:pt x="231114" y="217920"/>
                    <a:pt x="238177" y="216795"/>
                    <a:pt x="234773" y="222285"/>
                  </a:cubicBezTo>
                  <a:cubicBezTo>
                    <a:pt x="236082" y="224481"/>
                    <a:pt x="237848" y="223529"/>
                    <a:pt x="239422" y="223127"/>
                  </a:cubicBezTo>
                  <a:lnTo>
                    <a:pt x="242798" y="219320"/>
                  </a:lnTo>
                  <a:cubicBezTo>
                    <a:pt x="241883" y="222422"/>
                    <a:pt x="241544" y="227271"/>
                    <a:pt x="242459" y="230858"/>
                  </a:cubicBezTo>
                  <a:cubicBezTo>
                    <a:pt x="241288" y="233759"/>
                    <a:pt x="244070" y="237052"/>
                    <a:pt x="238799" y="239541"/>
                  </a:cubicBezTo>
                  <a:cubicBezTo>
                    <a:pt x="237363" y="246733"/>
                    <a:pt x="237363" y="254034"/>
                    <a:pt x="228991" y="258628"/>
                  </a:cubicBezTo>
                  <a:cubicBezTo>
                    <a:pt x="224270" y="267512"/>
                    <a:pt x="194542" y="262818"/>
                    <a:pt x="188000" y="271602"/>
                  </a:cubicBezTo>
                  <a:cubicBezTo>
                    <a:pt x="189574" y="273203"/>
                    <a:pt x="204790" y="272682"/>
                    <a:pt x="206748" y="272078"/>
                  </a:cubicBezTo>
                  <a:cubicBezTo>
                    <a:pt x="209621" y="270678"/>
                    <a:pt x="211844" y="273185"/>
                    <a:pt x="214854" y="273084"/>
                  </a:cubicBezTo>
                  <a:cubicBezTo>
                    <a:pt x="221525" y="273084"/>
                    <a:pt x="229512" y="270888"/>
                    <a:pt x="235002" y="273084"/>
                  </a:cubicBezTo>
                  <a:cubicBezTo>
                    <a:pt x="242752" y="273002"/>
                    <a:pt x="249303" y="273276"/>
                    <a:pt x="256285" y="273304"/>
                  </a:cubicBezTo>
                  <a:lnTo>
                    <a:pt x="256312" y="273395"/>
                  </a:lnTo>
                  <a:close/>
                </a:path>
              </a:pathLst>
            </a:custGeom>
            <a:solidFill>
              <a:srgbClr val="2F469C"/>
            </a:solidFill>
            <a:ln w="9525" cap="flat">
              <a:noFill/>
              <a:prstDash val="solid"/>
              <a:miter/>
            </a:ln>
          </p:spPr>
          <p:txBody>
            <a:bodyPr rtlCol="0" anchor="ctr"/>
            <a:lstStyle/>
            <a:p>
              <a:endParaRPr lang="en-US" dirty="0">
                <a:latin typeface="GT America" panose="00000500000000000000" pitchFamily="50" charset="0"/>
              </a:endParaRPr>
            </a:p>
          </p:txBody>
        </p:sp>
        <p:sp>
          <p:nvSpPr>
            <p:cNvPr id="34" name="Freeform: Shape 19">
              <a:extLst>
                <a:ext uri="{FF2B5EF4-FFF2-40B4-BE49-F238E27FC236}">
                  <a16:creationId xmlns:a16="http://schemas.microsoft.com/office/drawing/2014/main" id="{75A42F3E-7B79-6843-9E99-7B1F82D3E590}"/>
                </a:ext>
              </a:extLst>
            </p:cNvPr>
            <p:cNvSpPr/>
            <p:nvPr/>
          </p:nvSpPr>
          <p:spPr>
            <a:xfrm>
              <a:off x="11577290" y="6472094"/>
              <a:ext cx="84178" cy="81433"/>
            </a:xfrm>
            <a:custGeom>
              <a:avLst/>
              <a:gdLst>
                <a:gd name="connsiteX0" fmla="*/ 42244 w 84177"/>
                <a:gd name="connsiteY0" fmla="*/ 64826 h 81433"/>
                <a:gd name="connsiteX1" fmla="*/ 21712 w 84177"/>
                <a:gd name="connsiteY1" fmla="*/ 40469 h 81433"/>
                <a:gd name="connsiteX2" fmla="*/ 42244 w 84177"/>
                <a:gd name="connsiteY2" fmla="*/ 16982 h 81433"/>
                <a:gd name="connsiteX3" fmla="*/ 62474 w 84177"/>
                <a:gd name="connsiteY3" fmla="*/ 40469 h 81433"/>
                <a:gd name="connsiteX4" fmla="*/ 42244 w 84177"/>
                <a:gd name="connsiteY4" fmla="*/ 64826 h 81433"/>
                <a:gd name="connsiteX5" fmla="*/ 42244 w 84177"/>
                <a:gd name="connsiteY5" fmla="*/ 686 h 81433"/>
                <a:gd name="connsiteX6" fmla="*/ 686 w 84177"/>
                <a:gd name="connsiteY6" fmla="*/ 40469 h 81433"/>
                <a:gd name="connsiteX7" fmla="*/ 42244 w 84177"/>
                <a:gd name="connsiteY7" fmla="*/ 81131 h 81433"/>
                <a:gd name="connsiteX8" fmla="*/ 83491 w 84177"/>
                <a:gd name="connsiteY8" fmla="*/ 40469 h 81433"/>
                <a:gd name="connsiteX9" fmla="*/ 42244 w 84177"/>
                <a:gd name="connsiteY9" fmla="*/ 686 h 81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177" h="81433">
                  <a:moveTo>
                    <a:pt x="42244" y="64826"/>
                  </a:moveTo>
                  <a:cubicBezTo>
                    <a:pt x="29179" y="64826"/>
                    <a:pt x="21712" y="54432"/>
                    <a:pt x="21712" y="40469"/>
                  </a:cubicBezTo>
                  <a:cubicBezTo>
                    <a:pt x="21712" y="26351"/>
                    <a:pt x="28401" y="16982"/>
                    <a:pt x="42244" y="16982"/>
                  </a:cubicBezTo>
                  <a:cubicBezTo>
                    <a:pt x="55777" y="16982"/>
                    <a:pt x="62474" y="25601"/>
                    <a:pt x="62474" y="40469"/>
                  </a:cubicBezTo>
                  <a:cubicBezTo>
                    <a:pt x="62474" y="54276"/>
                    <a:pt x="55942" y="64826"/>
                    <a:pt x="42244" y="64826"/>
                  </a:cubicBezTo>
                  <a:moveTo>
                    <a:pt x="42244" y="686"/>
                  </a:moveTo>
                  <a:cubicBezTo>
                    <a:pt x="17503" y="686"/>
                    <a:pt x="686" y="16396"/>
                    <a:pt x="686" y="40469"/>
                  </a:cubicBezTo>
                  <a:cubicBezTo>
                    <a:pt x="686" y="64085"/>
                    <a:pt x="17815" y="81131"/>
                    <a:pt x="42244" y="81131"/>
                  </a:cubicBezTo>
                  <a:cubicBezTo>
                    <a:pt x="66985" y="81131"/>
                    <a:pt x="83491" y="62896"/>
                    <a:pt x="83491" y="40469"/>
                  </a:cubicBezTo>
                  <a:cubicBezTo>
                    <a:pt x="83491" y="16845"/>
                    <a:pt x="66839" y="686"/>
                    <a:pt x="42244" y="686"/>
                  </a:cubicBezTo>
                </a:path>
              </a:pathLst>
            </a:custGeom>
            <a:solidFill>
              <a:srgbClr val="FFFFFF"/>
            </a:solidFill>
            <a:ln w="9525" cap="flat">
              <a:noFill/>
              <a:prstDash val="solid"/>
              <a:miter/>
            </a:ln>
          </p:spPr>
          <p:txBody>
            <a:bodyPr rtlCol="0" anchor="ctr"/>
            <a:lstStyle/>
            <a:p>
              <a:endParaRPr lang="en-US" dirty="0">
                <a:latin typeface="GT America" panose="00000500000000000000" pitchFamily="50" charset="0"/>
              </a:endParaRPr>
            </a:p>
          </p:txBody>
        </p:sp>
        <p:sp>
          <p:nvSpPr>
            <p:cNvPr id="35" name="Freeform: Shape 20">
              <a:extLst>
                <a:ext uri="{FF2B5EF4-FFF2-40B4-BE49-F238E27FC236}">
                  <a16:creationId xmlns:a16="http://schemas.microsoft.com/office/drawing/2014/main" id="{5D623381-3A8F-CE45-A9DF-9D1AC3C917AF}"/>
                </a:ext>
              </a:extLst>
            </p:cNvPr>
            <p:cNvSpPr/>
            <p:nvPr/>
          </p:nvSpPr>
          <p:spPr>
            <a:xfrm>
              <a:off x="11671011" y="6472094"/>
              <a:ext cx="57643" cy="81433"/>
            </a:xfrm>
            <a:custGeom>
              <a:avLst/>
              <a:gdLst>
                <a:gd name="connsiteX0" fmla="*/ 49491 w 57643"/>
                <a:gd name="connsiteY0" fmla="*/ 17275 h 81433"/>
                <a:gd name="connsiteX1" fmla="*/ 35629 w 57643"/>
                <a:gd name="connsiteY1" fmla="*/ 15491 h 81433"/>
                <a:gd name="connsiteX2" fmla="*/ 21703 w 57643"/>
                <a:gd name="connsiteY2" fmla="*/ 21438 h 81433"/>
                <a:gd name="connsiteX3" fmla="*/ 38118 w 57643"/>
                <a:gd name="connsiteY3" fmla="*/ 34376 h 81433"/>
                <a:gd name="connsiteX4" fmla="*/ 57735 w 57643"/>
                <a:gd name="connsiteY4" fmla="*/ 58165 h 81433"/>
                <a:gd name="connsiteX5" fmla="*/ 24796 w 57643"/>
                <a:gd name="connsiteY5" fmla="*/ 81140 h 81433"/>
                <a:gd name="connsiteX6" fmla="*/ 2077 w 57643"/>
                <a:gd name="connsiteY6" fmla="*/ 77727 h 81433"/>
                <a:gd name="connsiteX7" fmla="*/ 2077 w 57643"/>
                <a:gd name="connsiteY7" fmla="*/ 61432 h 81433"/>
                <a:gd name="connsiteX8" fmla="*/ 25574 w 57643"/>
                <a:gd name="connsiteY8" fmla="*/ 66336 h 81433"/>
                <a:gd name="connsiteX9" fmla="*/ 36718 w 57643"/>
                <a:gd name="connsiteY9" fmla="*/ 58751 h 81433"/>
                <a:gd name="connsiteX10" fmla="*/ 20459 w 57643"/>
                <a:gd name="connsiteY10" fmla="*/ 45968 h 81433"/>
                <a:gd name="connsiteX11" fmla="*/ 686 w 57643"/>
                <a:gd name="connsiteY11" fmla="*/ 21429 h 81433"/>
                <a:gd name="connsiteX12" fmla="*/ 32070 w 57643"/>
                <a:gd name="connsiteY12" fmla="*/ 686 h 81433"/>
                <a:gd name="connsiteX13" fmla="*/ 49491 w 57643"/>
                <a:gd name="connsiteY13" fmla="*/ 1967 h 81433"/>
                <a:gd name="connsiteX14" fmla="*/ 49491 w 57643"/>
                <a:gd name="connsiteY14" fmla="*/ 17275 h 81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7643" h="81433">
                  <a:moveTo>
                    <a:pt x="49491" y="17275"/>
                  </a:moveTo>
                  <a:cubicBezTo>
                    <a:pt x="44815" y="16534"/>
                    <a:pt x="40305" y="15491"/>
                    <a:pt x="35629" y="15491"/>
                  </a:cubicBezTo>
                  <a:cubicBezTo>
                    <a:pt x="27431" y="15491"/>
                    <a:pt x="21703" y="17421"/>
                    <a:pt x="21703" y="21438"/>
                  </a:cubicBezTo>
                  <a:cubicBezTo>
                    <a:pt x="21703" y="26049"/>
                    <a:pt x="29444" y="29764"/>
                    <a:pt x="38118" y="34376"/>
                  </a:cubicBezTo>
                  <a:cubicBezTo>
                    <a:pt x="46371" y="38841"/>
                    <a:pt x="57735" y="44779"/>
                    <a:pt x="57735" y="58165"/>
                  </a:cubicBezTo>
                  <a:cubicBezTo>
                    <a:pt x="57735" y="72860"/>
                    <a:pt x="44660" y="81140"/>
                    <a:pt x="24796" y="81140"/>
                  </a:cubicBezTo>
                  <a:cubicBezTo>
                    <a:pt x="15774" y="81140"/>
                    <a:pt x="9552" y="79365"/>
                    <a:pt x="2077" y="77727"/>
                  </a:cubicBezTo>
                  <a:lnTo>
                    <a:pt x="2077" y="61432"/>
                  </a:lnTo>
                  <a:cubicBezTo>
                    <a:pt x="7841" y="63216"/>
                    <a:pt x="17183" y="66336"/>
                    <a:pt x="25574" y="66336"/>
                  </a:cubicBezTo>
                  <a:cubicBezTo>
                    <a:pt x="31137" y="66336"/>
                    <a:pt x="36718" y="63801"/>
                    <a:pt x="36718" y="58751"/>
                  </a:cubicBezTo>
                  <a:cubicBezTo>
                    <a:pt x="36718" y="54130"/>
                    <a:pt x="30057" y="51312"/>
                    <a:pt x="20459" y="45968"/>
                  </a:cubicBezTo>
                  <a:cubicBezTo>
                    <a:pt x="11739" y="41650"/>
                    <a:pt x="686" y="32729"/>
                    <a:pt x="686" y="21429"/>
                  </a:cubicBezTo>
                  <a:cubicBezTo>
                    <a:pt x="686" y="8079"/>
                    <a:pt x="14072" y="686"/>
                    <a:pt x="32070" y="686"/>
                  </a:cubicBezTo>
                  <a:cubicBezTo>
                    <a:pt x="37962" y="686"/>
                    <a:pt x="43727" y="1281"/>
                    <a:pt x="49491" y="1967"/>
                  </a:cubicBezTo>
                  <a:lnTo>
                    <a:pt x="49491" y="17275"/>
                  </a:lnTo>
                  <a:close/>
                </a:path>
              </a:pathLst>
            </a:custGeom>
            <a:solidFill>
              <a:srgbClr val="FFFFFF"/>
            </a:solidFill>
            <a:ln w="9525" cap="flat">
              <a:noFill/>
              <a:prstDash val="solid"/>
              <a:miter/>
            </a:ln>
          </p:spPr>
          <p:txBody>
            <a:bodyPr rtlCol="0" anchor="ctr"/>
            <a:lstStyle/>
            <a:p>
              <a:endParaRPr lang="en-US" dirty="0">
                <a:latin typeface="GT America" panose="00000500000000000000" pitchFamily="50" charset="0"/>
              </a:endParaRPr>
            </a:p>
          </p:txBody>
        </p:sp>
        <p:sp>
          <p:nvSpPr>
            <p:cNvPr id="36" name="Freeform: Shape 21">
              <a:extLst>
                <a:ext uri="{FF2B5EF4-FFF2-40B4-BE49-F238E27FC236}">
                  <a16:creationId xmlns:a16="http://schemas.microsoft.com/office/drawing/2014/main" id="{6F67F198-20E9-7C4C-9C5C-53E7DBE59938}"/>
                </a:ext>
              </a:extLst>
            </p:cNvPr>
            <p:cNvSpPr/>
            <p:nvPr/>
          </p:nvSpPr>
          <p:spPr>
            <a:xfrm>
              <a:off x="11370524" y="6444196"/>
              <a:ext cx="30194" cy="107052"/>
            </a:xfrm>
            <a:custGeom>
              <a:avLst/>
              <a:gdLst>
                <a:gd name="connsiteX0" fmla="*/ 3029 w 30194"/>
                <a:gd name="connsiteY0" fmla="*/ 106458 h 107052"/>
                <a:gd name="connsiteX1" fmla="*/ 3806 w 30194"/>
                <a:gd name="connsiteY1" fmla="*/ 79127 h 107052"/>
                <a:gd name="connsiteX2" fmla="*/ 3806 w 30194"/>
                <a:gd name="connsiteY2" fmla="*/ 37825 h 107052"/>
                <a:gd name="connsiteX3" fmla="*/ 686 w 30194"/>
                <a:gd name="connsiteY3" fmla="*/ 686 h 107052"/>
                <a:gd name="connsiteX4" fmla="*/ 27971 w 30194"/>
                <a:gd name="connsiteY4" fmla="*/ 686 h 107052"/>
                <a:gd name="connsiteX5" fmla="*/ 27193 w 30194"/>
                <a:gd name="connsiteY5" fmla="*/ 30688 h 107052"/>
                <a:gd name="connsiteX6" fmla="*/ 27193 w 30194"/>
                <a:gd name="connsiteY6" fmla="*/ 69319 h 107052"/>
                <a:gd name="connsiteX7" fmla="*/ 30304 w 30194"/>
                <a:gd name="connsiteY7" fmla="*/ 106458 h 107052"/>
                <a:gd name="connsiteX8" fmla="*/ 3029 w 30194"/>
                <a:gd name="connsiteY8" fmla="*/ 106458 h 107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194" h="107052">
                  <a:moveTo>
                    <a:pt x="3029" y="106458"/>
                  </a:moveTo>
                  <a:cubicBezTo>
                    <a:pt x="3486" y="97848"/>
                    <a:pt x="3806" y="91159"/>
                    <a:pt x="3806" y="79127"/>
                  </a:cubicBezTo>
                  <a:lnTo>
                    <a:pt x="3806" y="37825"/>
                  </a:lnTo>
                  <a:cubicBezTo>
                    <a:pt x="3806" y="22975"/>
                    <a:pt x="2873" y="11684"/>
                    <a:pt x="686" y="686"/>
                  </a:cubicBezTo>
                  <a:lnTo>
                    <a:pt x="27971" y="686"/>
                  </a:lnTo>
                  <a:cubicBezTo>
                    <a:pt x="27971" y="8262"/>
                    <a:pt x="27193" y="18812"/>
                    <a:pt x="27193" y="30688"/>
                  </a:cubicBezTo>
                  <a:lnTo>
                    <a:pt x="27193" y="69319"/>
                  </a:lnTo>
                  <a:cubicBezTo>
                    <a:pt x="27193" y="80161"/>
                    <a:pt x="28895" y="96356"/>
                    <a:pt x="30304" y="106458"/>
                  </a:cubicBezTo>
                  <a:lnTo>
                    <a:pt x="3029" y="106458"/>
                  </a:lnTo>
                  <a:close/>
                </a:path>
              </a:pathLst>
            </a:custGeom>
            <a:solidFill>
              <a:srgbClr val="FFFFFF"/>
            </a:solidFill>
            <a:ln w="9525" cap="flat">
              <a:noFill/>
              <a:prstDash val="solid"/>
              <a:miter/>
            </a:ln>
          </p:spPr>
          <p:txBody>
            <a:bodyPr rtlCol="0" anchor="ctr"/>
            <a:lstStyle/>
            <a:p>
              <a:endParaRPr lang="en-US" dirty="0">
                <a:latin typeface="GT America" panose="00000500000000000000" pitchFamily="50" charset="0"/>
              </a:endParaRPr>
            </a:p>
          </p:txBody>
        </p:sp>
        <p:sp>
          <p:nvSpPr>
            <p:cNvPr id="37" name="Freeform: Shape 22">
              <a:extLst>
                <a:ext uri="{FF2B5EF4-FFF2-40B4-BE49-F238E27FC236}">
                  <a16:creationId xmlns:a16="http://schemas.microsoft.com/office/drawing/2014/main" id="{0C92B55B-3E3E-4F4E-ADAE-49959C6D7019}"/>
                </a:ext>
              </a:extLst>
            </p:cNvPr>
            <p:cNvSpPr/>
            <p:nvPr/>
          </p:nvSpPr>
          <p:spPr>
            <a:xfrm>
              <a:off x="11415257" y="6472094"/>
              <a:ext cx="86923" cy="112542"/>
            </a:xfrm>
            <a:custGeom>
              <a:avLst/>
              <a:gdLst>
                <a:gd name="connsiteX0" fmla="*/ 45447 w 86922"/>
                <a:gd name="connsiteY0" fmla="*/ 64826 h 112542"/>
                <a:gd name="connsiteX1" fmla="*/ 24851 w 86922"/>
                <a:gd name="connsiteY1" fmla="*/ 42611 h 112542"/>
                <a:gd name="connsiteX2" fmla="*/ 44504 w 86922"/>
                <a:gd name="connsiteY2" fmla="*/ 16982 h 112542"/>
                <a:gd name="connsiteX3" fmla="*/ 65421 w 86922"/>
                <a:gd name="connsiteY3" fmla="*/ 42537 h 112542"/>
                <a:gd name="connsiteX4" fmla="*/ 45447 w 86922"/>
                <a:gd name="connsiteY4" fmla="*/ 64826 h 112542"/>
                <a:gd name="connsiteX5" fmla="*/ 49665 w 86922"/>
                <a:gd name="connsiteY5" fmla="*/ 686 h 112542"/>
                <a:gd name="connsiteX6" fmla="*/ 23295 w 86922"/>
                <a:gd name="connsiteY6" fmla="*/ 13432 h 112542"/>
                <a:gd name="connsiteX7" fmla="*/ 20486 w 86922"/>
                <a:gd name="connsiteY7" fmla="*/ 2626 h 112542"/>
                <a:gd name="connsiteX8" fmla="*/ 686 w 86922"/>
                <a:gd name="connsiteY8" fmla="*/ 4117 h 112542"/>
                <a:gd name="connsiteX9" fmla="*/ 5362 w 86922"/>
                <a:gd name="connsiteY9" fmla="*/ 42620 h 112542"/>
                <a:gd name="connsiteX10" fmla="*/ 5362 w 86922"/>
                <a:gd name="connsiteY10" fmla="*/ 73720 h 112542"/>
                <a:gd name="connsiteX11" fmla="*/ 2251 w 86922"/>
                <a:gd name="connsiteY11" fmla="*/ 112460 h 112542"/>
                <a:gd name="connsiteX12" fmla="*/ 27971 w 86922"/>
                <a:gd name="connsiteY12" fmla="*/ 110969 h 112542"/>
                <a:gd name="connsiteX13" fmla="*/ 26406 w 86922"/>
                <a:gd name="connsiteY13" fmla="*/ 82623 h 112542"/>
                <a:gd name="connsiteX14" fmla="*/ 26406 w 86922"/>
                <a:gd name="connsiteY14" fmla="*/ 73720 h 112542"/>
                <a:gd name="connsiteX15" fmla="*/ 50589 w 86922"/>
                <a:gd name="connsiteY15" fmla="*/ 81140 h 112542"/>
                <a:gd name="connsiteX16" fmla="*/ 86438 w 86922"/>
                <a:gd name="connsiteY16" fmla="*/ 42400 h 112542"/>
                <a:gd name="connsiteX17" fmla="*/ 49665 w 86922"/>
                <a:gd name="connsiteY17" fmla="*/ 686 h 112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6922" h="112542">
                  <a:moveTo>
                    <a:pt x="45447" y="64826"/>
                  </a:moveTo>
                  <a:cubicBezTo>
                    <a:pt x="32344" y="64826"/>
                    <a:pt x="24851" y="57278"/>
                    <a:pt x="24851" y="42611"/>
                  </a:cubicBezTo>
                  <a:cubicBezTo>
                    <a:pt x="24851" y="27385"/>
                    <a:pt x="31246" y="16982"/>
                    <a:pt x="44504" y="16982"/>
                  </a:cubicBezTo>
                  <a:cubicBezTo>
                    <a:pt x="56838" y="16982"/>
                    <a:pt x="65421" y="27532"/>
                    <a:pt x="65421" y="42537"/>
                  </a:cubicBezTo>
                  <a:cubicBezTo>
                    <a:pt x="65421" y="55923"/>
                    <a:pt x="58714" y="64826"/>
                    <a:pt x="45447" y="64826"/>
                  </a:cubicBezTo>
                  <a:moveTo>
                    <a:pt x="49665" y="686"/>
                  </a:moveTo>
                  <a:cubicBezTo>
                    <a:pt x="34531" y="686"/>
                    <a:pt x="28291" y="7951"/>
                    <a:pt x="23295" y="13432"/>
                  </a:cubicBezTo>
                  <a:cubicBezTo>
                    <a:pt x="22216" y="9452"/>
                    <a:pt x="21731" y="6039"/>
                    <a:pt x="20486" y="2626"/>
                  </a:cubicBezTo>
                  <a:lnTo>
                    <a:pt x="686" y="4117"/>
                  </a:lnTo>
                  <a:cubicBezTo>
                    <a:pt x="3184" y="17156"/>
                    <a:pt x="5362" y="29298"/>
                    <a:pt x="5362" y="42620"/>
                  </a:cubicBezTo>
                  <a:lnTo>
                    <a:pt x="5362" y="73720"/>
                  </a:lnTo>
                  <a:cubicBezTo>
                    <a:pt x="5362" y="84700"/>
                    <a:pt x="3029" y="105332"/>
                    <a:pt x="2251" y="112460"/>
                  </a:cubicBezTo>
                  <a:lnTo>
                    <a:pt x="27971" y="110969"/>
                  </a:lnTo>
                  <a:cubicBezTo>
                    <a:pt x="26406" y="99559"/>
                    <a:pt x="26406" y="86786"/>
                    <a:pt x="26406" y="82623"/>
                  </a:cubicBezTo>
                  <a:lnTo>
                    <a:pt x="26406" y="73720"/>
                  </a:lnTo>
                  <a:cubicBezTo>
                    <a:pt x="32024" y="76986"/>
                    <a:pt x="37953" y="81140"/>
                    <a:pt x="50589" y="81140"/>
                  </a:cubicBezTo>
                  <a:cubicBezTo>
                    <a:pt x="71954" y="81140"/>
                    <a:pt x="86438" y="64835"/>
                    <a:pt x="86438" y="42400"/>
                  </a:cubicBezTo>
                  <a:cubicBezTo>
                    <a:pt x="86438" y="18034"/>
                    <a:pt x="71496" y="686"/>
                    <a:pt x="49665" y="686"/>
                  </a:cubicBezTo>
                </a:path>
              </a:pathLst>
            </a:custGeom>
            <a:solidFill>
              <a:srgbClr val="FFFFFF"/>
            </a:solidFill>
            <a:ln w="9525" cap="flat">
              <a:noFill/>
              <a:prstDash val="solid"/>
              <a:miter/>
            </a:ln>
          </p:spPr>
          <p:txBody>
            <a:bodyPr rtlCol="0" anchor="ctr"/>
            <a:lstStyle/>
            <a:p>
              <a:endParaRPr lang="en-US" dirty="0">
                <a:latin typeface="GT America" panose="00000500000000000000" pitchFamily="50" charset="0"/>
              </a:endParaRPr>
            </a:p>
          </p:txBody>
        </p:sp>
        <p:sp>
          <p:nvSpPr>
            <p:cNvPr id="38" name="Freeform: Shape 23">
              <a:extLst>
                <a:ext uri="{FF2B5EF4-FFF2-40B4-BE49-F238E27FC236}">
                  <a16:creationId xmlns:a16="http://schemas.microsoft.com/office/drawing/2014/main" id="{A9FD1CD0-0B96-7843-B86E-62D6A2E37E5D}"/>
                </a:ext>
              </a:extLst>
            </p:cNvPr>
            <p:cNvSpPr/>
            <p:nvPr/>
          </p:nvSpPr>
          <p:spPr>
            <a:xfrm>
              <a:off x="11511348" y="6472094"/>
              <a:ext cx="57643" cy="81433"/>
            </a:xfrm>
            <a:custGeom>
              <a:avLst/>
              <a:gdLst>
                <a:gd name="connsiteX0" fmla="*/ 47817 w 57643"/>
                <a:gd name="connsiteY0" fmla="*/ 17046 h 81433"/>
                <a:gd name="connsiteX1" fmla="*/ 35647 w 57643"/>
                <a:gd name="connsiteY1" fmla="*/ 15481 h 81433"/>
                <a:gd name="connsiteX2" fmla="*/ 21712 w 57643"/>
                <a:gd name="connsiteY2" fmla="*/ 21429 h 81433"/>
                <a:gd name="connsiteX3" fmla="*/ 38127 w 57643"/>
                <a:gd name="connsiteY3" fmla="*/ 34367 h 81433"/>
                <a:gd name="connsiteX4" fmla="*/ 57753 w 57643"/>
                <a:gd name="connsiteY4" fmla="*/ 58156 h 81433"/>
                <a:gd name="connsiteX5" fmla="*/ 24805 w 57643"/>
                <a:gd name="connsiteY5" fmla="*/ 81131 h 81433"/>
                <a:gd name="connsiteX6" fmla="*/ 2086 w 57643"/>
                <a:gd name="connsiteY6" fmla="*/ 77727 h 81433"/>
                <a:gd name="connsiteX7" fmla="*/ 2086 w 57643"/>
                <a:gd name="connsiteY7" fmla="*/ 61432 h 81433"/>
                <a:gd name="connsiteX8" fmla="*/ 25583 w 57643"/>
                <a:gd name="connsiteY8" fmla="*/ 66336 h 81433"/>
                <a:gd name="connsiteX9" fmla="*/ 36727 w 57643"/>
                <a:gd name="connsiteY9" fmla="*/ 58751 h 81433"/>
                <a:gd name="connsiteX10" fmla="*/ 20468 w 57643"/>
                <a:gd name="connsiteY10" fmla="*/ 45968 h 81433"/>
                <a:gd name="connsiteX11" fmla="*/ 686 w 57643"/>
                <a:gd name="connsiteY11" fmla="*/ 21429 h 81433"/>
                <a:gd name="connsiteX12" fmla="*/ 32088 w 57643"/>
                <a:gd name="connsiteY12" fmla="*/ 686 h 81433"/>
                <a:gd name="connsiteX13" fmla="*/ 50836 w 57643"/>
                <a:gd name="connsiteY13" fmla="*/ 2242 h 81433"/>
                <a:gd name="connsiteX14" fmla="*/ 47817 w 57643"/>
                <a:gd name="connsiteY14" fmla="*/ 17046 h 81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7643" h="81433">
                  <a:moveTo>
                    <a:pt x="47817" y="17046"/>
                  </a:moveTo>
                  <a:cubicBezTo>
                    <a:pt x="43141" y="16305"/>
                    <a:pt x="40314" y="15481"/>
                    <a:pt x="35647" y="15481"/>
                  </a:cubicBezTo>
                  <a:cubicBezTo>
                    <a:pt x="27440" y="15481"/>
                    <a:pt x="21712" y="17430"/>
                    <a:pt x="21712" y="21429"/>
                  </a:cubicBezTo>
                  <a:cubicBezTo>
                    <a:pt x="21712" y="26049"/>
                    <a:pt x="29462" y="29755"/>
                    <a:pt x="38127" y="34367"/>
                  </a:cubicBezTo>
                  <a:cubicBezTo>
                    <a:pt x="46380" y="38832"/>
                    <a:pt x="57753" y="44770"/>
                    <a:pt x="57753" y="58156"/>
                  </a:cubicBezTo>
                  <a:cubicBezTo>
                    <a:pt x="57753" y="72851"/>
                    <a:pt x="44669" y="81131"/>
                    <a:pt x="24805" y="81131"/>
                  </a:cubicBezTo>
                  <a:cubicBezTo>
                    <a:pt x="15783" y="81131"/>
                    <a:pt x="9562" y="79356"/>
                    <a:pt x="2086" y="77727"/>
                  </a:cubicBezTo>
                  <a:lnTo>
                    <a:pt x="2086" y="61432"/>
                  </a:lnTo>
                  <a:cubicBezTo>
                    <a:pt x="7851" y="63216"/>
                    <a:pt x="17202" y="66336"/>
                    <a:pt x="25583" y="66336"/>
                  </a:cubicBezTo>
                  <a:cubicBezTo>
                    <a:pt x="31155" y="66336"/>
                    <a:pt x="36727" y="63801"/>
                    <a:pt x="36727" y="58751"/>
                  </a:cubicBezTo>
                  <a:cubicBezTo>
                    <a:pt x="36727" y="54148"/>
                    <a:pt x="30066" y="51312"/>
                    <a:pt x="20468" y="45968"/>
                  </a:cubicBezTo>
                  <a:cubicBezTo>
                    <a:pt x="11748" y="41659"/>
                    <a:pt x="686" y="32729"/>
                    <a:pt x="686" y="21429"/>
                  </a:cubicBezTo>
                  <a:cubicBezTo>
                    <a:pt x="686" y="8079"/>
                    <a:pt x="14072" y="686"/>
                    <a:pt x="32088" y="686"/>
                  </a:cubicBezTo>
                  <a:cubicBezTo>
                    <a:pt x="37971" y="686"/>
                    <a:pt x="45063" y="1537"/>
                    <a:pt x="50836" y="2242"/>
                  </a:cubicBezTo>
                  <a:lnTo>
                    <a:pt x="47817" y="17046"/>
                  </a:lnTo>
                  <a:close/>
                </a:path>
              </a:pathLst>
            </a:custGeom>
            <a:solidFill>
              <a:srgbClr val="FFFFFF"/>
            </a:solidFill>
            <a:ln w="9525" cap="flat">
              <a:noFill/>
              <a:prstDash val="solid"/>
              <a:miter/>
            </a:ln>
          </p:spPr>
          <p:txBody>
            <a:bodyPr rtlCol="0" anchor="ctr"/>
            <a:lstStyle/>
            <a:p>
              <a:endParaRPr lang="en-US" dirty="0">
                <a:latin typeface="GT America" panose="00000500000000000000" pitchFamily="50" charset="0"/>
              </a:endParaRPr>
            </a:p>
          </p:txBody>
        </p:sp>
      </p:grpSp>
      <p:sp>
        <p:nvSpPr>
          <p:cNvPr id="4" name="Picture Placeholder 3">
            <a:extLst>
              <a:ext uri="{FF2B5EF4-FFF2-40B4-BE49-F238E27FC236}">
                <a16:creationId xmlns:a16="http://schemas.microsoft.com/office/drawing/2014/main" id="{41EC0559-5D20-E84C-ABC1-12D8CE443609}"/>
              </a:ext>
            </a:extLst>
          </p:cNvPr>
          <p:cNvSpPr>
            <a:spLocks noGrp="1"/>
          </p:cNvSpPr>
          <p:nvPr>
            <p:ph type="pic" sz="quarter" idx="13" hasCustomPrompt="1"/>
          </p:nvPr>
        </p:nvSpPr>
        <p:spPr>
          <a:xfrm>
            <a:off x="9098280" y="5410198"/>
            <a:ext cx="1285875" cy="832104"/>
          </a:xfrm>
          <a:prstGeom prst="rect">
            <a:avLst/>
          </a:prstGeom>
          <a:solidFill>
            <a:schemeClr val="bg1">
              <a:alpha val="10000"/>
            </a:schemeClr>
          </a:solidFill>
        </p:spPr>
        <p:txBody>
          <a:bodyPr tIns="45720" bIns="0"/>
          <a:lstStyle>
            <a:lvl1pPr marL="4763" indent="-4763" algn="l">
              <a:tabLst/>
              <a:defRPr>
                <a:solidFill>
                  <a:schemeClr val="bg1">
                    <a:lumMod val="85000"/>
                  </a:schemeClr>
                </a:solidFill>
                <a:latin typeface="GT America" panose="00000500000000000000" pitchFamily="50" charset="0"/>
              </a:defRPr>
            </a:lvl1pPr>
          </a:lstStyle>
          <a:p>
            <a:r>
              <a:rPr lang="en-US" dirty="0"/>
              <a:t>Client Logo</a:t>
            </a:r>
          </a:p>
        </p:txBody>
      </p:sp>
    </p:spTree>
    <p:extLst>
      <p:ext uri="{BB962C8B-B14F-4D97-AF65-F5344CB8AC3E}">
        <p14:creationId xmlns:p14="http://schemas.microsoft.com/office/powerpoint/2010/main" val="3120386346"/>
      </p:ext>
    </p:extLst>
  </p:cSld>
  <p:clrMapOvr>
    <a:masterClrMapping/>
  </p:clrMapOvr>
  <p:extLst>
    <p:ext uri="{DCECCB84-F9BA-43D5-87BE-67443E8EF086}">
      <p15:sldGuideLst xmlns:p15="http://schemas.microsoft.com/office/powerpoint/2012/main">
        <p15:guide id="1" orient="horz" pos="336">
          <p15:clr>
            <a:srgbClr val="F26B43"/>
          </p15:clr>
        </p15:guide>
        <p15:guide id="2" orient="horz" pos="1896">
          <p15:clr>
            <a:srgbClr val="F26B43"/>
          </p15:clr>
        </p15:guide>
        <p15:guide id="4" orient="horz" pos="3408">
          <p15:clr>
            <a:srgbClr val="F26B43"/>
          </p15:clr>
        </p15:guide>
        <p15:guide id="5" orient="horz" pos="3929">
          <p15:clr>
            <a:srgbClr val="F26B43"/>
          </p15:clr>
        </p15:guide>
        <p15:guide id="6" pos="288">
          <p15:clr>
            <a:srgbClr val="F26B43"/>
          </p15:clr>
        </p15:guide>
        <p15:guide id="7" orient="horz" pos="2736">
          <p15:clr>
            <a:srgbClr val="F26B43"/>
          </p15:clr>
        </p15:guide>
        <p15:guide id="8" pos="7392">
          <p15:clr>
            <a:srgbClr val="F26B43"/>
          </p15:clr>
        </p15:guide>
        <p15:guide id="9" pos="7248">
          <p15:clr>
            <a:srgbClr val="F26B43"/>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hapter 4">
    <p:bg>
      <p:bgPr>
        <a:gradFill>
          <a:gsLst>
            <a:gs pos="0">
              <a:schemeClr val="accent1"/>
            </a:gs>
            <a:gs pos="100000">
              <a:schemeClr val="accent6">
                <a:lumMod val="10000"/>
              </a:schemeClr>
            </a:gs>
          </a:gsLst>
          <a:lin ang="2700000" scaled="0"/>
        </a:gradFill>
        <a:effectLst/>
      </p:bgPr>
    </p:bg>
    <p:spTree>
      <p:nvGrpSpPr>
        <p:cNvPr id="1" name=""/>
        <p:cNvGrpSpPr/>
        <p:nvPr/>
      </p:nvGrpSpPr>
      <p:grpSpPr>
        <a:xfrm>
          <a:off x="0" y="0"/>
          <a:ext cx="0" cy="0"/>
          <a:chOff x="0" y="0"/>
          <a:chExt cx="0" cy="0"/>
        </a:xfrm>
      </p:grpSpPr>
      <p:graphicFrame>
        <p:nvGraphicFramePr>
          <p:cNvPr id="5" name="Objet 4" hidden="1">
            <a:extLst>
              <a:ext uri="{FF2B5EF4-FFF2-40B4-BE49-F238E27FC236}">
                <a16:creationId xmlns:a16="http://schemas.microsoft.com/office/drawing/2014/main" id="{60ABFA1E-B316-436E-9376-68EB419FC111}"/>
              </a:ext>
            </a:extLst>
          </p:cNvPr>
          <p:cNvGraphicFramePr>
            <a:graphicFrameLocks noChangeAspect="1"/>
          </p:cNvGraphicFramePr>
          <p:nvPr>
            <p:custDataLst>
              <p:tags r:id="rId2"/>
            </p:custDataLst>
            <p:extLst>
              <p:ext uri="{D42A27DB-BD31-4B8C-83A1-F6EECF244321}">
                <p14:modId xmlns:p14="http://schemas.microsoft.com/office/powerpoint/2010/main" val="7455758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0963" name="Diapositive think-cell" r:id="rId5" imgW="532" imgH="530" progId="TCLayout.ActiveDocument.1">
                  <p:embed/>
                </p:oleObj>
              </mc:Choice>
              <mc:Fallback>
                <p:oleObj name="Diapositive think-cell" r:id="rId5" imgW="532" imgH="530" progId="TCLayout.ActiveDocument.1">
                  <p:embed/>
                  <p:pic>
                    <p:nvPicPr>
                      <p:cNvPr id="5" name="Objet 4" hidden="1">
                        <a:extLst>
                          <a:ext uri="{FF2B5EF4-FFF2-40B4-BE49-F238E27FC236}">
                            <a16:creationId xmlns:a16="http://schemas.microsoft.com/office/drawing/2014/main" id="{60ABFA1E-B316-436E-9376-68EB419FC11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090B98A0-6801-4768-B6F7-29BDCE8AEFAF}"/>
              </a:ext>
            </a:extLst>
          </p:cNvPr>
          <p:cNvSpPr/>
          <p:nvPr>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dirty="0">
              <a:latin typeface="Arial Black" panose="020B0A04020102020204" pitchFamily="34" charset="0"/>
              <a:ea typeface="+mj-ea"/>
              <a:cs typeface="+mj-cs"/>
              <a:sym typeface="Arial Black" panose="020B0A04020102020204" pitchFamily="34" charset="0"/>
            </a:endParaRPr>
          </a:p>
        </p:txBody>
      </p:sp>
      <p:sp>
        <p:nvSpPr>
          <p:cNvPr id="13" name="Forme libre : forme 12">
            <a:extLst>
              <a:ext uri="{FF2B5EF4-FFF2-40B4-BE49-F238E27FC236}">
                <a16:creationId xmlns:a16="http://schemas.microsoft.com/office/drawing/2014/main" id="{F64F9793-BC9C-4454-9F7F-5BB60A70AEED}"/>
              </a:ext>
            </a:extLst>
          </p:cNvPr>
          <p:cNvSpPr/>
          <p:nvPr/>
        </p:nvSpPr>
        <p:spPr>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latin typeface="GT America" panose="00000500000000000000" pitchFamily="50" charset="0"/>
            </a:endParaRPr>
          </a:p>
        </p:txBody>
      </p:sp>
      <p:sp>
        <p:nvSpPr>
          <p:cNvPr id="14" name="Forme libre : forme 13">
            <a:extLst>
              <a:ext uri="{FF2B5EF4-FFF2-40B4-BE49-F238E27FC236}">
                <a16:creationId xmlns:a16="http://schemas.microsoft.com/office/drawing/2014/main" id="{D42A29F8-8B81-4FB1-8852-D3129D82F2F7}"/>
              </a:ext>
            </a:extLst>
          </p:cNvPr>
          <p:cNvSpPr/>
          <p:nvPr/>
        </p:nvSpPr>
        <p:spPr>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latin typeface="GT America" panose="00000500000000000000" pitchFamily="50" charset="0"/>
            </a:endParaRPr>
          </a:p>
        </p:txBody>
      </p:sp>
      <p:sp>
        <p:nvSpPr>
          <p:cNvPr id="12" name="Espace réservé du texte 11">
            <a:extLst>
              <a:ext uri="{FF2B5EF4-FFF2-40B4-BE49-F238E27FC236}">
                <a16:creationId xmlns:a16="http://schemas.microsoft.com/office/drawing/2014/main" id="{EBE94776-9B87-471E-83E1-9924DF80A377}"/>
              </a:ext>
            </a:extLst>
          </p:cNvPr>
          <p:cNvSpPr>
            <a:spLocks noGrp="1"/>
          </p:cNvSpPr>
          <p:nvPr>
            <p:ph type="body" sz="quarter" idx="13" hasCustomPrompt="1"/>
          </p:nvPr>
        </p:nvSpPr>
        <p:spPr>
          <a:xfrm>
            <a:off x="9352983" y="3287"/>
            <a:ext cx="2624436" cy="4508927"/>
          </a:xfrm>
          <a:prstGeom prst="rect">
            <a:avLst/>
          </a:prstGeom>
        </p:spPr>
        <p:txBody>
          <a:bodyPr wrap="none">
            <a:spAutoFit/>
          </a:bodyPr>
          <a:lstStyle>
            <a:lvl1pPr marL="0" indent="0" algn="r">
              <a:buNone/>
              <a:defRPr sz="28700" b="1">
                <a:solidFill>
                  <a:schemeClr val="bg1"/>
                </a:solidFill>
                <a:latin typeface="GT America" panose="00000500000000000000" pitchFamily="50" charset="0"/>
              </a:defRPr>
            </a:lvl1pPr>
          </a:lstStyle>
          <a:p>
            <a:pPr lvl="0"/>
            <a:r>
              <a:rPr lang="en-GB" dirty="0"/>
              <a:t>0</a:t>
            </a:r>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59207" y="546021"/>
            <a:ext cx="7551996" cy="1587679"/>
          </a:xfrm>
        </p:spPr>
        <p:txBody>
          <a:bodyPr lIns="72000" anchor="t">
            <a:spAutoFit/>
          </a:bodyPr>
          <a:lstStyle>
            <a:lvl1pPr>
              <a:lnSpc>
                <a:spcPct val="80000"/>
              </a:lnSpc>
              <a:defRPr sz="6000">
                <a:solidFill>
                  <a:schemeClr val="bg1"/>
                </a:solidFill>
                <a:latin typeface="+mj-lt"/>
              </a:defRPr>
            </a:lvl1pPr>
          </a:lstStyle>
          <a:p>
            <a:r>
              <a:rPr lang="en-GB"/>
              <a:t>TITLE OF THE CHAPTER</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2816932"/>
            <a:ext cx="7551996" cy="461665"/>
          </a:xfrm>
          <a:prstGeom prst="rect">
            <a:avLst/>
          </a:prstGeom>
        </p:spPr>
        <p:txBody>
          <a:bodyPr lIns="108000" rIns="180000">
            <a:spAutoFit/>
          </a:bodyPr>
          <a:lstStyle>
            <a:lvl1pPr marL="0" indent="0">
              <a:buNone/>
              <a:defRPr sz="2400" b="1">
                <a:solidFill>
                  <a:schemeClr val="bg1"/>
                </a:solidFill>
                <a:latin typeface="GT America" panose="00000500000000000000" pitchFamily="50"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Subtitle of the chapter</a:t>
            </a:r>
          </a:p>
        </p:txBody>
      </p:sp>
    </p:spTree>
    <p:extLst>
      <p:ext uri="{BB962C8B-B14F-4D97-AF65-F5344CB8AC3E}">
        <p14:creationId xmlns:p14="http://schemas.microsoft.com/office/powerpoint/2010/main" val="3633185293"/>
      </p:ext>
    </p:extLst>
  </p:cSld>
  <p:clrMapOvr>
    <a:masterClrMapping/>
  </p:clrMapOvr>
  <p:extLst>
    <p:ext uri="{DCECCB84-F9BA-43D5-87BE-67443E8EF086}">
      <p15:sldGuideLst xmlns:p15="http://schemas.microsoft.com/office/powerpoint/2012/main">
        <p15:guide id="1" pos="288">
          <p15:clr>
            <a:srgbClr val="F26B43"/>
          </p15:clr>
        </p15:guide>
        <p15:guide id="2" pos="360">
          <p15:clr>
            <a:srgbClr val="A4A3A4"/>
          </p15:clr>
        </p15:guide>
        <p15:guide id="3" orient="horz" pos="3906">
          <p15:clr>
            <a:srgbClr val="F26B43"/>
          </p15:clr>
        </p15:guide>
        <p15:guide id="4" orient="horz" pos="4156">
          <p15:clr>
            <a:srgbClr val="F26B43"/>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chapter 5">
    <p:bg>
      <p:bgPr>
        <a:gradFill>
          <a:gsLst>
            <a:gs pos="0">
              <a:schemeClr val="bg2"/>
            </a:gs>
            <a:gs pos="100000">
              <a:schemeClr val="bg2">
                <a:lumMod val="50000"/>
              </a:schemeClr>
            </a:gs>
          </a:gsLst>
          <a:lin ang="2700000" scaled="0"/>
        </a:gradFill>
        <a:effectLst/>
      </p:bgPr>
    </p:bg>
    <p:spTree>
      <p:nvGrpSpPr>
        <p:cNvPr id="1" name=""/>
        <p:cNvGrpSpPr/>
        <p:nvPr/>
      </p:nvGrpSpPr>
      <p:grpSpPr>
        <a:xfrm>
          <a:off x="0" y="0"/>
          <a:ext cx="0" cy="0"/>
          <a:chOff x="0" y="0"/>
          <a:chExt cx="0" cy="0"/>
        </a:xfrm>
      </p:grpSpPr>
      <p:graphicFrame>
        <p:nvGraphicFramePr>
          <p:cNvPr id="5" name="Objet 4" hidden="1">
            <a:extLst>
              <a:ext uri="{FF2B5EF4-FFF2-40B4-BE49-F238E27FC236}">
                <a16:creationId xmlns:a16="http://schemas.microsoft.com/office/drawing/2014/main" id="{60ABFA1E-B316-436E-9376-68EB419FC111}"/>
              </a:ext>
            </a:extLst>
          </p:cNvPr>
          <p:cNvGraphicFramePr>
            <a:graphicFrameLocks noChangeAspect="1"/>
          </p:cNvGraphicFramePr>
          <p:nvPr>
            <p:custDataLst>
              <p:tags r:id="rId2"/>
            </p:custDataLst>
            <p:extLst>
              <p:ext uri="{D42A27DB-BD31-4B8C-83A1-F6EECF244321}">
                <p14:modId xmlns:p14="http://schemas.microsoft.com/office/powerpoint/2010/main" val="35359519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1987" name="Diapositive think-cell" r:id="rId5" imgW="532" imgH="530" progId="TCLayout.ActiveDocument.1">
                  <p:embed/>
                </p:oleObj>
              </mc:Choice>
              <mc:Fallback>
                <p:oleObj name="Diapositive think-cell" r:id="rId5" imgW="532" imgH="530" progId="TCLayout.ActiveDocument.1">
                  <p:embed/>
                  <p:pic>
                    <p:nvPicPr>
                      <p:cNvPr id="5" name="Objet 4" hidden="1">
                        <a:extLst>
                          <a:ext uri="{FF2B5EF4-FFF2-40B4-BE49-F238E27FC236}">
                            <a16:creationId xmlns:a16="http://schemas.microsoft.com/office/drawing/2014/main" id="{60ABFA1E-B316-436E-9376-68EB419FC11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090B98A0-6801-4768-B6F7-29BDCE8AEFAF}"/>
              </a:ext>
            </a:extLst>
          </p:cNvPr>
          <p:cNvSpPr/>
          <p:nvPr>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dirty="0">
              <a:latin typeface="Arial Black" panose="020B0A04020102020204" pitchFamily="34" charset="0"/>
              <a:ea typeface="+mj-ea"/>
              <a:cs typeface="+mj-cs"/>
              <a:sym typeface="Arial Black" panose="020B0A04020102020204" pitchFamily="34" charset="0"/>
            </a:endParaRPr>
          </a:p>
        </p:txBody>
      </p:sp>
      <p:sp>
        <p:nvSpPr>
          <p:cNvPr id="13" name="Forme libre : forme 12">
            <a:extLst>
              <a:ext uri="{FF2B5EF4-FFF2-40B4-BE49-F238E27FC236}">
                <a16:creationId xmlns:a16="http://schemas.microsoft.com/office/drawing/2014/main" id="{F64F9793-BC9C-4454-9F7F-5BB60A70AEED}"/>
              </a:ext>
            </a:extLst>
          </p:cNvPr>
          <p:cNvSpPr/>
          <p:nvPr/>
        </p:nvSpPr>
        <p:spPr>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latin typeface="GT America" panose="00000500000000000000" pitchFamily="50" charset="0"/>
            </a:endParaRPr>
          </a:p>
        </p:txBody>
      </p:sp>
      <p:sp>
        <p:nvSpPr>
          <p:cNvPr id="14" name="Forme libre : forme 13">
            <a:extLst>
              <a:ext uri="{FF2B5EF4-FFF2-40B4-BE49-F238E27FC236}">
                <a16:creationId xmlns:a16="http://schemas.microsoft.com/office/drawing/2014/main" id="{D42A29F8-8B81-4FB1-8852-D3129D82F2F7}"/>
              </a:ext>
            </a:extLst>
          </p:cNvPr>
          <p:cNvSpPr/>
          <p:nvPr/>
        </p:nvSpPr>
        <p:spPr>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latin typeface="GT America" panose="00000500000000000000" pitchFamily="50" charset="0"/>
            </a:endParaRPr>
          </a:p>
        </p:txBody>
      </p:sp>
      <p:sp>
        <p:nvSpPr>
          <p:cNvPr id="12" name="Espace réservé du texte 11">
            <a:extLst>
              <a:ext uri="{FF2B5EF4-FFF2-40B4-BE49-F238E27FC236}">
                <a16:creationId xmlns:a16="http://schemas.microsoft.com/office/drawing/2014/main" id="{EBE94776-9B87-471E-83E1-9924DF80A377}"/>
              </a:ext>
            </a:extLst>
          </p:cNvPr>
          <p:cNvSpPr>
            <a:spLocks noGrp="1"/>
          </p:cNvSpPr>
          <p:nvPr>
            <p:ph type="body" sz="quarter" idx="13" hasCustomPrompt="1"/>
          </p:nvPr>
        </p:nvSpPr>
        <p:spPr>
          <a:xfrm>
            <a:off x="9352983" y="3287"/>
            <a:ext cx="2624436" cy="4508927"/>
          </a:xfrm>
          <a:prstGeom prst="rect">
            <a:avLst/>
          </a:prstGeom>
        </p:spPr>
        <p:txBody>
          <a:bodyPr wrap="none">
            <a:spAutoFit/>
          </a:bodyPr>
          <a:lstStyle>
            <a:lvl1pPr marL="0" indent="0" algn="r">
              <a:buNone/>
              <a:defRPr sz="28700" b="1">
                <a:solidFill>
                  <a:schemeClr val="bg1"/>
                </a:solidFill>
                <a:latin typeface="GT America" panose="00000500000000000000" pitchFamily="50" charset="0"/>
              </a:defRPr>
            </a:lvl1pPr>
          </a:lstStyle>
          <a:p>
            <a:pPr lvl="0"/>
            <a:r>
              <a:rPr lang="en-GB" dirty="0"/>
              <a:t>0</a:t>
            </a:r>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59207" y="546021"/>
            <a:ext cx="7551996" cy="1188915"/>
          </a:xfrm>
        </p:spPr>
        <p:txBody>
          <a:bodyPr lIns="72000" anchor="t">
            <a:spAutoFit/>
          </a:bodyPr>
          <a:lstStyle>
            <a:lvl1pPr>
              <a:lnSpc>
                <a:spcPct val="80000"/>
              </a:lnSpc>
              <a:defRPr sz="4400">
                <a:solidFill>
                  <a:schemeClr val="bg1"/>
                </a:solidFill>
                <a:latin typeface="+mj-lt"/>
              </a:defRPr>
            </a:lvl1pPr>
          </a:lstStyle>
          <a:p>
            <a:r>
              <a:rPr lang="en-GB"/>
              <a:t>TITLE OF THE CHAPTER</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2816932"/>
            <a:ext cx="7551996" cy="369332"/>
          </a:xfrm>
          <a:prstGeom prst="rect">
            <a:avLst/>
          </a:prstGeom>
        </p:spPr>
        <p:txBody>
          <a:bodyPr lIns="108000" rIns="180000">
            <a:spAutoFit/>
          </a:bodyPr>
          <a:lstStyle>
            <a:lvl1pPr marL="0" indent="0">
              <a:buNone/>
              <a:defRPr sz="1800" b="1">
                <a:solidFill>
                  <a:schemeClr val="bg1"/>
                </a:solidFill>
                <a:latin typeface="GT America" panose="00000500000000000000" pitchFamily="50"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Subtitle of the chapter</a:t>
            </a:r>
          </a:p>
        </p:txBody>
      </p:sp>
      <p:sp>
        <p:nvSpPr>
          <p:cNvPr id="21" name="Espace réservé du numéro de diapositive 2">
            <a:extLst>
              <a:ext uri="{FF2B5EF4-FFF2-40B4-BE49-F238E27FC236}">
                <a16:creationId xmlns:a16="http://schemas.microsoft.com/office/drawing/2014/main" id="{97928A40-4AA3-49EF-9556-BDB555D654B8}"/>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F73BA400-75BE-45F2-9E46-345C1733B6B3}" type="slidenum">
              <a:rPr lang="en-US" smtClean="0"/>
              <a:t>‹#›</a:t>
            </a:fld>
            <a:endParaRPr lang="en-US" dirty="0"/>
          </a:p>
        </p:txBody>
      </p:sp>
    </p:spTree>
    <p:extLst>
      <p:ext uri="{BB962C8B-B14F-4D97-AF65-F5344CB8AC3E}">
        <p14:creationId xmlns:p14="http://schemas.microsoft.com/office/powerpoint/2010/main" val="4034255406"/>
      </p:ext>
    </p:extLst>
  </p:cSld>
  <p:clrMapOvr>
    <a:masterClrMapping/>
  </p:clrMapOvr>
  <p:extLst>
    <p:ext uri="{DCECCB84-F9BA-43D5-87BE-67443E8EF086}">
      <p15:sldGuideLst xmlns:p15="http://schemas.microsoft.com/office/powerpoint/2012/main">
        <p15:guide id="1" pos="288">
          <p15:clr>
            <a:srgbClr val="F26B43"/>
          </p15:clr>
        </p15:guide>
        <p15:guide id="2" pos="360">
          <p15:clr>
            <a:srgbClr val="A4A3A4"/>
          </p15:clr>
        </p15:guide>
        <p15:guide id="3" orient="horz" pos="3906">
          <p15:clr>
            <a:srgbClr val="F26B43"/>
          </p15:clr>
        </p15:guide>
        <p15:guide id="4" orient="horz" pos="4156">
          <p15:clr>
            <a:srgbClr val="F26B43"/>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Verbatim blue">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7BB89C52-7215-47FB-8975-6A2FFA250370}"/>
              </a:ext>
            </a:extLst>
          </p:cNvPr>
          <p:cNvGraphicFramePr>
            <a:graphicFrameLocks noChangeAspect="1"/>
          </p:cNvGraphicFramePr>
          <p:nvPr>
            <p:custDataLst>
              <p:tags r:id="rId2"/>
            </p:custDataLst>
            <p:extLst>
              <p:ext uri="{D42A27DB-BD31-4B8C-83A1-F6EECF244321}">
                <p14:modId xmlns:p14="http://schemas.microsoft.com/office/powerpoint/2010/main" val="37517378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3011" name="Diapositive think-cell" r:id="rId5" imgW="532" imgH="530" progId="TCLayout.ActiveDocument.1">
                  <p:embed/>
                </p:oleObj>
              </mc:Choice>
              <mc:Fallback>
                <p:oleObj name="Diapositive think-cell" r:id="rId5" imgW="532" imgH="530" progId="TCLayout.ActiveDocument.1">
                  <p:embed/>
                  <p:pic>
                    <p:nvPicPr>
                      <p:cNvPr id="3" name="Objet 2" hidden="1">
                        <a:extLst>
                          <a:ext uri="{FF2B5EF4-FFF2-40B4-BE49-F238E27FC236}">
                            <a16:creationId xmlns:a16="http://schemas.microsoft.com/office/drawing/2014/main" id="{7BB89C52-7215-47FB-8975-6A2FFA25037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5187B2B-3878-47DA-815E-8BB73EED8EFE}"/>
              </a:ext>
            </a:extLst>
          </p:cNvPr>
          <p:cNvSpPr/>
          <p:nvPr>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9" name="Espace réservé du numéro de diapositive 8">
            <a:extLst>
              <a:ext uri="{FF2B5EF4-FFF2-40B4-BE49-F238E27FC236}">
                <a16:creationId xmlns:a16="http://schemas.microsoft.com/office/drawing/2014/main" id="{117D3991-82D5-4923-813E-6007EFC65ED8}"/>
              </a:ext>
            </a:extLst>
          </p:cNvPr>
          <p:cNvSpPr>
            <a:spLocks noGrp="1"/>
          </p:cNvSpPr>
          <p:nvPr>
            <p:ph type="sldNum" sz="quarter" idx="14"/>
          </p:nvPr>
        </p:nvSpPr>
        <p:spPr/>
        <p:txBody>
          <a:bodyPr/>
          <a:lstStyle/>
          <a:p>
            <a:pPr>
              <a:defRPr/>
            </a:pPr>
            <a:fld id="{B6792039-0C1A-4BCB-8653-7596575E33E5}" type="slidenum">
              <a:rPr lang="en-GB" smtClean="0"/>
              <a:pPr>
                <a:defRPr/>
              </a:pPr>
              <a:t>‹#›</a:t>
            </a:fld>
            <a:r>
              <a:rPr lang="en-GB" dirty="0"/>
              <a:t> ‒ </a:t>
            </a:r>
          </a:p>
        </p:txBody>
      </p:sp>
      <p:sp>
        <p:nvSpPr>
          <p:cNvPr id="21" name="Espace réservé du texte 20">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2351088" y="1494906"/>
            <a:ext cx="8238744" cy="2636591"/>
          </a:xfrm>
          <a:prstGeom prst="rect">
            <a:avLst/>
          </a:prstGeom>
        </p:spPr>
        <p:txBody>
          <a:bodyPr anchor="b">
            <a:normAutofit/>
          </a:bodyPr>
          <a:lstStyle>
            <a:lvl1pPr marL="0" indent="0">
              <a:buNone/>
              <a:defRPr sz="2800">
                <a:solidFill>
                  <a:schemeClr val="bg2"/>
                </a:solidFill>
                <a:latin typeface="GT America" panose="00000500000000000000" pitchFamily="50" charset="0"/>
              </a:defRPr>
            </a:lvl1pPr>
          </a:lstStyle>
          <a:p>
            <a:pPr lvl="0"/>
            <a:r>
              <a:rPr lang="en-GB" dirty="0"/>
              <a:t>Insert your quote here</a:t>
            </a:r>
          </a:p>
        </p:txBody>
      </p:sp>
      <p:sp>
        <p:nvSpPr>
          <p:cNvPr id="24" name="Espace réservé du texte 20">
            <a:extLst>
              <a:ext uri="{FF2B5EF4-FFF2-40B4-BE49-F238E27FC236}">
                <a16:creationId xmlns:a16="http://schemas.microsoft.com/office/drawing/2014/main" id="{6B6F846B-8F0A-42EC-8144-B2B9983BA972}"/>
              </a:ext>
            </a:extLst>
          </p:cNvPr>
          <p:cNvSpPr>
            <a:spLocks noGrp="1"/>
          </p:cNvSpPr>
          <p:nvPr>
            <p:ph type="body" sz="quarter" idx="16" hasCustomPrompt="1"/>
          </p:nvPr>
        </p:nvSpPr>
        <p:spPr>
          <a:xfrm>
            <a:off x="2351088" y="4236285"/>
            <a:ext cx="8238744" cy="338554"/>
          </a:xfrm>
          <a:prstGeom prst="rect">
            <a:avLst/>
          </a:prstGeom>
        </p:spPr>
        <p:txBody>
          <a:bodyPr anchor="b">
            <a:spAutoFit/>
          </a:bodyPr>
          <a:lstStyle>
            <a:lvl1pPr marL="0" indent="0" algn="r">
              <a:buNone/>
              <a:defRPr sz="1600" b="1">
                <a:solidFill>
                  <a:schemeClr val="bg2"/>
                </a:solidFill>
                <a:latin typeface="GT America" panose="00000500000000000000" pitchFamily="50" charset="0"/>
              </a:defRPr>
            </a:lvl1pPr>
          </a:lstStyle>
          <a:p>
            <a:pPr lvl="0"/>
            <a:r>
              <a:rPr lang="en-GB" dirty="0"/>
              <a:t>Name, Position</a:t>
            </a:r>
          </a:p>
        </p:txBody>
      </p:sp>
      <p:grpSp>
        <p:nvGrpSpPr>
          <p:cNvPr id="13" name="Group 10">
            <a:extLst>
              <a:ext uri="{FF2B5EF4-FFF2-40B4-BE49-F238E27FC236}">
                <a16:creationId xmlns:a16="http://schemas.microsoft.com/office/drawing/2014/main" id="{4A038897-2792-4479-8EAB-9A8ABDE74F32}"/>
              </a:ext>
            </a:extLst>
          </p:cNvPr>
          <p:cNvGrpSpPr>
            <a:grpSpLocks/>
          </p:cNvGrpSpPr>
          <p:nvPr/>
        </p:nvGrpSpPr>
        <p:grpSpPr bwMode="auto">
          <a:xfrm rot="10800000" flipH="1">
            <a:off x="701006" y="1494906"/>
            <a:ext cx="1299066" cy="1063368"/>
            <a:chOff x="1033" y="1117"/>
            <a:chExt cx="1907" cy="1561"/>
          </a:xfrm>
          <a:solidFill>
            <a:schemeClr val="bg2"/>
          </a:solidFill>
        </p:grpSpPr>
        <p:sp>
          <p:nvSpPr>
            <p:cNvPr id="14" name="Freeform 11">
              <a:extLst>
                <a:ext uri="{FF2B5EF4-FFF2-40B4-BE49-F238E27FC236}">
                  <a16:creationId xmlns:a16="http://schemas.microsoft.com/office/drawing/2014/main" id="{BECFD5B3-64F4-4C51-A672-EBE7467808F1}"/>
                </a:ext>
              </a:extLst>
            </p:cNvPr>
            <p:cNvSpPr>
              <a:spLocks/>
            </p:cNvSpPr>
            <p:nvPr userDrawn="1"/>
          </p:nvSpPr>
          <p:spPr bwMode="auto">
            <a:xfrm>
              <a:off x="1033" y="1117"/>
              <a:ext cx="932" cy="1548"/>
            </a:xfrm>
            <a:custGeom>
              <a:avLst/>
              <a:gdLst>
                <a:gd name="T0" fmla="*/ 409 w 444"/>
                <a:gd name="T1" fmla="*/ 324 h 737"/>
                <a:gd name="T2" fmla="*/ 257 w 444"/>
                <a:gd name="T3" fmla="*/ 270 h 737"/>
                <a:gd name="T4" fmla="*/ 130 w 444"/>
                <a:gd name="T5" fmla="*/ 326 h 737"/>
                <a:gd name="T6" fmla="*/ 366 w 444"/>
                <a:gd name="T7" fmla="*/ 45 h 737"/>
                <a:gd name="T8" fmla="*/ 338 w 444"/>
                <a:gd name="T9" fmla="*/ 0 h 737"/>
                <a:gd name="T10" fmla="*/ 19 w 444"/>
                <a:gd name="T11" fmla="*/ 489 h 737"/>
                <a:gd name="T12" fmla="*/ 276 w 444"/>
                <a:gd name="T13" fmla="*/ 730 h 737"/>
                <a:gd name="T14" fmla="*/ 444 w 444"/>
                <a:gd name="T15" fmla="*/ 634 h 737"/>
                <a:gd name="T16" fmla="*/ 391 w 444"/>
                <a:gd name="T17" fmla="*/ 493 h 737"/>
                <a:gd name="T18" fmla="*/ 409 w 444"/>
                <a:gd name="T19" fmla="*/ 324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4" h="737">
                  <a:moveTo>
                    <a:pt x="409" y="324"/>
                  </a:moveTo>
                  <a:cubicBezTo>
                    <a:pt x="369" y="287"/>
                    <a:pt x="316" y="265"/>
                    <a:pt x="257" y="270"/>
                  </a:cubicBezTo>
                  <a:cubicBezTo>
                    <a:pt x="198" y="274"/>
                    <a:pt x="177" y="291"/>
                    <a:pt x="130" y="326"/>
                  </a:cubicBezTo>
                  <a:cubicBezTo>
                    <a:pt x="131" y="213"/>
                    <a:pt x="302" y="76"/>
                    <a:pt x="366" y="45"/>
                  </a:cubicBezTo>
                  <a:cubicBezTo>
                    <a:pt x="366" y="45"/>
                    <a:pt x="350" y="18"/>
                    <a:pt x="338" y="0"/>
                  </a:cubicBezTo>
                  <a:cubicBezTo>
                    <a:pt x="192" y="30"/>
                    <a:pt x="0" y="231"/>
                    <a:pt x="19" y="489"/>
                  </a:cubicBezTo>
                  <a:cubicBezTo>
                    <a:pt x="32" y="657"/>
                    <a:pt x="182" y="737"/>
                    <a:pt x="276" y="730"/>
                  </a:cubicBezTo>
                  <a:cubicBezTo>
                    <a:pt x="332" y="726"/>
                    <a:pt x="401" y="693"/>
                    <a:pt x="444" y="634"/>
                  </a:cubicBezTo>
                  <a:cubicBezTo>
                    <a:pt x="416" y="598"/>
                    <a:pt x="396" y="551"/>
                    <a:pt x="391" y="493"/>
                  </a:cubicBezTo>
                  <a:cubicBezTo>
                    <a:pt x="387" y="433"/>
                    <a:pt x="394" y="376"/>
                    <a:pt x="409" y="3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GT America" panose="00000500000000000000" pitchFamily="50" charset="0"/>
              </a:endParaRPr>
            </a:p>
          </p:txBody>
        </p:sp>
        <p:sp>
          <p:nvSpPr>
            <p:cNvPr id="15" name="Freeform 12">
              <a:extLst>
                <a:ext uri="{FF2B5EF4-FFF2-40B4-BE49-F238E27FC236}">
                  <a16:creationId xmlns:a16="http://schemas.microsoft.com/office/drawing/2014/main" id="{099295A6-576A-454D-9A3A-871777688331}"/>
                </a:ext>
              </a:extLst>
            </p:cNvPr>
            <p:cNvSpPr>
              <a:spLocks/>
            </p:cNvSpPr>
            <p:nvPr userDrawn="1"/>
          </p:nvSpPr>
          <p:spPr bwMode="auto">
            <a:xfrm>
              <a:off x="1895" y="1130"/>
              <a:ext cx="1045" cy="1548"/>
            </a:xfrm>
            <a:custGeom>
              <a:avLst/>
              <a:gdLst>
                <a:gd name="T0" fmla="*/ 487 w 498"/>
                <a:gd name="T1" fmla="*/ 485 h 737"/>
                <a:gd name="T2" fmla="*/ 257 w 498"/>
                <a:gd name="T3" fmla="*/ 270 h 737"/>
                <a:gd name="T4" fmla="*/ 129 w 498"/>
                <a:gd name="T5" fmla="*/ 326 h 737"/>
                <a:gd name="T6" fmla="*/ 366 w 498"/>
                <a:gd name="T7" fmla="*/ 45 h 737"/>
                <a:gd name="T8" fmla="*/ 337 w 498"/>
                <a:gd name="T9" fmla="*/ 0 h 737"/>
                <a:gd name="T10" fmla="*/ 19 w 498"/>
                <a:gd name="T11" fmla="*/ 488 h 737"/>
                <a:gd name="T12" fmla="*/ 276 w 498"/>
                <a:gd name="T13" fmla="*/ 730 h 737"/>
                <a:gd name="T14" fmla="*/ 487 w 498"/>
                <a:gd name="T15" fmla="*/ 485 h 7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8" h="737">
                  <a:moveTo>
                    <a:pt x="487" y="485"/>
                  </a:moveTo>
                  <a:cubicBezTo>
                    <a:pt x="478" y="369"/>
                    <a:pt x="382" y="260"/>
                    <a:pt x="257" y="270"/>
                  </a:cubicBezTo>
                  <a:cubicBezTo>
                    <a:pt x="197" y="274"/>
                    <a:pt x="177" y="291"/>
                    <a:pt x="129" y="326"/>
                  </a:cubicBezTo>
                  <a:cubicBezTo>
                    <a:pt x="130" y="213"/>
                    <a:pt x="302" y="76"/>
                    <a:pt x="366" y="45"/>
                  </a:cubicBezTo>
                  <a:cubicBezTo>
                    <a:pt x="366" y="45"/>
                    <a:pt x="349" y="18"/>
                    <a:pt x="337" y="0"/>
                  </a:cubicBezTo>
                  <a:cubicBezTo>
                    <a:pt x="192" y="29"/>
                    <a:pt x="0" y="231"/>
                    <a:pt x="19" y="488"/>
                  </a:cubicBezTo>
                  <a:cubicBezTo>
                    <a:pt x="32" y="657"/>
                    <a:pt x="182" y="737"/>
                    <a:pt x="276" y="730"/>
                  </a:cubicBezTo>
                  <a:cubicBezTo>
                    <a:pt x="369" y="723"/>
                    <a:pt x="498" y="635"/>
                    <a:pt x="487" y="4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GT America" panose="00000500000000000000" pitchFamily="50" charset="0"/>
              </a:endParaRPr>
            </a:p>
          </p:txBody>
        </p:sp>
      </p:grpSp>
      <p:sp>
        <p:nvSpPr>
          <p:cNvPr id="4" name="Titre 3">
            <a:extLst>
              <a:ext uri="{FF2B5EF4-FFF2-40B4-BE49-F238E27FC236}">
                <a16:creationId xmlns:a16="http://schemas.microsoft.com/office/drawing/2014/main" id="{9F4AF75B-C07F-40D0-9789-3B7669A97432}"/>
              </a:ext>
            </a:extLst>
          </p:cNvPr>
          <p:cNvSpPr>
            <a:spLocks noGrp="1"/>
          </p:cNvSpPr>
          <p:nvPr>
            <p:ph type="title" hasCustomPrompt="1"/>
          </p:nvPr>
        </p:nvSpPr>
        <p:spPr/>
        <p:txBody>
          <a:bodyPr/>
          <a:lstStyle>
            <a:lvl1pPr>
              <a:defRPr>
                <a:solidFill>
                  <a:schemeClr val="bg2"/>
                </a:solidFill>
              </a:defRPr>
            </a:lvl1pPr>
          </a:lstStyle>
          <a:p>
            <a:r>
              <a:rPr lang="fr-FR" err="1"/>
              <a:t>Title</a:t>
            </a:r>
            <a:r>
              <a:rPr lang="fr-FR"/>
              <a:t> of the slide</a:t>
            </a:r>
          </a:p>
        </p:txBody>
      </p:sp>
      <p:sp>
        <p:nvSpPr>
          <p:cNvPr id="5" name="Footer Placeholder 4">
            <a:extLst>
              <a:ext uri="{FF2B5EF4-FFF2-40B4-BE49-F238E27FC236}">
                <a16:creationId xmlns:a16="http://schemas.microsoft.com/office/drawing/2014/main" id="{D426D0B4-50B0-974E-9562-0BB5F2BE5CA9}"/>
              </a:ext>
            </a:extLst>
          </p:cNvPr>
          <p:cNvSpPr>
            <a:spLocks noGrp="1"/>
          </p:cNvSpPr>
          <p:nvPr>
            <p:ph type="ftr" sz="quarter" idx="17"/>
          </p:nvPr>
        </p:nvSpPr>
        <p:spPr>
          <a:xfrm>
            <a:off x="402336" y="5916168"/>
            <a:ext cx="11384280" cy="219456"/>
          </a:xfrm>
          <a:prstGeom prst="rect">
            <a:avLst/>
          </a:prstGeom>
        </p:spPr>
        <p:txBody>
          <a:bodyPr/>
          <a:lstStyle>
            <a:lvl1pPr>
              <a:defRPr>
                <a:latin typeface="GT America" panose="00000500000000000000" pitchFamily="50" charset="0"/>
              </a:defRPr>
            </a:lvl1pPr>
          </a:lstStyle>
          <a:p>
            <a:endParaRPr lang="en-US" dirty="0"/>
          </a:p>
        </p:txBody>
      </p:sp>
    </p:spTree>
    <p:extLst>
      <p:ext uri="{BB962C8B-B14F-4D97-AF65-F5344CB8AC3E}">
        <p14:creationId xmlns:p14="http://schemas.microsoft.com/office/powerpoint/2010/main" val="3556011461"/>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orient="horz" pos="3906">
          <p15:clr>
            <a:srgbClr val="F26B43"/>
          </p15:clr>
        </p15:guide>
        <p15:guide id="6" orient="horz" pos="4156">
          <p15:clr>
            <a:srgbClr val="F26B43"/>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Empty">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A7272C5A-A11F-4DD3-BF54-F64C82B84D60}"/>
              </a:ext>
            </a:extLst>
          </p:cNvPr>
          <p:cNvSpPr>
            <a:spLocks noGrp="1"/>
          </p:cNvSpPr>
          <p:nvPr>
            <p:ph type="sldNum" sz="quarter" idx="14"/>
          </p:nvPr>
        </p:nvSpPr>
        <p:spPr/>
        <p:txBody>
          <a:bodyPr/>
          <a:lstStyle/>
          <a:p>
            <a:pPr>
              <a:defRPr/>
            </a:pPr>
            <a:fld id="{654BF1D4-C2E8-43FC-8EFA-04180D85A10F}" type="slidenum">
              <a:rPr lang="en-GB" smtClean="0"/>
              <a:pPr>
                <a:defRPr/>
              </a:pPr>
              <a:t>‹#›</a:t>
            </a:fld>
            <a:r>
              <a:rPr lang="en-GB" dirty="0"/>
              <a:t> ‒ </a:t>
            </a:r>
          </a:p>
        </p:txBody>
      </p:sp>
      <p:sp>
        <p:nvSpPr>
          <p:cNvPr id="3" name="TextBox 2">
            <a:extLst>
              <a:ext uri="{FF2B5EF4-FFF2-40B4-BE49-F238E27FC236}">
                <a16:creationId xmlns:a16="http://schemas.microsoft.com/office/drawing/2014/main" id="{511A8AE2-D196-41B2-8714-5C0A7DF99E53}"/>
              </a:ext>
            </a:extLst>
          </p:cNvPr>
          <p:cNvSpPr txBox="1"/>
          <p:nvPr userDrawn="1"/>
        </p:nvSpPr>
        <p:spPr>
          <a:xfrm>
            <a:off x="814093" y="6263296"/>
            <a:ext cx="9116291" cy="261610"/>
          </a:xfrm>
          <a:prstGeom prst="rect">
            <a:avLst/>
          </a:prstGeom>
          <a:noFill/>
        </p:spPr>
        <p:txBody>
          <a:bodyPr wrap="square" rtlCol="0">
            <a:spAutoFit/>
          </a:bodyPr>
          <a:lstStyle/>
          <a:p>
            <a:r>
              <a:rPr lang="en-US" sz="1100" i="1" dirty="0">
                <a:solidFill>
                  <a:schemeClr val="bg1"/>
                </a:solidFill>
                <a:latin typeface="GT America" panose="00000500000000000000" pitchFamily="50" charset="0"/>
              </a:rPr>
              <a:t>Ipsos /  Resolve to Save Lives : South Africa</a:t>
            </a:r>
          </a:p>
        </p:txBody>
      </p:sp>
    </p:spTree>
    <p:extLst>
      <p:ext uri="{BB962C8B-B14F-4D97-AF65-F5344CB8AC3E}">
        <p14:creationId xmlns:p14="http://schemas.microsoft.com/office/powerpoint/2010/main" val="2850760730"/>
      </p:ext>
    </p:extLst>
  </p:cSld>
  <p:clrMapOvr>
    <a:masterClrMapping/>
  </p:clrMapOvr>
  <p:extLst>
    <p:ext uri="{DCECCB84-F9BA-43D5-87BE-67443E8EF086}">
      <p15:sldGuideLst xmlns:p15="http://schemas.microsoft.com/office/powerpoint/2012/main">
        <p15:guide id="1" orient="horz" pos="3906">
          <p15:clr>
            <a:srgbClr val="F26B43"/>
          </p15:clr>
        </p15:guide>
        <p15:guide id="2" orient="horz" pos="4156">
          <p15:clr>
            <a:srgbClr val="F26B43"/>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Visual on the right">
    <p:spTree>
      <p:nvGrpSpPr>
        <p:cNvPr id="1" name=""/>
        <p:cNvGrpSpPr/>
        <p:nvPr/>
      </p:nvGrpSpPr>
      <p:grpSpPr>
        <a:xfrm>
          <a:off x="0" y="0"/>
          <a:ext cx="0" cy="0"/>
          <a:chOff x="0" y="0"/>
          <a:chExt cx="0" cy="0"/>
        </a:xfrm>
      </p:grpSpPr>
      <p:sp>
        <p:nvSpPr>
          <p:cNvPr id="15" name="Espace réservé pour une image  14">
            <a:extLst>
              <a:ext uri="{FF2B5EF4-FFF2-40B4-BE49-F238E27FC236}">
                <a16:creationId xmlns:a16="http://schemas.microsoft.com/office/drawing/2014/main" id="{849086DD-2C7D-4896-95DA-63FF2B90DC0D}"/>
              </a:ext>
            </a:extLst>
          </p:cNvPr>
          <p:cNvSpPr>
            <a:spLocks noGrp="1"/>
          </p:cNvSpPr>
          <p:nvPr>
            <p:ph type="pic" sz="quarter" idx="13" hasCustomPrompt="1"/>
          </p:nvPr>
        </p:nvSpPr>
        <p:spPr>
          <a:xfrm>
            <a:off x="5123892" y="0"/>
            <a:ext cx="7068108" cy="6858000"/>
          </a:xfrm>
          <a:prstGeom prst="rect">
            <a:avLst/>
          </a:prstGeom>
          <a:pattFill prst="wdUpDiag">
            <a:fgClr>
              <a:schemeClr val="bg1">
                <a:lumMod val="75000"/>
              </a:schemeClr>
            </a:fgClr>
            <a:bgClr>
              <a:schemeClr val="bg1">
                <a:lumMod val="85000"/>
              </a:schemeClr>
            </a:bgClr>
          </a:pattFill>
        </p:spPr>
        <p:txBody>
          <a:bodyPr wrap="square">
            <a:noAutofit/>
          </a:bodyPr>
          <a:lstStyle>
            <a:lvl1pPr>
              <a:defRPr>
                <a:latin typeface="GT America" panose="00000500000000000000" pitchFamily="50" charset="0"/>
              </a:defRPr>
            </a:lvl1pPr>
          </a:lstStyle>
          <a:p>
            <a:r>
              <a:rPr lang="en-GB" dirty="0"/>
              <a:t> </a:t>
            </a:r>
          </a:p>
        </p:txBody>
      </p:sp>
      <p:sp>
        <p:nvSpPr>
          <p:cNvPr id="2" name="Espace réservé du numéro de diapositive 1">
            <a:extLst>
              <a:ext uri="{FF2B5EF4-FFF2-40B4-BE49-F238E27FC236}">
                <a16:creationId xmlns:a16="http://schemas.microsoft.com/office/drawing/2014/main" id="{B52F0521-4D9F-4207-B1DF-7BCF176045CE}"/>
              </a:ext>
            </a:extLst>
          </p:cNvPr>
          <p:cNvSpPr>
            <a:spLocks noGrp="1"/>
          </p:cNvSpPr>
          <p:nvPr>
            <p:ph type="sldNum" sz="quarter" idx="18"/>
          </p:nvPr>
        </p:nvSpPr>
        <p:spPr/>
        <p:txBody>
          <a:bodyPr/>
          <a:lstStyle/>
          <a:p>
            <a:fld id="{F73BA400-75BE-45F2-9E46-345C1733B6B3}" type="slidenum">
              <a:rPr lang="en-US" smtClean="0"/>
              <a:t>‹#›</a:t>
            </a:fld>
            <a:endParaRPr lang="en-US" dirty="0"/>
          </a:p>
        </p:txBody>
      </p:sp>
      <p:grpSp>
        <p:nvGrpSpPr>
          <p:cNvPr id="6" name="Group 5">
            <a:extLst>
              <a:ext uri="{FF2B5EF4-FFF2-40B4-BE49-F238E27FC236}">
                <a16:creationId xmlns:a16="http://schemas.microsoft.com/office/drawing/2014/main" id="{C7DBD5DA-1426-A94B-B1A9-447D4151078A}"/>
              </a:ext>
            </a:extLst>
          </p:cNvPr>
          <p:cNvGrpSpPr/>
          <p:nvPr/>
        </p:nvGrpSpPr>
        <p:grpSpPr>
          <a:xfrm>
            <a:off x="11364899" y="6200776"/>
            <a:ext cx="432372" cy="394468"/>
            <a:chOff x="11309880" y="6178130"/>
            <a:chExt cx="490427" cy="447433"/>
          </a:xfrm>
        </p:grpSpPr>
        <p:sp>
          <p:nvSpPr>
            <p:cNvPr id="7" name="Freeform: Shape 6">
              <a:extLst>
                <a:ext uri="{FF2B5EF4-FFF2-40B4-BE49-F238E27FC236}">
                  <a16:creationId xmlns:a16="http://schemas.microsoft.com/office/drawing/2014/main" id="{97F007C1-4380-CC40-8B92-36856BCBFF23}"/>
                </a:ext>
              </a:extLst>
            </p:cNvPr>
            <p:cNvSpPr/>
            <p:nvPr/>
          </p:nvSpPr>
          <p:spPr>
            <a:xfrm>
              <a:off x="11309880" y="6178130"/>
              <a:ext cx="490427" cy="447424"/>
            </a:xfrm>
            <a:custGeom>
              <a:avLst/>
              <a:gdLst>
                <a:gd name="connsiteX0" fmla="*/ 686 w 490426"/>
                <a:gd name="connsiteY0" fmla="*/ 447378 h 447424"/>
                <a:gd name="connsiteX1" fmla="*/ 686 w 490426"/>
                <a:gd name="connsiteY1" fmla="*/ 686 h 447424"/>
                <a:gd name="connsiteX2" fmla="*/ 479355 w 490426"/>
                <a:gd name="connsiteY2" fmla="*/ 686 h 447424"/>
                <a:gd name="connsiteX3" fmla="*/ 431511 w 490426"/>
                <a:gd name="connsiteY3" fmla="*/ 447378 h 447424"/>
                <a:gd name="connsiteX4" fmla="*/ 686 w 490426"/>
                <a:gd name="connsiteY4" fmla="*/ 447378 h 4474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426" h="447424">
                  <a:moveTo>
                    <a:pt x="686" y="447378"/>
                  </a:moveTo>
                  <a:lnTo>
                    <a:pt x="686" y="686"/>
                  </a:lnTo>
                  <a:lnTo>
                    <a:pt x="479355" y="686"/>
                  </a:lnTo>
                  <a:cubicBezTo>
                    <a:pt x="500885" y="149663"/>
                    <a:pt x="492440" y="291009"/>
                    <a:pt x="431511" y="447378"/>
                  </a:cubicBezTo>
                  <a:lnTo>
                    <a:pt x="686" y="447378"/>
                  </a:lnTo>
                  <a:close/>
                </a:path>
              </a:pathLst>
            </a:custGeom>
            <a:solidFill>
              <a:srgbClr val="009D9C"/>
            </a:solidFill>
            <a:ln w="9525" cap="flat">
              <a:noFill/>
              <a:prstDash val="solid"/>
              <a:miter/>
            </a:ln>
          </p:spPr>
          <p:txBody>
            <a:bodyPr rtlCol="0" anchor="ctr"/>
            <a:lstStyle/>
            <a:p>
              <a:endParaRPr lang="en-US" dirty="0">
                <a:latin typeface="GT America" panose="00000500000000000000" pitchFamily="50" charset="0"/>
              </a:endParaRPr>
            </a:p>
          </p:txBody>
        </p:sp>
        <p:sp>
          <p:nvSpPr>
            <p:cNvPr id="8" name="Freeform: Shape 8">
              <a:extLst>
                <a:ext uri="{FF2B5EF4-FFF2-40B4-BE49-F238E27FC236}">
                  <a16:creationId xmlns:a16="http://schemas.microsoft.com/office/drawing/2014/main" id="{D5DC936F-68E6-2649-ADB3-D6747E252FC3}"/>
                </a:ext>
              </a:extLst>
            </p:cNvPr>
            <p:cNvSpPr/>
            <p:nvPr/>
          </p:nvSpPr>
          <p:spPr>
            <a:xfrm>
              <a:off x="11502079" y="6341710"/>
              <a:ext cx="10980" cy="8235"/>
            </a:xfrm>
            <a:custGeom>
              <a:avLst/>
              <a:gdLst>
                <a:gd name="connsiteX0" fmla="*/ 2708 w 10979"/>
                <a:gd name="connsiteY0" fmla="*/ 5920 h 8234"/>
                <a:gd name="connsiteX1" fmla="*/ 686 w 10979"/>
                <a:gd name="connsiteY1" fmla="*/ 7640 h 8234"/>
                <a:gd name="connsiteX2" fmla="*/ 10943 w 10979"/>
                <a:gd name="connsiteY2" fmla="*/ 3532 h 8234"/>
                <a:gd name="connsiteX3" fmla="*/ 11172 w 10979"/>
                <a:gd name="connsiteY3" fmla="*/ 686 h 8234"/>
                <a:gd name="connsiteX4" fmla="*/ 2708 w 10979"/>
                <a:gd name="connsiteY4" fmla="*/ 5920 h 8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9" h="8234">
                  <a:moveTo>
                    <a:pt x="2708" y="5920"/>
                  </a:moveTo>
                  <a:lnTo>
                    <a:pt x="686" y="7640"/>
                  </a:lnTo>
                  <a:cubicBezTo>
                    <a:pt x="5133" y="9241"/>
                    <a:pt x="9973" y="6167"/>
                    <a:pt x="10943" y="3532"/>
                  </a:cubicBezTo>
                  <a:lnTo>
                    <a:pt x="11172" y="686"/>
                  </a:lnTo>
                  <a:cubicBezTo>
                    <a:pt x="7640" y="1482"/>
                    <a:pt x="4154" y="3221"/>
                    <a:pt x="2708" y="5920"/>
                  </a:cubicBezTo>
                </a:path>
              </a:pathLst>
            </a:custGeom>
            <a:solidFill>
              <a:srgbClr val="2F469C"/>
            </a:solidFill>
            <a:ln w="9525" cap="flat">
              <a:noFill/>
              <a:prstDash val="solid"/>
              <a:miter/>
            </a:ln>
          </p:spPr>
          <p:txBody>
            <a:bodyPr rtlCol="0" anchor="ctr"/>
            <a:lstStyle/>
            <a:p>
              <a:endParaRPr lang="en-US" dirty="0">
                <a:latin typeface="GT America" panose="00000500000000000000" pitchFamily="50" charset="0"/>
              </a:endParaRPr>
            </a:p>
          </p:txBody>
        </p:sp>
        <p:sp>
          <p:nvSpPr>
            <p:cNvPr id="9" name="Freeform: Shape 11">
              <a:extLst>
                <a:ext uri="{FF2B5EF4-FFF2-40B4-BE49-F238E27FC236}">
                  <a16:creationId xmlns:a16="http://schemas.microsoft.com/office/drawing/2014/main" id="{2248EA13-796E-634F-B570-551E183589C5}"/>
                </a:ext>
              </a:extLst>
            </p:cNvPr>
            <p:cNvSpPr/>
            <p:nvPr/>
          </p:nvSpPr>
          <p:spPr>
            <a:xfrm>
              <a:off x="11524752" y="6360604"/>
              <a:ext cx="9150" cy="9150"/>
            </a:xfrm>
            <a:custGeom>
              <a:avLst/>
              <a:gdLst>
                <a:gd name="connsiteX0" fmla="*/ 4200 w 9149"/>
                <a:gd name="connsiteY0" fmla="*/ 906 h 9149"/>
                <a:gd name="connsiteX1" fmla="*/ 686 w 9149"/>
                <a:gd name="connsiteY1" fmla="*/ 686 h 9149"/>
                <a:gd name="connsiteX2" fmla="*/ 4950 w 9149"/>
                <a:gd name="connsiteY2" fmla="*/ 8281 h 9149"/>
                <a:gd name="connsiteX3" fmla="*/ 7576 w 9149"/>
                <a:gd name="connsiteY3" fmla="*/ 8866 h 9149"/>
                <a:gd name="connsiteX4" fmla="*/ 4200 w 9149"/>
                <a:gd name="connsiteY4" fmla="*/ 906 h 9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9" h="9149">
                  <a:moveTo>
                    <a:pt x="4200" y="906"/>
                  </a:moveTo>
                  <a:lnTo>
                    <a:pt x="686" y="686"/>
                  </a:lnTo>
                  <a:cubicBezTo>
                    <a:pt x="695" y="3779"/>
                    <a:pt x="1674" y="6286"/>
                    <a:pt x="4950" y="8281"/>
                  </a:cubicBezTo>
                  <a:lnTo>
                    <a:pt x="7576" y="8866"/>
                  </a:lnTo>
                  <a:cubicBezTo>
                    <a:pt x="11172" y="5792"/>
                    <a:pt x="6377" y="2653"/>
                    <a:pt x="4200" y="906"/>
                  </a:cubicBezTo>
                </a:path>
              </a:pathLst>
            </a:custGeom>
            <a:solidFill>
              <a:srgbClr val="2F469C"/>
            </a:solidFill>
            <a:ln w="9525" cap="flat">
              <a:noFill/>
              <a:prstDash val="solid"/>
              <a:miter/>
            </a:ln>
          </p:spPr>
          <p:txBody>
            <a:bodyPr rtlCol="0" anchor="ctr"/>
            <a:lstStyle/>
            <a:p>
              <a:endParaRPr lang="en-US" dirty="0">
                <a:latin typeface="GT America" panose="00000500000000000000" pitchFamily="50" charset="0"/>
              </a:endParaRPr>
            </a:p>
          </p:txBody>
        </p:sp>
        <p:sp>
          <p:nvSpPr>
            <p:cNvPr id="10" name="Freeform: Shape 12">
              <a:extLst>
                <a:ext uri="{FF2B5EF4-FFF2-40B4-BE49-F238E27FC236}">
                  <a16:creationId xmlns:a16="http://schemas.microsoft.com/office/drawing/2014/main" id="{42DEA270-F022-ED40-948F-3DB29A2A152F}"/>
                </a:ext>
              </a:extLst>
            </p:cNvPr>
            <p:cNvSpPr/>
            <p:nvPr/>
          </p:nvSpPr>
          <p:spPr>
            <a:xfrm>
              <a:off x="11490340" y="6281696"/>
              <a:ext cx="13725" cy="10065"/>
            </a:xfrm>
            <a:custGeom>
              <a:avLst/>
              <a:gdLst>
                <a:gd name="connsiteX0" fmla="*/ 3303 w 13724"/>
                <a:gd name="connsiteY0" fmla="*/ 7100 h 10064"/>
                <a:gd name="connsiteX1" fmla="*/ 686 w 13724"/>
                <a:gd name="connsiteY1" fmla="*/ 8958 h 10064"/>
                <a:gd name="connsiteX2" fmla="*/ 12325 w 13724"/>
                <a:gd name="connsiteY2" fmla="*/ 4191 h 10064"/>
                <a:gd name="connsiteX3" fmla="*/ 13194 w 13724"/>
                <a:gd name="connsiteY3" fmla="*/ 686 h 10064"/>
                <a:gd name="connsiteX4" fmla="*/ 3303 w 13724"/>
                <a:gd name="connsiteY4" fmla="*/ 7100 h 10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24" h="10064">
                  <a:moveTo>
                    <a:pt x="3303" y="7100"/>
                  </a:moveTo>
                  <a:lnTo>
                    <a:pt x="686" y="8958"/>
                  </a:lnTo>
                  <a:cubicBezTo>
                    <a:pt x="6030" y="10870"/>
                    <a:pt x="10403" y="8034"/>
                    <a:pt x="12325" y="4191"/>
                  </a:cubicBezTo>
                  <a:lnTo>
                    <a:pt x="13194" y="686"/>
                  </a:lnTo>
                  <a:cubicBezTo>
                    <a:pt x="8948" y="1629"/>
                    <a:pt x="5673" y="1601"/>
                    <a:pt x="3303" y="7100"/>
                  </a:cubicBezTo>
                </a:path>
              </a:pathLst>
            </a:custGeom>
            <a:solidFill>
              <a:srgbClr val="2F469C"/>
            </a:solidFill>
            <a:ln w="9525" cap="flat">
              <a:noFill/>
              <a:prstDash val="solid"/>
              <a:miter/>
            </a:ln>
          </p:spPr>
          <p:txBody>
            <a:bodyPr rtlCol="0" anchor="ctr"/>
            <a:lstStyle/>
            <a:p>
              <a:endParaRPr lang="en-US" dirty="0">
                <a:latin typeface="GT America" panose="00000500000000000000" pitchFamily="50" charset="0"/>
              </a:endParaRPr>
            </a:p>
          </p:txBody>
        </p:sp>
        <p:sp>
          <p:nvSpPr>
            <p:cNvPr id="11" name="Freeform: Shape 13">
              <a:extLst>
                <a:ext uri="{FF2B5EF4-FFF2-40B4-BE49-F238E27FC236}">
                  <a16:creationId xmlns:a16="http://schemas.microsoft.com/office/drawing/2014/main" id="{AC9DB490-C29E-3E43-9A26-4410D9993A01}"/>
                </a:ext>
              </a:extLst>
            </p:cNvPr>
            <p:cNvSpPr/>
            <p:nvPr/>
          </p:nvSpPr>
          <p:spPr>
            <a:xfrm>
              <a:off x="11483340" y="6302842"/>
              <a:ext cx="10980" cy="9150"/>
            </a:xfrm>
            <a:custGeom>
              <a:avLst/>
              <a:gdLst>
                <a:gd name="connsiteX0" fmla="*/ 10577 w 10979"/>
                <a:gd name="connsiteY0" fmla="*/ 3568 h 9149"/>
                <a:gd name="connsiteX1" fmla="*/ 9799 w 10979"/>
                <a:gd name="connsiteY1" fmla="*/ 686 h 9149"/>
                <a:gd name="connsiteX2" fmla="*/ 686 w 10979"/>
                <a:gd name="connsiteY2" fmla="*/ 6441 h 9149"/>
                <a:gd name="connsiteX3" fmla="*/ 686 w 10979"/>
                <a:gd name="connsiteY3" fmla="*/ 8720 h 9149"/>
                <a:gd name="connsiteX4" fmla="*/ 10577 w 10979"/>
                <a:gd name="connsiteY4" fmla="*/ 3568 h 9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9" h="9149">
                  <a:moveTo>
                    <a:pt x="10577" y="3568"/>
                  </a:moveTo>
                  <a:lnTo>
                    <a:pt x="9799" y="686"/>
                  </a:lnTo>
                  <a:cubicBezTo>
                    <a:pt x="5554" y="1638"/>
                    <a:pt x="2416" y="3202"/>
                    <a:pt x="686" y="6441"/>
                  </a:cubicBezTo>
                  <a:lnTo>
                    <a:pt x="686" y="8720"/>
                  </a:lnTo>
                  <a:cubicBezTo>
                    <a:pt x="6021" y="10623"/>
                    <a:pt x="8857" y="5838"/>
                    <a:pt x="10577" y="3568"/>
                  </a:cubicBezTo>
                </a:path>
              </a:pathLst>
            </a:custGeom>
            <a:solidFill>
              <a:srgbClr val="2F469C"/>
            </a:solidFill>
            <a:ln w="9525" cap="flat">
              <a:noFill/>
              <a:prstDash val="solid"/>
              <a:miter/>
            </a:ln>
          </p:spPr>
          <p:txBody>
            <a:bodyPr rtlCol="0" anchor="ctr"/>
            <a:lstStyle/>
            <a:p>
              <a:endParaRPr lang="en-US" dirty="0">
                <a:latin typeface="GT America" panose="00000500000000000000" pitchFamily="50" charset="0"/>
              </a:endParaRPr>
            </a:p>
          </p:txBody>
        </p:sp>
        <p:sp>
          <p:nvSpPr>
            <p:cNvPr id="12" name="Freeform: Shape 14">
              <a:extLst>
                <a:ext uri="{FF2B5EF4-FFF2-40B4-BE49-F238E27FC236}">
                  <a16:creationId xmlns:a16="http://schemas.microsoft.com/office/drawing/2014/main" id="{A227A5CC-0CB7-1647-BFDB-F93FC7957BB5}"/>
                </a:ext>
              </a:extLst>
            </p:cNvPr>
            <p:cNvSpPr/>
            <p:nvPr/>
          </p:nvSpPr>
          <p:spPr>
            <a:xfrm>
              <a:off x="11480056" y="6325904"/>
              <a:ext cx="12810" cy="8235"/>
            </a:xfrm>
            <a:custGeom>
              <a:avLst/>
              <a:gdLst>
                <a:gd name="connsiteX0" fmla="*/ 686 w 12809"/>
                <a:gd name="connsiteY0" fmla="*/ 6492 h 8234"/>
                <a:gd name="connsiteX1" fmla="*/ 2443 w 12809"/>
                <a:gd name="connsiteY1" fmla="*/ 7544 h 8234"/>
                <a:gd name="connsiteX2" fmla="*/ 10120 w 12809"/>
                <a:gd name="connsiteY2" fmla="*/ 2832 h 8234"/>
                <a:gd name="connsiteX3" fmla="*/ 12370 w 12809"/>
                <a:gd name="connsiteY3" fmla="*/ 864 h 8234"/>
                <a:gd name="connsiteX4" fmla="*/ 686 w 12809"/>
                <a:gd name="connsiteY4" fmla="*/ 6492 h 8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9" h="8234">
                  <a:moveTo>
                    <a:pt x="686" y="6492"/>
                  </a:moveTo>
                  <a:lnTo>
                    <a:pt x="2443" y="7544"/>
                  </a:lnTo>
                  <a:cubicBezTo>
                    <a:pt x="8290" y="9456"/>
                    <a:pt x="8674" y="4735"/>
                    <a:pt x="10120" y="2832"/>
                  </a:cubicBezTo>
                  <a:lnTo>
                    <a:pt x="12370" y="864"/>
                  </a:lnTo>
                  <a:cubicBezTo>
                    <a:pt x="6954" y="-206"/>
                    <a:pt x="2123" y="3783"/>
                    <a:pt x="686" y="6492"/>
                  </a:cubicBezTo>
                </a:path>
              </a:pathLst>
            </a:custGeom>
            <a:solidFill>
              <a:srgbClr val="2F469C"/>
            </a:solidFill>
            <a:ln w="9525" cap="flat">
              <a:noFill/>
              <a:prstDash val="solid"/>
              <a:miter/>
            </a:ln>
          </p:spPr>
          <p:txBody>
            <a:bodyPr rtlCol="0" anchor="ctr"/>
            <a:lstStyle/>
            <a:p>
              <a:endParaRPr lang="en-US" dirty="0">
                <a:latin typeface="GT America" panose="00000500000000000000" pitchFamily="50" charset="0"/>
              </a:endParaRPr>
            </a:p>
          </p:txBody>
        </p:sp>
        <p:sp>
          <p:nvSpPr>
            <p:cNvPr id="13" name="Freeform: Shape 15">
              <a:extLst>
                <a:ext uri="{FF2B5EF4-FFF2-40B4-BE49-F238E27FC236}">
                  <a16:creationId xmlns:a16="http://schemas.microsoft.com/office/drawing/2014/main" id="{143B107B-136F-BA4C-A4F4-4E72652B02F5}"/>
                </a:ext>
              </a:extLst>
            </p:cNvPr>
            <p:cNvSpPr/>
            <p:nvPr/>
          </p:nvSpPr>
          <p:spPr>
            <a:xfrm>
              <a:off x="11512418" y="6248710"/>
              <a:ext cx="12810" cy="8235"/>
            </a:xfrm>
            <a:custGeom>
              <a:avLst/>
              <a:gdLst>
                <a:gd name="connsiteX0" fmla="*/ 2791 w 12809"/>
                <a:gd name="connsiteY0" fmla="*/ 816 h 8234"/>
                <a:gd name="connsiteX1" fmla="*/ 686 w 12809"/>
                <a:gd name="connsiteY1" fmla="*/ 1822 h 8234"/>
                <a:gd name="connsiteX2" fmla="*/ 11840 w 12809"/>
                <a:gd name="connsiteY2" fmla="*/ 6727 h 8234"/>
                <a:gd name="connsiteX3" fmla="*/ 12151 w 12809"/>
                <a:gd name="connsiteY3" fmla="*/ 3186 h 8234"/>
                <a:gd name="connsiteX4" fmla="*/ 2791 w 12809"/>
                <a:gd name="connsiteY4" fmla="*/ 816 h 8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9" h="8234">
                  <a:moveTo>
                    <a:pt x="2791" y="816"/>
                  </a:moveTo>
                  <a:lnTo>
                    <a:pt x="686" y="1822"/>
                  </a:lnTo>
                  <a:cubicBezTo>
                    <a:pt x="1263" y="5546"/>
                    <a:pt x="9717" y="9700"/>
                    <a:pt x="11840" y="6727"/>
                  </a:cubicBezTo>
                  <a:lnTo>
                    <a:pt x="12151" y="3186"/>
                  </a:lnTo>
                  <a:cubicBezTo>
                    <a:pt x="9388" y="1310"/>
                    <a:pt x="6551" y="313"/>
                    <a:pt x="2791" y="816"/>
                  </a:cubicBezTo>
                </a:path>
              </a:pathLst>
            </a:custGeom>
            <a:solidFill>
              <a:srgbClr val="2F469C"/>
            </a:solidFill>
            <a:ln w="9525" cap="flat">
              <a:noFill/>
              <a:prstDash val="solid"/>
              <a:miter/>
            </a:ln>
          </p:spPr>
          <p:txBody>
            <a:bodyPr rtlCol="0" anchor="ctr"/>
            <a:lstStyle/>
            <a:p>
              <a:endParaRPr lang="en-US" dirty="0">
                <a:latin typeface="GT America" panose="00000500000000000000" pitchFamily="50" charset="0"/>
              </a:endParaRPr>
            </a:p>
          </p:txBody>
        </p:sp>
        <p:sp>
          <p:nvSpPr>
            <p:cNvPr id="14" name="Freeform: Shape 16">
              <a:extLst>
                <a:ext uri="{FF2B5EF4-FFF2-40B4-BE49-F238E27FC236}">
                  <a16:creationId xmlns:a16="http://schemas.microsoft.com/office/drawing/2014/main" id="{C426CDE8-5690-C747-8C44-317B7DEDA6B3}"/>
                </a:ext>
              </a:extLst>
            </p:cNvPr>
            <p:cNvSpPr/>
            <p:nvPr/>
          </p:nvSpPr>
          <p:spPr>
            <a:xfrm>
              <a:off x="11538797" y="6238317"/>
              <a:ext cx="8235" cy="12810"/>
            </a:xfrm>
            <a:custGeom>
              <a:avLst/>
              <a:gdLst>
                <a:gd name="connsiteX0" fmla="*/ 5773 w 8234"/>
                <a:gd name="connsiteY0" fmla="*/ 1674 h 12809"/>
                <a:gd name="connsiteX1" fmla="*/ 2525 w 8234"/>
                <a:gd name="connsiteY1" fmla="*/ 686 h 12809"/>
                <a:gd name="connsiteX2" fmla="*/ 1692 w 8234"/>
                <a:gd name="connsiteY2" fmla="*/ 9324 h 12809"/>
                <a:gd name="connsiteX3" fmla="*/ 3376 w 8234"/>
                <a:gd name="connsiteY3" fmla="*/ 12700 h 12809"/>
                <a:gd name="connsiteX4" fmla="*/ 5773 w 8234"/>
                <a:gd name="connsiteY4" fmla="*/ 1674 h 12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34" h="12809">
                  <a:moveTo>
                    <a:pt x="5773" y="1674"/>
                  </a:moveTo>
                  <a:lnTo>
                    <a:pt x="2525" y="686"/>
                  </a:lnTo>
                  <a:cubicBezTo>
                    <a:pt x="777" y="3157"/>
                    <a:pt x="-147" y="5051"/>
                    <a:pt x="1692" y="9324"/>
                  </a:cubicBezTo>
                  <a:lnTo>
                    <a:pt x="3376" y="12700"/>
                  </a:lnTo>
                  <a:cubicBezTo>
                    <a:pt x="7228" y="8958"/>
                    <a:pt x="11025" y="5408"/>
                    <a:pt x="5773" y="1674"/>
                  </a:cubicBezTo>
                </a:path>
              </a:pathLst>
            </a:custGeom>
            <a:solidFill>
              <a:srgbClr val="2F469C"/>
            </a:solidFill>
            <a:ln w="9525" cap="flat">
              <a:noFill/>
              <a:prstDash val="solid"/>
              <a:miter/>
            </a:ln>
          </p:spPr>
          <p:txBody>
            <a:bodyPr rtlCol="0" anchor="ctr"/>
            <a:lstStyle/>
            <a:p>
              <a:endParaRPr lang="en-US" dirty="0">
                <a:latin typeface="GT America" panose="00000500000000000000" pitchFamily="50" charset="0"/>
              </a:endParaRPr>
            </a:p>
          </p:txBody>
        </p:sp>
        <p:sp>
          <p:nvSpPr>
            <p:cNvPr id="16" name="Freeform: Shape 17">
              <a:extLst>
                <a:ext uri="{FF2B5EF4-FFF2-40B4-BE49-F238E27FC236}">
                  <a16:creationId xmlns:a16="http://schemas.microsoft.com/office/drawing/2014/main" id="{31A18962-1E71-E24F-9684-3579141804FF}"/>
                </a:ext>
              </a:extLst>
            </p:cNvPr>
            <p:cNvSpPr/>
            <p:nvPr/>
          </p:nvSpPr>
          <p:spPr>
            <a:xfrm>
              <a:off x="11565505" y="6216148"/>
              <a:ext cx="92412" cy="236064"/>
            </a:xfrm>
            <a:custGeom>
              <a:avLst/>
              <a:gdLst>
                <a:gd name="connsiteX0" fmla="*/ 59144 w 92412"/>
                <a:gd name="connsiteY0" fmla="*/ 101773 h 236064"/>
                <a:gd name="connsiteX1" fmla="*/ 42885 w 92412"/>
                <a:gd name="connsiteY1" fmla="*/ 97628 h 236064"/>
                <a:gd name="connsiteX2" fmla="*/ 62520 w 92412"/>
                <a:gd name="connsiteY2" fmla="*/ 93803 h 236064"/>
                <a:gd name="connsiteX3" fmla="*/ 64561 w 92412"/>
                <a:gd name="connsiteY3" fmla="*/ 97317 h 236064"/>
                <a:gd name="connsiteX4" fmla="*/ 59144 w 92412"/>
                <a:gd name="connsiteY4" fmla="*/ 101773 h 236064"/>
                <a:gd name="connsiteX5" fmla="*/ 83427 w 92412"/>
                <a:gd name="connsiteY5" fmla="*/ 106036 h 236064"/>
                <a:gd name="connsiteX6" fmla="*/ 78578 w 92412"/>
                <a:gd name="connsiteY6" fmla="*/ 87966 h 236064"/>
                <a:gd name="connsiteX7" fmla="*/ 82833 w 92412"/>
                <a:gd name="connsiteY7" fmla="*/ 80746 h 236064"/>
                <a:gd name="connsiteX8" fmla="*/ 81945 w 92412"/>
                <a:gd name="connsiteY8" fmla="*/ 58897 h 236064"/>
                <a:gd name="connsiteX9" fmla="*/ 83775 w 92412"/>
                <a:gd name="connsiteY9" fmla="*/ 57067 h 236064"/>
                <a:gd name="connsiteX10" fmla="*/ 81945 w 92412"/>
                <a:gd name="connsiteY10" fmla="*/ 50735 h 236064"/>
                <a:gd name="connsiteX11" fmla="*/ 80399 w 92412"/>
                <a:gd name="connsiteY11" fmla="*/ 41439 h 236064"/>
                <a:gd name="connsiteX12" fmla="*/ 77160 w 92412"/>
                <a:gd name="connsiteY12" fmla="*/ 34128 h 236064"/>
                <a:gd name="connsiteX13" fmla="*/ 78697 w 92412"/>
                <a:gd name="connsiteY13" fmla="*/ 30843 h 236064"/>
                <a:gd name="connsiteX14" fmla="*/ 73262 w 92412"/>
                <a:gd name="connsiteY14" fmla="*/ 27650 h 236064"/>
                <a:gd name="connsiteX15" fmla="*/ 68477 w 92412"/>
                <a:gd name="connsiteY15" fmla="*/ 24768 h 236064"/>
                <a:gd name="connsiteX16" fmla="*/ 67223 w 92412"/>
                <a:gd name="connsiteY16" fmla="*/ 20486 h 236064"/>
                <a:gd name="connsiteX17" fmla="*/ 63206 w 92412"/>
                <a:gd name="connsiteY17" fmla="*/ 22343 h 236064"/>
                <a:gd name="connsiteX18" fmla="*/ 62346 w 92412"/>
                <a:gd name="connsiteY18" fmla="*/ 17128 h 236064"/>
                <a:gd name="connsiteX19" fmla="*/ 56939 w 92412"/>
                <a:gd name="connsiteY19" fmla="*/ 19315 h 236064"/>
                <a:gd name="connsiteX20" fmla="*/ 53956 w 92412"/>
                <a:gd name="connsiteY20" fmla="*/ 12581 h 236064"/>
                <a:gd name="connsiteX21" fmla="*/ 51046 w 92412"/>
                <a:gd name="connsiteY21" fmla="*/ 13212 h 236064"/>
                <a:gd name="connsiteX22" fmla="*/ 46856 w 92412"/>
                <a:gd name="connsiteY22" fmla="*/ 16524 h 236064"/>
                <a:gd name="connsiteX23" fmla="*/ 46774 w 92412"/>
                <a:gd name="connsiteY23" fmla="*/ 10192 h 236064"/>
                <a:gd name="connsiteX24" fmla="*/ 44788 w 92412"/>
                <a:gd name="connsiteY24" fmla="*/ 9195 h 236064"/>
                <a:gd name="connsiteX25" fmla="*/ 41357 w 92412"/>
                <a:gd name="connsiteY25" fmla="*/ 7612 h 236064"/>
                <a:gd name="connsiteX26" fmla="*/ 36407 w 92412"/>
                <a:gd name="connsiteY26" fmla="*/ 9634 h 236064"/>
                <a:gd name="connsiteX27" fmla="*/ 38484 w 92412"/>
                <a:gd name="connsiteY27" fmla="*/ 3678 h 236064"/>
                <a:gd name="connsiteX28" fmla="*/ 32289 w 92412"/>
                <a:gd name="connsiteY28" fmla="*/ 10870 h 236064"/>
                <a:gd name="connsiteX29" fmla="*/ 28666 w 92412"/>
                <a:gd name="connsiteY29" fmla="*/ 11592 h 236064"/>
                <a:gd name="connsiteX30" fmla="*/ 35108 w 92412"/>
                <a:gd name="connsiteY30" fmla="*/ 2726 h 236064"/>
                <a:gd name="connsiteX31" fmla="*/ 28355 w 92412"/>
                <a:gd name="connsiteY31" fmla="*/ 8921 h 236064"/>
                <a:gd name="connsiteX32" fmla="*/ 23076 w 92412"/>
                <a:gd name="connsiteY32" fmla="*/ 9753 h 236064"/>
                <a:gd name="connsiteX33" fmla="*/ 24796 w 92412"/>
                <a:gd name="connsiteY33" fmla="*/ 2013 h 236064"/>
                <a:gd name="connsiteX34" fmla="*/ 23057 w 92412"/>
                <a:gd name="connsiteY34" fmla="*/ 6038 h 236064"/>
                <a:gd name="connsiteX35" fmla="*/ 22234 w 92412"/>
                <a:gd name="connsiteY35" fmla="*/ 1738 h 236064"/>
                <a:gd name="connsiteX36" fmla="*/ 19141 w 92412"/>
                <a:gd name="connsiteY36" fmla="*/ 11867 h 236064"/>
                <a:gd name="connsiteX37" fmla="*/ 17028 w 92412"/>
                <a:gd name="connsiteY37" fmla="*/ 2150 h 236064"/>
                <a:gd name="connsiteX38" fmla="*/ 11007 w 92412"/>
                <a:gd name="connsiteY38" fmla="*/ 11583 h 236064"/>
                <a:gd name="connsiteX39" fmla="*/ 7988 w 92412"/>
                <a:gd name="connsiteY39" fmla="*/ 12288 h 236064"/>
                <a:gd name="connsiteX40" fmla="*/ 5499 w 92412"/>
                <a:gd name="connsiteY40" fmla="*/ 2699 h 236064"/>
                <a:gd name="connsiteX41" fmla="*/ 1336 w 92412"/>
                <a:gd name="connsiteY41" fmla="*/ 231324 h 236064"/>
                <a:gd name="connsiteX42" fmla="*/ 686 w 92412"/>
                <a:gd name="connsiteY42" fmla="*/ 235359 h 236064"/>
                <a:gd name="connsiteX43" fmla="*/ 21621 w 92412"/>
                <a:gd name="connsiteY43" fmla="*/ 233191 h 236064"/>
                <a:gd name="connsiteX44" fmla="*/ 69181 w 92412"/>
                <a:gd name="connsiteY44" fmla="*/ 235753 h 236064"/>
                <a:gd name="connsiteX45" fmla="*/ 80216 w 92412"/>
                <a:gd name="connsiteY45" fmla="*/ 234051 h 236064"/>
                <a:gd name="connsiteX46" fmla="*/ 55283 w 92412"/>
                <a:gd name="connsiteY46" fmla="*/ 227381 h 236064"/>
                <a:gd name="connsiteX47" fmla="*/ 35959 w 92412"/>
                <a:gd name="connsiteY47" fmla="*/ 212567 h 236064"/>
                <a:gd name="connsiteX48" fmla="*/ 31457 w 92412"/>
                <a:gd name="connsiteY48" fmla="*/ 199959 h 236064"/>
                <a:gd name="connsiteX49" fmla="*/ 31649 w 92412"/>
                <a:gd name="connsiteY49" fmla="*/ 182565 h 236064"/>
                <a:gd name="connsiteX50" fmla="*/ 41476 w 92412"/>
                <a:gd name="connsiteY50" fmla="*/ 178988 h 236064"/>
                <a:gd name="connsiteX51" fmla="*/ 76565 w 92412"/>
                <a:gd name="connsiteY51" fmla="*/ 176792 h 236064"/>
                <a:gd name="connsiteX52" fmla="*/ 79045 w 92412"/>
                <a:gd name="connsiteY52" fmla="*/ 163671 h 236064"/>
                <a:gd name="connsiteX53" fmla="*/ 79639 w 92412"/>
                <a:gd name="connsiteY53" fmla="*/ 155518 h 236064"/>
                <a:gd name="connsiteX54" fmla="*/ 82238 w 92412"/>
                <a:gd name="connsiteY54" fmla="*/ 149132 h 236064"/>
                <a:gd name="connsiteX55" fmla="*/ 77160 w 92412"/>
                <a:gd name="connsiteY55" fmla="*/ 143816 h 236064"/>
                <a:gd name="connsiteX56" fmla="*/ 84836 w 92412"/>
                <a:gd name="connsiteY56" fmla="*/ 137201 h 236064"/>
                <a:gd name="connsiteX57" fmla="*/ 81177 w 92412"/>
                <a:gd name="connsiteY57" fmla="*/ 128929 h 236064"/>
                <a:gd name="connsiteX58" fmla="*/ 91928 w 92412"/>
                <a:gd name="connsiteY58" fmla="*/ 121362 h 236064"/>
                <a:gd name="connsiteX59" fmla="*/ 83427 w 92412"/>
                <a:gd name="connsiteY59" fmla="*/ 106036 h 236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92412" h="236064">
                  <a:moveTo>
                    <a:pt x="59144" y="101773"/>
                  </a:moveTo>
                  <a:cubicBezTo>
                    <a:pt x="52117" y="103365"/>
                    <a:pt x="41494" y="98552"/>
                    <a:pt x="42885" y="97628"/>
                  </a:cubicBezTo>
                  <a:cubicBezTo>
                    <a:pt x="46472" y="95212"/>
                    <a:pt x="54633" y="90976"/>
                    <a:pt x="62520" y="93803"/>
                  </a:cubicBezTo>
                  <a:cubicBezTo>
                    <a:pt x="63865" y="94270"/>
                    <a:pt x="64414" y="95606"/>
                    <a:pt x="64561" y="97317"/>
                  </a:cubicBezTo>
                  <a:cubicBezTo>
                    <a:pt x="64917" y="101324"/>
                    <a:pt x="61678" y="101425"/>
                    <a:pt x="59144" y="101773"/>
                  </a:cubicBezTo>
                  <a:moveTo>
                    <a:pt x="83427" y="106036"/>
                  </a:moveTo>
                  <a:cubicBezTo>
                    <a:pt x="79768" y="101141"/>
                    <a:pt x="72823" y="94453"/>
                    <a:pt x="78578" y="87966"/>
                  </a:cubicBezTo>
                  <a:cubicBezTo>
                    <a:pt x="81588" y="85669"/>
                    <a:pt x="82485" y="83930"/>
                    <a:pt x="82833" y="80746"/>
                  </a:cubicBezTo>
                  <a:cubicBezTo>
                    <a:pt x="84059" y="69730"/>
                    <a:pt x="83491" y="64945"/>
                    <a:pt x="81945" y="58897"/>
                  </a:cubicBezTo>
                  <a:cubicBezTo>
                    <a:pt x="82211" y="58357"/>
                    <a:pt x="83354" y="59034"/>
                    <a:pt x="83775" y="57067"/>
                  </a:cubicBezTo>
                  <a:cubicBezTo>
                    <a:pt x="84919" y="51760"/>
                    <a:pt x="81945" y="50735"/>
                    <a:pt x="81945" y="50735"/>
                  </a:cubicBezTo>
                  <a:cubicBezTo>
                    <a:pt x="84196" y="48768"/>
                    <a:pt x="83986" y="41375"/>
                    <a:pt x="80399" y="41439"/>
                  </a:cubicBezTo>
                  <a:cubicBezTo>
                    <a:pt x="82366" y="38209"/>
                    <a:pt x="80673" y="32994"/>
                    <a:pt x="77160" y="34128"/>
                  </a:cubicBezTo>
                  <a:cubicBezTo>
                    <a:pt x="77160" y="34128"/>
                    <a:pt x="78944" y="33204"/>
                    <a:pt x="78697" y="30843"/>
                  </a:cubicBezTo>
                  <a:cubicBezTo>
                    <a:pt x="78230" y="26150"/>
                    <a:pt x="71524" y="30752"/>
                    <a:pt x="73262" y="27650"/>
                  </a:cubicBezTo>
                  <a:cubicBezTo>
                    <a:pt x="74177" y="26022"/>
                    <a:pt x="70407" y="20477"/>
                    <a:pt x="68477" y="24768"/>
                  </a:cubicBezTo>
                  <a:cubicBezTo>
                    <a:pt x="67342" y="24018"/>
                    <a:pt x="69273" y="21328"/>
                    <a:pt x="67223" y="20486"/>
                  </a:cubicBezTo>
                  <a:cubicBezTo>
                    <a:pt x="66025" y="20541"/>
                    <a:pt x="64762" y="21492"/>
                    <a:pt x="63206" y="22343"/>
                  </a:cubicBezTo>
                  <a:cubicBezTo>
                    <a:pt x="62786" y="20559"/>
                    <a:pt x="64625" y="19626"/>
                    <a:pt x="62346" y="17128"/>
                  </a:cubicBezTo>
                  <a:cubicBezTo>
                    <a:pt x="59272" y="14987"/>
                    <a:pt x="59062" y="18153"/>
                    <a:pt x="56939" y="19315"/>
                  </a:cubicBezTo>
                  <a:cubicBezTo>
                    <a:pt x="53014" y="18427"/>
                    <a:pt x="62301" y="16103"/>
                    <a:pt x="53956" y="12581"/>
                  </a:cubicBezTo>
                  <a:cubicBezTo>
                    <a:pt x="51824" y="17686"/>
                    <a:pt x="51998" y="13907"/>
                    <a:pt x="51046" y="13212"/>
                  </a:cubicBezTo>
                  <a:cubicBezTo>
                    <a:pt x="50479" y="12791"/>
                    <a:pt x="49198" y="14136"/>
                    <a:pt x="46856" y="16524"/>
                  </a:cubicBezTo>
                  <a:cubicBezTo>
                    <a:pt x="48082" y="13148"/>
                    <a:pt x="50891" y="8994"/>
                    <a:pt x="46774" y="10192"/>
                  </a:cubicBezTo>
                  <a:cubicBezTo>
                    <a:pt x="42089" y="12297"/>
                    <a:pt x="44843" y="9543"/>
                    <a:pt x="44788" y="9195"/>
                  </a:cubicBezTo>
                  <a:cubicBezTo>
                    <a:pt x="48841" y="7365"/>
                    <a:pt x="41046" y="3010"/>
                    <a:pt x="41357" y="7612"/>
                  </a:cubicBezTo>
                  <a:cubicBezTo>
                    <a:pt x="41256" y="10741"/>
                    <a:pt x="34504" y="13413"/>
                    <a:pt x="36407" y="9634"/>
                  </a:cubicBezTo>
                  <a:cubicBezTo>
                    <a:pt x="37679" y="4876"/>
                    <a:pt x="43507" y="12150"/>
                    <a:pt x="38484" y="3678"/>
                  </a:cubicBezTo>
                  <a:cubicBezTo>
                    <a:pt x="35355" y="7228"/>
                    <a:pt x="32811" y="9570"/>
                    <a:pt x="32289" y="10870"/>
                  </a:cubicBezTo>
                  <a:cubicBezTo>
                    <a:pt x="29856" y="20605"/>
                    <a:pt x="31201" y="11730"/>
                    <a:pt x="28666" y="11592"/>
                  </a:cubicBezTo>
                  <a:cubicBezTo>
                    <a:pt x="32042" y="9341"/>
                    <a:pt x="36379" y="5325"/>
                    <a:pt x="35108" y="2726"/>
                  </a:cubicBezTo>
                  <a:cubicBezTo>
                    <a:pt x="31448" y="2452"/>
                    <a:pt x="23039" y="8427"/>
                    <a:pt x="28355" y="8921"/>
                  </a:cubicBezTo>
                  <a:cubicBezTo>
                    <a:pt x="27953" y="10815"/>
                    <a:pt x="24869" y="13065"/>
                    <a:pt x="23076" y="9753"/>
                  </a:cubicBezTo>
                  <a:cubicBezTo>
                    <a:pt x="26031" y="8976"/>
                    <a:pt x="31118" y="-943"/>
                    <a:pt x="24796" y="2013"/>
                  </a:cubicBezTo>
                  <a:cubicBezTo>
                    <a:pt x="24192" y="2607"/>
                    <a:pt x="24192" y="4373"/>
                    <a:pt x="23057" y="6038"/>
                  </a:cubicBezTo>
                  <a:cubicBezTo>
                    <a:pt x="21557" y="4684"/>
                    <a:pt x="22755" y="2589"/>
                    <a:pt x="22234" y="1738"/>
                  </a:cubicBezTo>
                  <a:cubicBezTo>
                    <a:pt x="17192" y="-2910"/>
                    <a:pt x="18949" y="9195"/>
                    <a:pt x="19141" y="11867"/>
                  </a:cubicBezTo>
                  <a:cubicBezTo>
                    <a:pt x="12544" y="7786"/>
                    <a:pt x="18739" y="8921"/>
                    <a:pt x="17028" y="2150"/>
                  </a:cubicBezTo>
                  <a:cubicBezTo>
                    <a:pt x="11565" y="3138"/>
                    <a:pt x="10092" y="5462"/>
                    <a:pt x="11007" y="11583"/>
                  </a:cubicBezTo>
                  <a:cubicBezTo>
                    <a:pt x="10266" y="13056"/>
                    <a:pt x="8894" y="16442"/>
                    <a:pt x="7988" y="12288"/>
                  </a:cubicBezTo>
                  <a:cubicBezTo>
                    <a:pt x="10943" y="8417"/>
                    <a:pt x="10659" y="2854"/>
                    <a:pt x="5499" y="2699"/>
                  </a:cubicBezTo>
                  <a:cubicBezTo>
                    <a:pt x="13825" y="78862"/>
                    <a:pt x="13212" y="155839"/>
                    <a:pt x="1336" y="231324"/>
                  </a:cubicBezTo>
                  <a:lnTo>
                    <a:pt x="686" y="235359"/>
                  </a:lnTo>
                  <a:cubicBezTo>
                    <a:pt x="6670" y="235295"/>
                    <a:pt x="15344" y="233511"/>
                    <a:pt x="21621" y="233191"/>
                  </a:cubicBezTo>
                  <a:cubicBezTo>
                    <a:pt x="39673" y="233795"/>
                    <a:pt x="39307" y="236146"/>
                    <a:pt x="69181" y="235753"/>
                  </a:cubicBezTo>
                  <a:cubicBezTo>
                    <a:pt x="76062" y="235076"/>
                    <a:pt x="77992" y="233959"/>
                    <a:pt x="80216" y="234051"/>
                  </a:cubicBezTo>
                  <a:cubicBezTo>
                    <a:pt x="78029" y="224819"/>
                    <a:pt x="62941" y="230052"/>
                    <a:pt x="55283" y="227381"/>
                  </a:cubicBezTo>
                  <a:cubicBezTo>
                    <a:pt x="42308" y="226127"/>
                    <a:pt x="40076" y="218332"/>
                    <a:pt x="35959" y="212567"/>
                  </a:cubicBezTo>
                  <a:cubicBezTo>
                    <a:pt x="34083" y="209347"/>
                    <a:pt x="31384" y="205311"/>
                    <a:pt x="31457" y="199959"/>
                  </a:cubicBezTo>
                  <a:cubicBezTo>
                    <a:pt x="30450" y="193023"/>
                    <a:pt x="31786" y="189354"/>
                    <a:pt x="31649" y="182565"/>
                  </a:cubicBezTo>
                  <a:cubicBezTo>
                    <a:pt x="32244" y="177551"/>
                    <a:pt x="37944" y="178567"/>
                    <a:pt x="41476" y="178988"/>
                  </a:cubicBezTo>
                  <a:cubicBezTo>
                    <a:pt x="52712" y="180104"/>
                    <a:pt x="71597" y="178283"/>
                    <a:pt x="76565" y="176792"/>
                  </a:cubicBezTo>
                  <a:cubicBezTo>
                    <a:pt x="83674" y="174641"/>
                    <a:pt x="83839" y="170240"/>
                    <a:pt x="79045" y="163671"/>
                  </a:cubicBezTo>
                  <a:cubicBezTo>
                    <a:pt x="78020" y="160423"/>
                    <a:pt x="78203" y="158410"/>
                    <a:pt x="79639" y="155518"/>
                  </a:cubicBezTo>
                  <a:cubicBezTo>
                    <a:pt x="81597" y="153322"/>
                    <a:pt x="84123" y="151849"/>
                    <a:pt x="82238" y="149132"/>
                  </a:cubicBezTo>
                  <a:cubicBezTo>
                    <a:pt x="82238" y="149132"/>
                    <a:pt x="65924" y="145710"/>
                    <a:pt x="77160" y="143816"/>
                  </a:cubicBezTo>
                  <a:cubicBezTo>
                    <a:pt x="88661" y="141885"/>
                    <a:pt x="84836" y="137201"/>
                    <a:pt x="84836" y="137201"/>
                  </a:cubicBezTo>
                  <a:cubicBezTo>
                    <a:pt x="84836" y="137201"/>
                    <a:pt x="82942" y="132470"/>
                    <a:pt x="81177" y="128929"/>
                  </a:cubicBezTo>
                  <a:cubicBezTo>
                    <a:pt x="79877" y="126321"/>
                    <a:pt x="90747" y="125498"/>
                    <a:pt x="91928" y="121362"/>
                  </a:cubicBezTo>
                  <a:cubicBezTo>
                    <a:pt x="94526" y="117849"/>
                    <a:pt x="86291" y="109980"/>
                    <a:pt x="83427" y="106036"/>
                  </a:cubicBezTo>
                </a:path>
              </a:pathLst>
            </a:custGeom>
            <a:solidFill>
              <a:srgbClr val="2F469C"/>
            </a:solidFill>
            <a:ln w="9525" cap="flat">
              <a:noFill/>
              <a:prstDash val="solid"/>
              <a:miter/>
            </a:ln>
          </p:spPr>
          <p:txBody>
            <a:bodyPr rtlCol="0" anchor="ctr"/>
            <a:lstStyle/>
            <a:p>
              <a:endParaRPr lang="en-US" dirty="0">
                <a:latin typeface="GT America" panose="00000500000000000000" pitchFamily="50" charset="0"/>
              </a:endParaRPr>
            </a:p>
          </p:txBody>
        </p:sp>
        <p:sp>
          <p:nvSpPr>
            <p:cNvPr id="17" name="Freeform: Shape 18">
              <a:extLst>
                <a:ext uri="{FF2B5EF4-FFF2-40B4-BE49-F238E27FC236}">
                  <a16:creationId xmlns:a16="http://schemas.microsoft.com/office/drawing/2014/main" id="{EB5C7D34-706A-9547-B644-91AF9D5CAF23}"/>
                </a:ext>
              </a:extLst>
            </p:cNvPr>
            <p:cNvSpPr/>
            <p:nvPr/>
          </p:nvSpPr>
          <p:spPr>
            <a:xfrm>
              <a:off x="11309880" y="6178139"/>
              <a:ext cx="261683" cy="447424"/>
            </a:xfrm>
            <a:custGeom>
              <a:avLst/>
              <a:gdLst>
                <a:gd name="connsiteX0" fmla="*/ 256312 w 261682"/>
                <a:gd name="connsiteY0" fmla="*/ 273395 h 447424"/>
                <a:gd name="connsiteX1" fmla="*/ 208193 w 261682"/>
                <a:gd name="connsiteY1" fmla="*/ 447378 h 447424"/>
                <a:gd name="connsiteX2" fmla="*/ 208166 w 261682"/>
                <a:gd name="connsiteY2" fmla="*/ 447378 h 447424"/>
                <a:gd name="connsiteX3" fmla="*/ 686 w 261682"/>
                <a:gd name="connsiteY3" fmla="*/ 447378 h 447424"/>
                <a:gd name="connsiteX4" fmla="*/ 686 w 261682"/>
                <a:gd name="connsiteY4" fmla="*/ 686 h 447424"/>
                <a:gd name="connsiteX5" fmla="*/ 256037 w 261682"/>
                <a:gd name="connsiteY5" fmla="*/ 686 h 447424"/>
                <a:gd name="connsiteX6" fmla="*/ 261088 w 261682"/>
                <a:gd name="connsiteY6" fmla="*/ 40744 h 447424"/>
                <a:gd name="connsiteX7" fmla="*/ 257126 w 261682"/>
                <a:gd name="connsiteY7" fmla="*/ 45676 h 447424"/>
                <a:gd name="connsiteX8" fmla="*/ 259313 w 261682"/>
                <a:gd name="connsiteY8" fmla="*/ 50534 h 447424"/>
                <a:gd name="connsiteX9" fmla="*/ 257410 w 261682"/>
                <a:gd name="connsiteY9" fmla="*/ 51440 h 447424"/>
                <a:gd name="connsiteX10" fmla="*/ 255296 w 261682"/>
                <a:gd name="connsiteY10" fmla="*/ 48494 h 447424"/>
                <a:gd name="connsiteX11" fmla="*/ 249660 w 261682"/>
                <a:gd name="connsiteY11" fmla="*/ 42656 h 447424"/>
                <a:gd name="connsiteX12" fmla="*/ 251847 w 261682"/>
                <a:gd name="connsiteY12" fmla="*/ 52648 h 447424"/>
                <a:gd name="connsiteX13" fmla="*/ 243841 w 261682"/>
                <a:gd name="connsiteY13" fmla="*/ 50461 h 447424"/>
                <a:gd name="connsiteX14" fmla="*/ 241160 w 261682"/>
                <a:gd name="connsiteY14" fmla="*/ 44550 h 447424"/>
                <a:gd name="connsiteX15" fmla="*/ 241297 w 261682"/>
                <a:gd name="connsiteY15" fmla="*/ 53965 h 447424"/>
                <a:gd name="connsiteX16" fmla="*/ 237052 w 261682"/>
                <a:gd name="connsiteY16" fmla="*/ 53224 h 447424"/>
                <a:gd name="connsiteX17" fmla="*/ 236750 w 261682"/>
                <a:gd name="connsiteY17" fmla="*/ 45813 h 447424"/>
                <a:gd name="connsiteX18" fmla="*/ 230684 w 261682"/>
                <a:gd name="connsiteY18" fmla="*/ 57708 h 447424"/>
                <a:gd name="connsiteX19" fmla="*/ 229339 w 261682"/>
                <a:gd name="connsiteY19" fmla="*/ 47222 h 447424"/>
                <a:gd name="connsiteX20" fmla="*/ 223968 w 261682"/>
                <a:gd name="connsiteY20" fmla="*/ 57589 h 447424"/>
                <a:gd name="connsiteX21" fmla="*/ 221122 w 261682"/>
                <a:gd name="connsiteY21" fmla="*/ 64680 h 447424"/>
                <a:gd name="connsiteX22" fmla="*/ 216877 w 261682"/>
                <a:gd name="connsiteY22" fmla="*/ 62218 h 447424"/>
                <a:gd name="connsiteX23" fmla="*/ 218295 w 261682"/>
                <a:gd name="connsiteY23" fmla="*/ 55100 h 447424"/>
                <a:gd name="connsiteX24" fmla="*/ 211679 w 261682"/>
                <a:gd name="connsiteY24" fmla="*/ 60389 h 447424"/>
                <a:gd name="connsiteX25" fmla="*/ 208559 w 261682"/>
                <a:gd name="connsiteY25" fmla="*/ 55997 h 447424"/>
                <a:gd name="connsiteX26" fmla="*/ 206729 w 261682"/>
                <a:gd name="connsiteY26" fmla="*/ 62292 h 447424"/>
                <a:gd name="connsiteX27" fmla="*/ 209072 w 261682"/>
                <a:gd name="connsiteY27" fmla="*/ 65384 h 447424"/>
                <a:gd name="connsiteX28" fmla="*/ 209776 w 261682"/>
                <a:gd name="connsiteY28" fmla="*/ 67013 h 447424"/>
                <a:gd name="connsiteX29" fmla="*/ 197461 w 261682"/>
                <a:gd name="connsiteY29" fmla="*/ 65247 h 447424"/>
                <a:gd name="connsiteX30" fmla="*/ 205128 w 261682"/>
                <a:gd name="connsiteY30" fmla="*/ 69685 h 447424"/>
                <a:gd name="connsiteX31" fmla="*/ 196646 w 261682"/>
                <a:gd name="connsiteY31" fmla="*/ 73281 h 447424"/>
                <a:gd name="connsiteX32" fmla="*/ 187606 w 261682"/>
                <a:gd name="connsiteY32" fmla="*/ 68422 h 447424"/>
                <a:gd name="connsiteX33" fmla="*/ 182821 w 261682"/>
                <a:gd name="connsiteY33" fmla="*/ 68193 h 447424"/>
                <a:gd name="connsiteX34" fmla="*/ 193590 w 261682"/>
                <a:gd name="connsiteY34" fmla="*/ 76574 h 447424"/>
                <a:gd name="connsiteX35" fmla="*/ 197671 w 261682"/>
                <a:gd name="connsiteY35" fmla="*/ 75522 h 447424"/>
                <a:gd name="connsiteX36" fmla="*/ 201102 w 261682"/>
                <a:gd name="connsiteY36" fmla="*/ 79466 h 447424"/>
                <a:gd name="connsiteX37" fmla="*/ 188887 w 261682"/>
                <a:gd name="connsiteY37" fmla="*/ 80024 h 447424"/>
                <a:gd name="connsiteX38" fmla="*/ 187689 w 261682"/>
                <a:gd name="connsiteY38" fmla="*/ 79887 h 447424"/>
                <a:gd name="connsiteX39" fmla="*/ 187241 w 261682"/>
                <a:gd name="connsiteY39" fmla="*/ 78789 h 447424"/>
                <a:gd name="connsiteX40" fmla="*/ 177633 w 261682"/>
                <a:gd name="connsiteY40" fmla="*/ 77361 h 447424"/>
                <a:gd name="connsiteX41" fmla="*/ 182556 w 261682"/>
                <a:gd name="connsiteY41" fmla="*/ 83556 h 447424"/>
                <a:gd name="connsiteX42" fmla="*/ 186856 w 261682"/>
                <a:gd name="connsiteY42" fmla="*/ 83757 h 447424"/>
                <a:gd name="connsiteX43" fmla="*/ 188192 w 261682"/>
                <a:gd name="connsiteY43" fmla="*/ 82558 h 447424"/>
                <a:gd name="connsiteX44" fmla="*/ 194185 w 261682"/>
                <a:gd name="connsiteY44" fmla="*/ 90043 h 447424"/>
                <a:gd name="connsiteX45" fmla="*/ 186271 w 261682"/>
                <a:gd name="connsiteY45" fmla="*/ 91754 h 447424"/>
                <a:gd name="connsiteX46" fmla="*/ 169682 w 261682"/>
                <a:gd name="connsiteY46" fmla="*/ 85367 h 447424"/>
                <a:gd name="connsiteX47" fmla="*/ 180973 w 261682"/>
                <a:gd name="connsiteY47" fmla="*/ 93840 h 447424"/>
                <a:gd name="connsiteX48" fmla="*/ 176865 w 261682"/>
                <a:gd name="connsiteY48" fmla="*/ 97253 h 447424"/>
                <a:gd name="connsiteX49" fmla="*/ 183270 w 261682"/>
                <a:gd name="connsiteY49" fmla="*/ 102340 h 447424"/>
                <a:gd name="connsiteX50" fmla="*/ 179802 w 261682"/>
                <a:gd name="connsiteY50" fmla="*/ 106467 h 447424"/>
                <a:gd name="connsiteX51" fmla="*/ 171796 w 261682"/>
                <a:gd name="connsiteY51" fmla="*/ 99220 h 447424"/>
                <a:gd name="connsiteX52" fmla="*/ 170744 w 261682"/>
                <a:gd name="connsiteY52" fmla="*/ 105131 h 447424"/>
                <a:gd name="connsiteX53" fmla="*/ 163213 w 261682"/>
                <a:gd name="connsiteY53" fmla="*/ 99083 h 447424"/>
                <a:gd name="connsiteX54" fmla="*/ 164540 w 261682"/>
                <a:gd name="connsiteY54" fmla="*/ 104921 h 447424"/>
                <a:gd name="connsiteX55" fmla="*/ 156735 w 261682"/>
                <a:gd name="connsiteY55" fmla="*/ 108095 h 447424"/>
                <a:gd name="connsiteX56" fmla="*/ 172857 w 261682"/>
                <a:gd name="connsiteY56" fmla="*/ 110593 h 447424"/>
                <a:gd name="connsiteX57" fmla="*/ 175456 w 261682"/>
                <a:gd name="connsiteY57" fmla="*/ 110127 h 447424"/>
                <a:gd name="connsiteX58" fmla="*/ 178759 w 261682"/>
                <a:gd name="connsiteY58" fmla="*/ 111527 h 447424"/>
                <a:gd name="connsiteX59" fmla="*/ 170039 w 261682"/>
                <a:gd name="connsiteY59" fmla="*/ 114766 h 447424"/>
                <a:gd name="connsiteX60" fmla="*/ 162134 w 261682"/>
                <a:gd name="connsiteY60" fmla="*/ 124071 h 447424"/>
                <a:gd name="connsiteX61" fmla="*/ 170039 w 261682"/>
                <a:gd name="connsiteY61" fmla="*/ 124108 h 447424"/>
                <a:gd name="connsiteX62" fmla="*/ 174257 w 261682"/>
                <a:gd name="connsiteY62" fmla="*/ 123074 h 447424"/>
                <a:gd name="connsiteX63" fmla="*/ 176544 w 261682"/>
                <a:gd name="connsiteY63" fmla="*/ 123797 h 447424"/>
                <a:gd name="connsiteX64" fmla="*/ 166370 w 261682"/>
                <a:gd name="connsiteY64" fmla="*/ 131574 h 447424"/>
                <a:gd name="connsiteX65" fmla="*/ 171512 w 261682"/>
                <a:gd name="connsiteY65" fmla="*/ 138052 h 447424"/>
                <a:gd name="connsiteX66" fmla="*/ 162152 w 261682"/>
                <a:gd name="connsiteY66" fmla="*/ 137000 h 447424"/>
                <a:gd name="connsiteX67" fmla="*/ 172198 w 261682"/>
                <a:gd name="connsiteY67" fmla="*/ 145125 h 447424"/>
                <a:gd name="connsiteX68" fmla="*/ 165958 w 261682"/>
                <a:gd name="connsiteY68" fmla="*/ 150871 h 447424"/>
                <a:gd name="connsiteX69" fmla="*/ 166855 w 261682"/>
                <a:gd name="connsiteY69" fmla="*/ 154229 h 447424"/>
                <a:gd name="connsiteX70" fmla="*/ 169389 w 261682"/>
                <a:gd name="connsiteY70" fmla="*/ 154503 h 447424"/>
                <a:gd name="connsiteX71" fmla="*/ 163479 w 261682"/>
                <a:gd name="connsiteY71" fmla="*/ 159481 h 447424"/>
                <a:gd name="connsiteX72" fmla="*/ 169947 w 261682"/>
                <a:gd name="connsiteY72" fmla="*/ 160597 h 447424"/>
                <a:gd name="connsiteX73" fmla="*/ 167111 w 261682"/>
                <a:gd name="connsiteY73" fmla="*/ 164788 h 447424"/>
                <a:gd name="connsiteX74" fmla="*/ 176526 w 261682"/>
                <a:gd name="connsiteY74" fmla="*/ 164788 h 447424"/>
                <a:gd name="connsiteX75" fmla="*/ 170899 w 261682"/>
                <a:gd name="connsiteY75" fmla="*/ 170479 h 447424"/>
                <a:gd name="connsiteX76" fmla="*/ 178493 w 261682"/>
                <a:gd name="connsiteY76" fmla="*/ 172876 h 447424"/>
                <a:gd name="connsiteX77" fmla="*/ 177148 w 261682"/>
                <a:gd name="connsiteY77" fmla="*/ 178942 h 447424"/>
                <a:gd name="connsiteX78" fmla="*/ 184047 w 261682"/>
                <a:gd name="connsiteY78" fmla="*/ 175356 h 447424"/>
                <a:gd name="connsiteX79" fmla="*/ 186929 w 261682"/>
                <a:gd name="connsiteY79" fmla="*/ 183664 h 447424"/>
                <a:gd name="connsiteX80" fmla="*/ 189043 w 261682"/>
                <a:gd name="connsiteY80" fmla="*/ 190206 h 447424"/>
                <a:gd name="connsiteX81" fmla="*/ 194176 w 261682"/>
                <a:gd name="connsiteY81" fmla="*/ 179290 h 447424"/>
                <a:gd name="connsiteX82" fmla="*/ 199693 w 261682"/>
                <a:gd name="connsiteY82" fmla="*/ 180589 h 447424"/>
                <a:gd name="connsiteX83" fmla="*/ 196674 w 261682"/>
                <a:gd name="connsiteY83" fmla="*/ 191148 h 447424"/>
                <a:gd name="connsiteX84" fmla="*/ 210673 w 261682"/>
                <a:gd name="connsiteY84" fmla="*/ 184441 h 447424"/>
                <a:gd name="connsiteX85" fmla="*/ 208587 w 261682"/>
                <a:gd name="connsiteY85" fmla="*/ 191651 h 447424"/>
                <a:gd name="connsiteX86" fmla="*/ 196152 w 261682"/>
                <a:gd name="connsiteY86" fmla="*/ 198797 h 447424"/>
                <a:gd name="connsiteX87" fmla="*/ 205860 w 261682"/>
                <a:gd name="connsiteY87" fmla="*/ 198239 h 447424"/>
                <a:gd name="connsiteX88" fmla="*/ 208669 w 261682"/>
                <a:gd name="connsiteY88" fmla="*/ 195915 h 447424"/>
                <a:gd name="connsiteX89" fmla="*/ 210289 w 261682"/>
                <a:gd name="connsiteY89" fmla="*/ 202658 h 447424"/>
                <a:gd name="connsiteX90" fmla="*/ 213674 w 261682"/>
                <a:gd name="connsiteY90" fmla="*/ 200902 h 447424"/>
                <a:gd name="connsiteX91" fmla="*/ 213601 w 261682"/>
                <a:gd name="connsiteY91" fmla="*/ 208148 h 447424"/>
                <a:gd name="connsiteX92" fmla="*/ 216547 w 261682"/>
                <a:gd name="connsiteY92" fmla="*/ 205751 h 447424"/>
                <a:gd name="connsiteX93" fmla="*/ 220848 w 261682"/>
                <a:gd name="connsiteY93" fmla="*/ 207087 h 447424"/>
                <a:gd name="connsiteX94" fmla="*/ 219301 w 261682"/>
                <a:gd name="connsiteY94" fmla="*/ 199218 h 447424"/>
                <a:gd name="connsiteX95" fmla="*/ 224636 w 261682"/>
                <a:gd name="connsiteY95" fmla="*/ 199493 h 447424"/>
                <a:gd name="connsiteX96" fmla="*/ 225624 w 261682"/>
                <a:gd name="connsiteY96" fmla="*/ 210253 h 447424"/>
                <a:gd name="connsiteX97" fmla="*/ 233044 w 261682"/>
                <a:gd name="connsiteY97" fmla="*/ 204516 h 447424"/>
                <a:gd name="connsiteX98" fmla="*/ 231114 w 261682"/>
                <a:gd name="connsiteY98" fmla="*/ 214123 h 447424"/>
                <a:gd name="connsiteX99" fmla="*/ 234773 w 261682"/>
                <a:gd name="connsiteY99" fmla="*/ 222285 h 447424"/>
                <a:gd name="connsiteX100" fmla="*/ 239422 w 261682"/>
                <a:gd name="connsiteY100" fmla="*/ 223127 h 447424"/>
                <a:gd name="connsiteX101" fmla="*/ 242798 w 261682"/>
                <a:gd name="connsiteY101" fmla="*/ 219320 h 447424"/>
                <a:gd name="connsiteX102" fmla="*/ 242459 w 261682"/>
                <a:gd name="connsiteY102" fmla="*/ 230858 h 447424"/>
                <a:gd name="connsiteX103" fmla="*/ 238799 w 261682"/>
                <a:gd name="connsiteY103" fmla="*/ 239541 h 447424"/>
                <a:gd name="connsiteX104" fmla="*/ 228991 w 261682"/>
                <a:gd name="connsiteY104" fmla="*/ 258628 h 447424"/>
                <a:gd name="connsiteX105" fmla="*/ 188000 w 261682"/>
                <a:gd name="connsiteY105" fmla="*/ 271602 h 447424"/>
                <a:gd name="connsiteX106" fmla="*/ 206748 w 261682"/>
                <a:gd name="connsiteY106" fmla="*/ 272078 h 447424"/>
                <a:gd name="connsiteX107" fmla="*/ 214854 w 261682"/>
                <a:gd name="connsiteY107" fmla="*/ 273084 h 447424"/>
                <a:gd name="connsiteX108" fmla="*/ 235002 w 261682"/>
                <a:gd name="connsiteY108" fmla="*/ 273084 h 447424"/>
                <a:gd name="connsiteX109" fmla="*/ 256285 w 261682"/>
                <a:gd name="connsiteY109" fmla="*/ 273304 h 447424"/>
                <a:gd name="connsiteX110" fmla="*/ 256312 w 261682"/>
                <a:gd name="connsiteY110" fmla="*/ 273395 h 44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261682" h="447424">
                  <a:moveTo>
                    <a:pt x="256312" y="273395"/>
                  </a:moveTo>
                  <a:cubicBezTo>
                    <a:pt x="247107" y="330023"/>
                    <a:pt x="231480" y="387612"/>
                    <a:pt x="208193" y="447378"/>
                  </a:cubicBezTo>
                  <a:lnTo>
                    <a:pt x="208166" y="447378"/>
                  </a:lnTo>
                  <a:lnTo>
                    <a:pt x="686" y="447378"/>
                  </a:lnTo>
                  <a:lnTo>
                    <a:pt x="686" y="686"/>
                  </a:lnTo>
                  <a:lnTo>
                    <a:pt x="256037" y="686"/>
                  </a:lnTo>
                  <a:cubicBezTo>
                    <a:pt x="258160" y="15390"/>
                    <a:pt x="259578" y="26168"/>
                    <a:pt x="261088" y="40744"/>
                  </a:cubicBezTo>
                  <a:cubicBezTo>
                    <a:pt x="261088" y="40744"/>
                    <a:pt x="256715" y="42098"/>
                    <a:pt x="257126" y="45676"/>
                  </a:cubicBezTo>
                  <a:cubicBezTo>
                    <a:pt x="257584" y="49601"/>
                    <a:pt x="259313" y="50534"/>
                    <a:pt x="259313" y="50534"/>
                  </a:cubicBezTo>
                  <a:lnTo>
                    <a:pt x="257410" y="51440"/>
                  </a:lnTo>
                  <a:cubicBezTo>
                    <a:pt x="257410" y="51440"/>
                    <a:pt x="255305" y="48375"/>
                    <a:pt x="255296" y="48494"/>
                  </a:cubicBezTo>
                  <a:cubicBezTo>
                    <a:pt x="255296" y="45474"/>
                    <a:pt x="256568" y="40964"/>
                    <a:pt x="249660" y="42656"/>
                  </a:cubicBezTo>
                  <a:cubicBezTo>
                    <a:pt x="247272" y="47927"/>
                    <a:pt x="253466" y="49061"/>
                    <a:pt x="251847" y="52648"/>
                  </a:cubicBezTo>
                  <a:cubicBezTo>
                    <a:pt x="244518" y="53069"/>
                    <a:pt x="249660" y="47158"/>
                    <a:pt x="243841" y="50461"/>
                  </a:cubicBezTo>
                  <a:cubicBezTo>
                    <a:pt x="244225" y="48768"/>
                    <a:pt x="242999" y="44257"/>
                    <a:pt x="241160" y="44550"/>
                  </a:cubicBezTo>
                  <a:cubicBezTo>
                    <a:pt x="240364" y="47103"/>
                    <a:pt x="238424" y="51385"/>
                    <a:pt x="241297" y="53965"/>
                  </a:cubicBezTo>
                  <a:cubicBezTo>
                    <a:pt x="240391" y="54578"/>
                    <a:pt x="237683" y="54167"/>
                    <a:pt x="237052" y="53224"/>
                  </a:cubicBezTo>
                  <a:cubicBezTo>
                    <a:pt x="236201" y="51952"/>
                    <a:pt x="239010" y="49757"/>
                    <a:pt x="236750" y="45813"/>
                  </a:cubicBezTo>
                  <a:cubicBezTo>
                    <a:pt x="229997" y="48723"/>
                    <a:pt x="236265" y="55237"/>
                    <a:pt x="230684" y="57708"/>
                  </a:cubicBezTo>
                  <a:cubicBezTo>
                    <a:pt x="224562" y="56930"/>
                    <a:pt x="234234" y="51715"/>
                    <a:pt x="229339" y="47222"/>
                  </a:cubicBezTo>
                  <a:cubicBezTo>
                    <a:pt x="223858" y="48494"/>
                    <a:pt x="221726" y="54212"/>
                    <a:pt x="223968" y="57589"/>
                  </a:cubicBezTo>
                  <a:cubicBezTo>
                    <a:pt x="223849" y="60581"/>
                    <a:pt x="221515" y="62090"/>
                    <a:pt x="221122" y="64680"/>
                  </a:cubicBezTo>
                  <a:cubicBezTo>
                    <a:pt x="218368" y="64250"/>
                    <a:pt x="217197" y="63243"/>
                    <a:pt x="216877" y="62218"/>
                  </a:cubicBezTo>
                  <a:cubicBezTo>
                    <a:pt x="216529" y="60306"/>
                    <a:pt x="221881" y="59318"/>
                    <a:pt x="218295" y="55100"/>
                  </a:cubicBezTo>
                  <a:cubicBezTo>
                    <a:pt x="212457" y="56015"/>
                    <a:pt x="216328" y="65448"/>
                    <a:pt x="211679" y="60389"/>
                  </a:cubicBezTo>
                  <a:cubicBezTo>
                    <a:pt x="211185" y="58202"/>
                    <a:pt x="209694" y="56235"/>
                    <a:pt x="208559" y="55997"/>
                  </a:cubicBezTo>
                  <a:cubicBezTo>
                    <a:pt x="206336" y="57607"/>
                    <a:pt x="205293" y="60105"/>
                    <a:pt x="206729" y="62292"/>
                  </a:cubicBezTo>
                  <a:lnTo>
                    <a:pt x="209072" y="65384"/>
                  </a:lnTo>
                  <a:cubicBezTo>
                    <a:pt x="208770" y="65302"/>
                    <a:pt x="210078" y="67095"/>
                    <a:pt x="209776" y="67013"/>
                  </a:cubicBezTo>
                  <a:cubicBezTo>
                    <a:pt x="205906" y="63911"/>
                    <a:pt x="200736" y="61770"/>
                    <a:pt x="197461" y="65247"/>
                  </a:cubicBezTo>
                  <a:cubicBezTo>
                    <a:pt x="197882" y="68495"/>
                    <a:pt x="200700" y="68697"/>
                    <a:pt x="205128" y="69685"/>
                  </a:cubicBezTo>
                  <a:cubicBezTo>
                    <a:pt x="199529" y="70206"/>
                    <a:pt x="198476" y="72173"/>
                    <a:pt x="196646" y="73281"/>
                  </a:cubicBezTo>
                  <a:cubicBezTo>
                    <a:pt x="195997" y="69584"/>
                    <a:pt x="191669" y="69017"/>
                    <a:pt x="187606" y="68422"/>
                  </a:cubicBezTo>
                  <a:cubicBezTo>
                    <a:pt x="185356" y="68980"/>
                    <a:pt x="183873" y="67397"/>
                    <a:pt x="182821" y="68193"/>
                  </a:cubicBezTo>
                  <a:cubicBezTo>
                    <a:pt x="184523" y="72393"/>
                    <a:pt x="188622" y="75586"/>
                    <a:pt x="193590" y="76574"/>
                  </a:cubicBezTo>
                  <a:cubicBezTo>
                    <a:pt x="195832" y="76318"/>
                    <a:pt x="196125" y="76373"/>
                    <a:pt x="197671" y="75522"/>
                  </a:cubicBezTo>
                  <a:cubicBezTo>
                    <a:pt x="200672" y="76922"/>
                    <a:pt x="200316" y="77371"/>
                    <a:pt x="201102" y="79466"/>
                  </a:cubicBezTo>
                  <a:cubicBezTo>
                    <a:pt x="196747" y="81415"/>
                    <a:pt x="193234" y="78889"/>
                    <a:pt x="188887" y="80024"/>
                  </a:cubicBezTo>
                  <a:cubicBezTo>
                    <a:pt x="188897" y="80180"/>
                    <a:pt x="187744" y="80180"/>
                    <a:pt x="187689" y="79887"/>
                  </a:cubicBezTo>
                  <a:cubicBezTo>
                    <a:pt x="187753" y="79832"/>
                    <a:pt x="187186" y="78844"/>
                    <a:pt x="187241" y="78789"/>
                  </a:cubicBezTo>
                  <a:cubicBezTo>
                    <a:pt x="185365" y="75175"/>
                    <a:pt x="180305" y="76584"/>
                    <a:pt x="177633" y="77361"/>
                  </a:cubicBezTo>
                  <a:cubicBezTo>
                    <a:pt x="177240" y="80253"/>
                    <a:pt x="180159" y="82568"/>
                    <a:pt x="182556" y="83556"/>
                  </a:cubicBezTo>
                  <a:cubicBezTo>
                    <a:pt x="185795" y="84709"/>
                    <a:pt x="186856" y="83766"/>
                    <a:pt x="186856" y="83757"/>
                  </a:cubicBezTo>
                  <a:lnTo>
                    <a:pt x="188192" y="82558"/>
                  </a:lnTo>
                  <a:cubicBezTo>
                    <a:pt x="189601" y="87691"/>
                    <a:pt x="191431" y="87948"/>
                    <a:pt x="194185" y="90043"/>
                  </a:cubicBezTo>
                  <a:cubicBezTo>
                    <a:pt x="191175" y="91141"/>
                    <a:pt x="190059" y="92056"/>
                    <a:pt x="186271" y="91754"/>
                  </a:cubicBezTo>
                  <a:cubicBezTo>
                    <a:pt x="181998" y="85166"/>
                    <a:pt x="169197" y="82284"/>
                    <a:pt x="169682" y="85367"/>
                  </a:cubicBezTo>
                  <a:cubicBezTo>
                    <a:pt x="171512" y="92193"/>
                    <a:pt x="180973" y="93840"/>
                    <a:pt x="180973" y="93840"/>
                  </a:cubicBezTo>
                  <a:cubicBezTo>
                    <a:pt x="180973" y="93840"/>
                    <a:pt x="176023" y="95670"/>
                    <a:pt x="176865" y="97253"/>
                  </a:cubicBezTo>
                  <a:cubicBezTo>
                    <a:pt x="177697" y="98863"/>
                    <a:pt x="184184" y="99842"/>
                    <a:pt x="183270" y="102340"/>
                  </a:cubicBezTo>
                  <a:cubicBezTo>
                    <a:pt x="176508" y="99339"/>
                    <a:pt x="175209" y="100565"/>
                    <a:pt x="179802" y="106467"/>
                  </a:cubicBezTo>
                  <a:cubicBezTo>
                    <a:pt x="174120" y="106741"/>
                    <a:pt x="175392" y="100629"/>
                    <a:pt x="171796" y="99220"/>
                  </a:cubicBezTo>
                  <a:cubicBezTo>
                    <a:pt x="169197" y="101114"/>
                    <a:pt x="170744" y="105131"/>
                    <a:pt x="170744" y="105131"/>
                  </a:cubicBezTo>
                  <a:cubicBezTo>
                    <a:pt x="169435" y="104106"/>
                    <a:pt x="166031" y="98369"/>
                    <a:pt x="163213" y="99083"/>
                  </a:cubicBezTo>
                  <a:cubicBezTo>
                    <a:pt x="162298" y="99787"/>
                    <a:pt x="162298" y="102880"/>
                    <a:pt x="164540" y="104921"/>
                  </a:cubicBezTo>
                  <a:cubicBezTo>
                    <a:pt x="161804" y="105515"/>
                    <a:pt x="157403" y="105149"/>
                    <a:pt x="156735" y="108095"/>
                  </a:cubicBezTo>
                  <a:cubicBezTo>
                    <a:pt x="161182" y="111481"/>
                    <a:pt x="165885" y="111472"/>
                    <a:pt x="172857" y="110593"/>
                  </a:cubicBezTo>
                  <a:cubicBezTo>
                    <a:pt x="172857" y="110593"/>
                    <a:pt x="174129" y="110566"/>
                    <a:pt x="175456" y="110127"/>
                  </a:cubicBezTo>
                  <a:cubicBezTo>
                    <a:pt x="176782" y="109688"/>
                    <a:pt x="178759" y="111527"/>
                    <a:pt x="178759" y="111527"/>
                  </a:cubicBezTo>
                  <a:cubicBezTo>
                    <a:pt x="175328" y="112304"/>
                    <a:pt x="176782" y="113439"/>
                    <a:pt x="170039" y="114766"/>
                  </a:cubicBezTo>
                  <a:cubicBezTo>
                    <a:pt x="165610" y="116888"/>
                    <a:pt x="162134" y="119633"/>
                    <a:pt x="162134" y="124071"/>
                  </a:cubicBezTo>
                  <a:cubicBezTo>
                    <a:pt x="164879" y="125425"/>
                    <a:pt x="168218" y="126724"/>
                    <a:pt x="170039" y="124108"/>
                  </a:cubicBezTo>
                  <a:cubicBezTo>
                    <a:pt x="172985" y="119835"/>
                    <a:pt x="172198" y="123266"/>
                    <a:pt x="174257" y="123074"/>
                  </a:cubicBezTo>
                  <a:lnTo>
                    <a:pt x="176544" y="123797"/>
                  </a:lnTo>
                  <a:cubicBezTo>
                    <a:pt x="174687" y="128353"/>
                    <a:pt x="164320" y="128280"/>
                    <a:pt x="166370" y="131574"/>
                  </a:cubicBezTo>
                  <a:cubicBezTo>
                    <a:pt x="168346" y="134749"/>
                    <a:pt x="171512" y="138052"/>
                    <a:pt x="171512" y="138052"/>
                  </a:cubicBezTo>
                  <a:cubicBezTo>
                    <a:pt x="171512" y="138052"/>
                    <a:pt x="164220" y="134374"/>
                    <a:pt x="162152" y="137000"/>
                  </a:cubicBezTo>
                  <a:cubicBezTo>
                    <a:pt x="160230" y="139452"/>
                    <a:pt x="164540" y="143404"/>
                    <a:pt x="172198" y="145125"/>
                  </a:cubicBezTo>
                  <a:cubicBezTo>
                    <a:pt x="169591" y="146717"/>
                    <a:pt x="160395" y="145097"/>
                    <a:pt x="165958" y="150871"/>
                  </a:cubicBezTo>
                  <a:cubicBezTo>
                    <a:pt x="159343" y="153661"/>
                    <a:pt x="161502" y="155638"/>
                    <a:pt x="166855" y="154229"/>
                  </a:cubicBezTo>
                  <a:lnTo>
                    <a:pt x="169389" y="154503"/>
                  </a:lnTo>
                  <a:cubicBezTo>
                    <a:pt x="167816" y="155601"/>
                    <a:pt x="163085" y="157779"/>
                    <a:pt x="163479" y="159481"/>
                  </a:cubicBezTo>
                  <a:cubicBezTo>
                    <a:pt x="163753" y="161731"/>
                    <a:pt x="169097" y="158913"/>
                    <a:pt x="169947" y="160597"/>
                  </a:cubicBezTo>
                  <a:cubicBezTo>
                    <a:pt x="170323" y="163031"/>
                    <a:pt x="167367" y="164083"/>
                    <a:pt x="167111" y="164788"/>
                  </a:cubicBezTo>
                  <a:cubicBezTo>
                    <a:pt x="170899" y="167185"/>
                    <a:pt x="173122" y="161393"/>
                    <a:pt x="176526" y="164788"/>
                  </a:cubicBezTo>
                  <a:cubicBezTo>
                    <a:pt x="175218" y="167276"/>
                    <a:pt x="169728" y="166782"/>
                    <a:pt x="170899" y="170479"/>
                  </a:cubicBezTo>
                  <a:cubicBezTo>
                    <a:pt x="172994" y="172071"/>
                    <a:pt x="176398" y="171375"/>
                    <a:pt x="178493" y="172876"/>
                  </a:cubicBezTo>
                  <a:cubicBezTo>
                    <a:pt x="178493" y="172876"/>
                    <a:pt x="175703" y="178238"/>
                    <a:pt x="177148" y="178942"/>
                  </a:cubicBezTo>
                  <a:cubicBezTo>
                    <a:pt x="180168" y="180415"/>
                    <a:pt x="183004" y="175657"/>
                    <a:pt x="184047" y="175356"/>
                  </a:cubicBezTo>
                  <a:cubicBezTo>
                    <a:pt x="183270" y="181550"/>
                    <a:pt x="188494" y="179482"/>
                    <a:pt x="186929" y="183664"/>
                  </a:cubicBezTo>
                  <a:cubicBezTo>
                    <a:pt x="186865" y="185905"/>
                    <a:pt x="186719" y="189007"/>
                    <a:pt x="189043" y="190206"/>
                  </a:cubicBezTo>
                  <a:cubicBezTo>
                    <a:pt x="193828" y="188732"/>
                    <a:pt x="194286" y="184935"/>
                    <a:pt x="194176" y="179290"/>
                  </a:cubicBezTo>
                  <a:cubicBezTo>
                    <a:pt x="194139" y="177323"/>
                    <a:pt x="199693" y="180589"/>
                    <a:pt x="199693" y="180589"/>
                  </a:cubicBezTo>
                  <a:cubicBezTo>
                    <a:pt x="203070" y="183307"/>
                    <a:pt x="193966" y="185375"/>
                    <a:pt x="196674" y="191148"/>
                  </a:cubicBezTo>
                  <a:cubicBezTo>
                    <a:pt x="204378" y="192228"/>
                    <a:pt x="204378" y="185658"/>
                    <a:pt x="210673" y="184441"/>
                  </a:cubicBezTo>
                  <a:cubicBezTo>
                    <a:pt x="213418" y="186354"/>
                    <a:pt x="209502" y="189446"/>
                    <a:pt x="208587" y="191651"/>
                  </a:cubicBezTo>
                  <a:cubicBezTo>
                    <a:pt x="204662" y="193847"/>
                    <a:pt x="199885" y="191194"/>
                    <a:pt x="196152" y="198797"/>
                  </a:cubicBezTo>
                  <a:cubicBezTo>
                    <a:pt x="201496" y="200984"/>
                    <a:pt x="204049" y="199182"/>
                    <a:pt x="205860" y="198239"/>
                  </a:cubicBezTo>
                  <a:cubicBezTo>
                    <a:pt x="207562" y="197004"/>
                    <a:pt x="207361" y="196409"/>
                    <a:pt x="208669" y="195915"/>
                  </a:cubicBezTo>
                  <a:cubicBezTo>
                    <a:pt x="208797" y="198010"/>
                    <a:pt x="208276" y="201789"/>
                    <a:pt x="210289" y="202658"/>
                  </a:cubicBezTo>
                  <a:cubicBezTo>
                    <a:pt x="212045" y="202521"/>
                    <a:pt x="212201" y="201890"/>
                    <a:pt x="213674" y="200902"/>
                  </a:cubicBezTo>
                  <a:cubicBezTo>
                    <a:pt x="215220" y="202512"/>
                    <a:pt x="211204" y="206456"/>
                    <a:pt x="213601" y="208148"/>
                  </a:cubicBezTo>
                  <a:cubicBezTo>
                    <a:pt x="215861" y="207727"/>
                    <a:pt x="216547" y="205751"/>
                    <a:pt x="216547" y="205751"/>
                  </a:cubicBezTo>
                  <a:cubicBezTo>
                    <a:pt x="217920" y="207544"/>
                    <a:pt x="219448" y="207572"/>
                    <a:pt x="220848" y="207087"/>
                  </a:cubicBezTo>
                  <a:cubicBezTo>
                    <a:pt x="221616" y="205175"/>
                    <a:pt x="221790" y="200792"/>
                    <a:pt x="219301" y="199218"/>
                  </a:cubicBezTo>
                  <a:cubicBezTo>
                    <a:pt x="220482" y="197827"/>
                    <a:pt x="223373" y="200472"/>
                    <a:pt x="224636" y="199493"/>
                  </a:cubicBezTo>
                  <a:cubicBezTo>
                    <a:pt x="226996" y="202384"/>
                    <a:pt x="221689" y="207929"/>
                    <a:pt x="225624" y="210253"/>
                  </a:cubicBezTo>
                  <a:cubicBezTo>
                    <a:pt x="229421" y="209905"/>
                    <a:pt x="229247" y="206108"/>
                    <a:pt x="233044" y="204516"/>
                  </a:cubicBezTo>
                  <a:cubicBezTo>
                    <a:pt x="232385" y="208405"/>
                    <a:pt x="236869" y="211223"/>
                    <a:pt x="231114" y="214123"/>
                  </a:cubicBezTo>
                  <a:cubicBezTo>
                    <a:pt x="231114" y="217920"/>
                    <a:pt x="238177" y="216795"/>
                    <a:pt x="234773" y="222285"/>
                  </a:cubicBezTo>
                  <a:cubicBezTo>
                    <a:pt x="236082" y="224481"/>
                    <a:pt x="237848" y="223529"/>
                    <a:pt x="239422" y="223127"/>
                  </a:cubicBezTo>
                  <a:lnTo>
                    <a:pt x="242798" y="219320"/>
                  </a:lnTo>
                  <a:cubicBezTo>
                    <a:pt x="241883" y="222422"/>
                    <a:pt x="241544" y="227271"/>
                    <a:pt x="242459" y="230858"/>
                  </a:cubicBezTo>
                  <a:cubicBezTo>
                    <a:pt x="241288" y="233759"/>
                    <a:pt x="244070" y="237052"/>
                    <a:pt x="238799" y="239541"/>
                  </a:cubicBezTo>
                  <a:cubicBezTo>
                    <a:pt x="237363" y="246733"/>
                    <a:pt x="237363" y="254034"/>
                    <a:pt x="228991" y="258628"/>
                  </a:cubicBezTo>
                  <a:cubicBezTo>
                    <a:pt x="224270" y="267512"/>
                    <a:pt x="194542" y="262818"/>
                    <a:pt x="188000" y="271602"/>
                  </a:cubicBezTo>
                  <a:cubicBezTo>
                    <a:pt x="189574" y="273203"/>
                    <a:pt x="204790" y="272682"/>
                    <a:pt x="206748" y="272078"/>
                  </a:cubicBezTo>
                  <a:cubicBezTo>
                    <a:pt x="209621" y="270678"/>
                    <a:pt x="211844" y="273185"/>
                    <a:pt x="214854" y="273084"/>
                  </a:cubicBezTo>
                  <a:cubicBezTo>
                    <a:pt x="221525" y="273084"/>
                    <a:pt x="229512" y="270888"/>
                    <a:pt x="235002" y="273084"/>
                  </a:cubicBezTo>
                  <a:cubicBezTo>
                    <a:pt x="242752" y="273002"/>
                    <a:pt x="249303" y="273276"/>
                    <a:pt x="256285" y="273304"/>
                  </a:cubicBezTo>
                  <a:lnTo>
                    <a:pt x="256312" y="273395"/>
                  </a:lnTo>
                  <a:close/>
                </a:path>
              </a:pathLst>
            </a:custGeom>
            <a:solidFill>
              <a:srgbClr val="2F469C"/>
            </a:solidFill>
            <a:ln w="9525" cap="flat">
              <a:noFill/>
              <a:prstDash val="solid"/>
              <a:miter/>
            </a:ln>
          </p:spPr>
          <p:txBody>
            <a:bodyPr rtlCol="0" anchor="ctr"/>
            <a:lstStyle/>
            <a:p>
              <a:endParaRPr lang="en-US" dirty="0">
                <a:latin typeface="GT America" panose="00000500000000000000" pitchFamily="50" charset="0"/>
              </a:endParaRPr>
            </a:p>
          </p:txBody>
        </p:sp>
        <p:sp>
          <p:nvSpPr>
            <p:cNvPr id="18" name="Freeform: Shape 19">
              <a:extLst>
                <a:ext uri="{FF2B5EF4-FFF2-40B4-BE49-F238E27FC236}">
                  <a16:creationId xmlns:a16="http://schemas.microsoft.com/office/drawing/2014/main" id="{D8744F50-24A8-994D-83DE-DAC97D97D844}"/>
                </a:ext>
              </a:extLst>
            </p:cNvPr>
            <p:cNvSpPr/>
            <p:nvPr/>
          </p:nvSpPr>
          <p:spPr>
            <a:xfrm>
              <a:off x="11577290" y="6472094"/>
              <a:ext cx="84178" cy="81433"/>
            </a:xfrm>
            <a:custGeom>
              <a:avLst/>
              <a:gdLst>
                <a:gd name="connsiteX0" fmla="*/ 42244 w 84177"/>
                <a:gd name="connsiteY0" fmla="*/ 64826 h 81433"/>
                <a:gd name="connsiteX1" fmla="*/ 21712 w 84177"/>
                <a:gd name="connsiteY1" fmla="*/ 40469 h 81433"/>
                <a:gd name="connsiteX2" fmla="*/ 42244 w 84177"/>
                <a:gd name="connsiteY2" fmla="*/ 16982 h 81433"/>
                <a:gd name="connsiteX3" fmla="*/ 62474 w 84177"/>
                <a:gd name="connsiteY3" fmla="*/ 40469 h 81433"/>
                <a:gd name="connsiteX4" fmla="*/ 42244 w 84177"/>
                <a:gd name="connsiteY4" fmla="*/ 64826 h 81433"/>
                <a:gd name="connsiteX5" fmla="*/ 42244 w 84177"/>
                <a:gd name="connsiteY5" fmla="*/ 686 h 81433"/>
                <a:gd name="connsiteX6" fmla="*/ 686 w 84177"/>
                <a:gd name="connsiteY6" fmla="*/ 40469 h 81433"/>
                <a:gd name="connsiteX7" fmla="*/ 42244 w 84177"/>
                <a:gd name="connsiteY7" fmla="*/ 81131 h 81433"/>
                <a:gd name="connsiteX8" fmla="*/ 83491 w 84177"/>
                <a:gd name="connsiteY8" fmla="*/ 40469 h 81433"/>
                <a:gd name="connsiteX9" fmla="*/ 42244 w 84177"/>
                <a:gd name="connsiteY9" fmla="*/ 686 h 81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177" h="81433">
                  <a:moveTo>
                    <a:pt x="42244" y="64826"/>
                  </a:moveTo>
                  <a:cubicBezTo>
                    <a:pt x="29179" y="64826"/>
                    <a:pt x="21712" y="54432"/>
                    <a:pt x="21712" y="40469"/>
                  </a:cubicBezTo>
                  <a:cubicBezTo>
                    <a:pt x="21712" y="26351"/>
                    <a:pt x="28401" y="16982"/>
                    <a:pt x="42244" y="16982"/>
                  </a:cubicBezTo>
                  <a:cubicBezTo>
                    <a:pt x="55777" y="16982"/>
                    <a:pt x="62474" y="25601"/>
                    <a:pt x="62474" y="40469"/>
                  </a:cubicBezTo>
                  <a:cubicBezTo>
                    <a:pt x="62474" y="54276"/>
                    <a:pt x="55942" y="64826"/>
                    <a:pt x="42244" y="64826"/>
                  </a:cubicBezTo>
                  <a:moveTo>
                    <a:pt x="42244" y="686"/>
                  </a:moveTo>
                  <a:cubicBezTo>
                    <a:pt x="17503" y="686"/>
                    <a:pt x="686" y="16396"/>
                    <a:pt x="686" y="40469"/>
                  </a:cubicBezTo>
                  <a:cubicBezTo>
                    <a:pt x="686" y="64085"/>
                    <a:pt x="17815" y="81131"/>
                    <a:pt x="42244" y="81131"/>
                  </a:cubicBezTo>
                  <a:cubicBezTo>
                    <a:pt x="66985" y="81131"/>
                    <a:pt x="83491" y="62896"/>
                    <a:pt x="83491" y="40469"/>
                  </a:cubicBezTo>
                  <a:cubicBezTo>
                    <a:pt x="83491" y="16845"/>
                    <a:pt x="66839" y="686"/>
                    <a:pt x="42244" y="686"/>
                  </a:cubicBezTo>
                </a:path>
              </a:pathLst>
            </a:custGeom>
            <a:solidFill>
              <a:srgbClr val="FFFFFF"/>
            </a:solidFill>
            <a:ln w="9525" cap="flat">
              <a:noFill/>
              <a:prstDash val="solid"/>
              <a:miter/>
            </a:ln>
          </p:spPr>
          <p:txBody>
            <a:bodyPr rtlCol="0" anchor="ctr"/>
            <a:lstStyle/>
            <a:p>
              <a:endParaRPr lang="en-US" dirty="0">
                <a:latin typeface="GT America" panose="00000500000000000000" pitchFamily="50" charset="0"/>
              </a:endParaRPr>
            </a:p>
          </p:txBody>
        </p:sp>
        <p:sp>
          <p:nvSpPr>
            <p:cNvPr id="19" name="Freeform: Shape 20">
              <a:extLst>
                <a:ext uri="{FF2B5EF4-FFF2-40B4-BE49-F238E27FC236}">
                  <a16:creationId xmlns:a16="http://schemas.microsoft.com/office/drawing/2014/main" id="{70431C4B-C136-2548-B933-1A973617C664}"/>
                </a:ext>
              </a:extLst>
            </p:cNvPr>
            <p:cNvSpPr/>
            <p:nvPr/>
          </p:nvSpPr>
          <p:spPr>
            <a:xfrm>
              <a:off x="11671011" y="6472094"/>
              <a:ext cx="57643" cy="81433"/>
            </a:xfrm>
            <a:custGeom>
              <a:avLst/>
              <a:gdLst>
                <a:gd name="connsiteX0" fmla="*/ 49491 w 57643"/>
                <a:gd name="connsiteY0" fmla="*/ 17275 h 81433"/>
                <a:gd name="connsiteX1" fmla="*/ 35629 w 57643"/>
                <a:gd name="connsiteY1" fmla="*/ 15491 h 81433"/>
                <a:gd name="connsiteX2" fmla="*/ 21703 w 57643"/>
                <a:gd name="connsiteY2" fmla="*/ 21438 h 81433"/>
                <a:gd name="connsiteX3" fmla="*/ 38118 w 57643"/>
                <a:gd name="connsiteY3" fmla="*/ 34376 h 81433"/>
                <a:gd name="connsiteX4" fmla="*/ 57735 w 57643"/>
                <a:gd name="connsiteY4" fmla="*/ 58165 h 81433"/>
                <a:gd name="connsiteX5" fmla="*/ 24796 w 57643"/>
                <a:gd name="connsiteY5" fmla="*/ 81140 h 81433"/>
                <a:gd name="connsiteX6" fmla="*/ 2077 w 57643"/>
                <a:gd name="connsiteY6" fmla="*/ 77727 h 81433"/>
                <a:gd name="connsiteX7" fmla="*/ 2077 w 57643"/>
                <a:gd name="connsiteY7" fmla="*/ 61432 h 81433"/>
                <a:gd name="connsiteX8" fmla="*/ 25574 w 57643"/>
                <a:gd name="connsiteY8" fmla="*/ 66336 h 81433"/>
                <a:gd name="connsiteX9" fmla="*/ 36718 w 57643"/>
                <a:gd name="connsiteY9" fmla="*/ 58751 h 81433"/>
                <a:gd name="connsiteX10" fmla="*/ 20459 w 57643"/>
                <a:gd name="connsiteY10" fmla="*/ 45968 h 81433"/>
                <a:gd name="connsiteX11" fmla="*/ 686 w 57643"/>
                <a:gd name="connsiteY11" fmla="*/ 21429 h 81433"/>
                <a:gd name="connsiteX12" fmla="*/ 32070 w 57643"/>
                <a:gd name="connsiteY12" fmla="*/ 686 h 81433"/>
                <a:gd name="connsiteX13" fmla="*/ 49491 w 57643"/>
                <a:gd name="connsiteY13" fmla="*/ 1967 h 81433"/>
                <a:gd name="connsiteX14" fmla="*/ 49491 w 57643"/>
                <a:gd name="connsiteY14" fmla="*/ 17275 h 81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7643" h="81433">
                  <a:moveTo>
                    <a:pt x="49491" y="17275"/>
                  </a:moveTo>
                  <a:cubicBezTo>
                    <a:pt x="44815" y="16534"/>
                    <a:pt x="40305" y="15491"/>
                    <a:pt x="35629" y="15491"/>
                  </a:cubicBezTo>
                  <a:cubicBezTo>
                    <a:pt x="27431" y="15491"/>
                    <a:pt x="21703" y="17421"/>
                    <a:pt x="21703" y="21438"/>
                  </a:cubicBezTo>
                  <a:cubicBezTo>
                    <a:pt x="21703" y="26049"/>
                    <a:pt x="29444" y="29764"/>
                    <a:pt x="38118" y="34376"/>
                  </a:cubicBezTo>
                  <a:cubicBezTo>
                    <a:pt x="46371" y="38841"/>
                    <a:pt x="57735" y="44779"/>
                    <a:pt x="57735" y="58165"/>
                  </a:cubicBezTo>
                  <a:cubicBezTo>
                    <a:pt x="57735" y="72860"/>
                    <a:pt x="44660" y="81140"/>
                    <a:pt x="24796" y="81140"/>
                  </a:cubicBezTo>
                  <a:cubicBezTo>
                    <a:pt x="15774" y="81140"/>
                    <a:pt x="9552" y="79365"/>
                    <a:pt x="2077" y="77727"/>
                  </a:cubicBezTo>
                  <a:lnTo>
                    <a:pt x="2077" y="61432"/>
                  </a:lnTo>
                  <a:cubicBezTo>
                    <a:pt x="7841" y="63216"/>
                    <a:pt x="17183" y="66336"/>
                    <a:pt x="25574" y="66336"/>
                  </a:cubicBezTo>
                  <a:cubicBezTo>
                    <a:pt x="31137" y="66336"/>
                    <a:pt x="36718" y="63801"/>
                    <a:pt x="36718" y="58751"/>
                  </a:cubicBezTo>
                  <a:cubicBezTo>
                    <a:pt x="36718" y="54130"/>
                    <a:pt x="30057" y="51312"/>
                    <a:pt x="20459" y="45968"/>
                  </a:cubicBezTo>
                  <a:cubicBezTo>
                    <a:pt x="11739" y="41650"/>
                    <a:pt x="686" y="32729"/>
                    <a:pt x="686" y="21429"/>
                  </a:cubicBezTo>
                  <a:cubicBezTo>
                    <a:pt x="686" y="8079"/>
                    <a:pt x="14072" y="686"/>
                    <a:pt x="32070" y="686"/>
                  </a:cubicBezTo>
                  <a:cubicBezTo>
                    <a:pt x="37962" y="686"/>
                    <a:pt x="43727" y="1281"/>
                    <a:pt x="49491" y="1967"/>
                  </a:cubicBezTo>
                  <a:lnTo>
                    <a:pt x="49491" y="17275"/>
                  </a:lnTo>
                  <a:close/>
                </a:path>
              </a:pathLst>
            </a:custGeom>
            <a:solidFill>
              <a:srgbClr val="FFFFFF"/>
            </a:solidFill>
            <a:ln w="9525" cap="flat">
              <a:noFill/>
              <a:prstDash val="solid"/>
              <a:miter/>
            </a:ln>
          </p:spPr>
          <p:txBody>
            <a:bodyPr rtlCol="0" anchor="ctr"/>
            <a:lstStyle/>
            <a:p>
              <a:endParaRPr lang="en-US" dirty="0">
                <a:latin typeface="GT America" panose="00000500000000000000" pitchFamily="50" charset="0"/>
              </a:endParaRPr>
            </a:p>
          </p:txBody>
        </p:sp>
        <p:sp>
          <p:nvSpPr>
            <p:cNvPr id="20" name="Freeform: Shape 21">
              <a:extLst>
                <a:ext uri="{FF2B5EF4-FFF2-40B4-BE49-F238E27FC236}">
                  <a16:creationId xmlns:a16="http://schemas.microsoft.com/office/drawing/2014/main" id="{26C33B79-1A97-B647-BA62-5C7AA669DCC0}"/>
                </a:ext>
              </a:extLst>
            </p:cNvPr>
            <p:cNvSpPr/>
            <p:nvPr/>
          </p:nvSpPr>
          <p:spPr>
            <a:xfrm>
              <a:off x="11370524" y="6444196"/>
              <a:ext cx="30194" cy="107052"/>
            </a:xfrm>
            <a:custGeom>
              <a:avLst/>
              <a:gdLst>
                <a:gd name="connsiteX0" fmla="*/ 3029 w 30194"/>
                <a:gd name="connsiteY0" fmla="*/ 106458 h 107052"/>
                <a:gd name="connsiteX1" fmla="*/ 3806 w 30194"/>
                <a:gd name="connsiteY1" fmla="*/ 79127 h 107052"/>
                <a:gd name="connsiteX2" fmla="*/ 3806 w 30194"/>
                <a:gd name="connsiteY2" fmla="*/ 37825 h 107052"/>
                <a:gd name="connsiteX3" fmla="*/ 686 w 30194"/>
                <a:gd name="connsiteY3" fmla="*/ 686 h 107052"/>
                <a:gd name="connsiteX4" fmla="*/ 27971 w 30194"/>
                <a:gd name="connsiteY4" fmla="*/ 686 h 107052"/>
                <a:gd name="connsiteX5" fmla="*/ 27193 w 30194"/>
                <a:gd name="connsiteY5" fmla="*/ 30688 h 107052"/>
                <a:gd name="connsiteX6" fmla="*/ 27193 w 30194"/>
                <a:gd name="connsiteY6" fmla="*/ 69319 h 107052"/>
                <a:gd name="connsiteX7" fmla="*/ 30304 w 30194"/>
                <a:gd name="connsiteY7" fmla="*/ 106458 h 107052"/>
                <a:gd name="connsiteX8" fmla="*/ 3029 w 30194"/>
                <a:gd name="connsiteY8" fmla="*/ 106458 h 107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194" h="107052">
                  <a:moveTo>
                    <a:pt x="3029" y="106458"/>
                  </a:moveTo>
                  <a:cubicBezTo>
                    <a:pt x="3486" y="97848"/>
                    <a:pt x="3806" y="91159"/>
                    <a:pt x="3806" y="79127"/>
                  </a:cubicBezTo>
                  <a:lnTo>
                    <a:pt x="3806" y="37825"/>
                  </a:lnTo>
                  <a:cubicBezTo>
                    <a:pt x="3806" y="22975"/>
                    <a:pt x="2873" y="11684"/>
                    <a:pt x="686" y="686"/>
                  </a:cubicBezTo>
                  <a:lnTo>
                    <a:pt x="27971" y="686"/>
                  </a:lnTo>
                  <a:cubicBezTo>
                    <a:pt x="27971" y="8262"/>
                    <a:pt x="27193" y="18812"/>
                    <a:pt x="27193" y="30688"/>
                  </a:cubicBezTo>
                  <a:lnTo>
                    <a:pt x="27193" y="69319"/>
                  </a:lnTo>
                  <a:cubicBezTo>
                    <a:pt x="27193" y="80161"/>
                    <a:pt x="28895" y="96356"/>
                    <a:pt x="30304" y="106458"/>
                  </a:cubicBezTo>
                  <a:lnTo>
                    <a:pt x="3029" y="106458"/>
                  </a:lnTo>
                  <a:close/>
                </a:path>
              </a:pathLst>
            </a:custGeom>
            <a:solidFill>
              <a:srgbClr val="FFFFFF"/>
            </a:solidFill>
            <a:ln w="9525" cap="flat">
              <a:noFill/>
              <a:prstDash val="solid"/>
              <a:miter/>
            </a:ln>
          </p:spPr>
          <p:txBody>
            <a:bodyPr rtlCol="0" anchor="ctr"/>
            <a:lstStyle/>
            <a:p>
              <a:endParaRPr lang="en-US" dirty="0">
                <a:latin typeface="GT America" panose="00000500000000000000" pitchFamily="50" charset="0"/>
              </a:endParaRPr>
            </a:p>
          </p:txBody>
        </p:sp>
        <p:sp>
          <p:nvSpPr>
            <p:cNvPr id="21" name="Freeform: Shape 22">
              <a:extLst>
                <a:ext uri="{FF2B5EF4-FFF2-40B4-BE49-F238E27FC236}">
                  <a16:creationId xmlns:a16="http://schemas.microsoft.com/office/drawing/2014/main" id="{9DE1C625-0D34-674D-A845-F677DA824017}"/>
                </a:ext>
              </a:extLst>
            </p:cNvPr>
            <p:cNvSpPr/>
            <p:nvPr/>
          </p:nvSpPr>
          <p:spPr>
            <a:xfrm>
              <a:off x="11415257" y="6472094"/>
              <a:ext cx="86923" cy="112542"/>
            </a:xfrm>
            <a:custGeom>
              <a:avLst/>
              <a:gdLst>
                <a:gd name="connsiteX0" fmla="*/ 45447 w 86922"/>
                <a:gd name="connsiteY0" fmla="*/ 64826 h 112542"/>
                <a:gd name="connsiteX1" fmla="*/ 24851 w 86922"/>
                <a:gd name="connsiteY1" fmla="*/ 42611 h 112542"/>
                <a:gd name="connsiteX2" fmla="*/ 44504 w 86922"/>
                <a:gd name="connsiteY2" fmla="*/ 16982 h 112542"/>
                <a:gd name="connsiteX3" fmla="*/ 65421 w 86922"/>
                <a:gd name="connsiteY3" fmla="*/ 42537 h 112542"/>
                <a:gd name="connsiteX4" fmla="*/ 45447 w 86922"/>
                <a:gd name="connsiteY4" fmla="*/ 64826 h 112542"/>
                <a:gd name="connsiteX5" fmla="*/ 49665 w 86922"/>
                <a:gd name="connsiteY5" fmla="*/ 686 h 112542"/>
                <a:gd name="connsiteX6" fmla="*/ 23295 w 86922"/>
                <a:gd name="connsiteY6" fmla="*/ 13432 h 112542"/>
                <a:gd name="connsiteX7" fmla="*/ 20486 w 86922"/>
                <a:gd name="connsiteY7" fmla="*/ 2626 h 112542"/>
                <a:gd name="connsiteX8" fmla="*/ 686 w 86922"/>
                <a:gd name="connsiteY8" fmla="*/ 4117 h 112542"/>
                <a:gd name="connsiteX9" fmla="*/ 5362 w 86922"/>
                <a:gd name="connsiteY9" fmla="*/ 42620 h 112542"/>
                <a:gd name="connsiteX10" fmla="*/ 5362 w 86922"/>
                <a:gd name="connsiteY10" fmla="*/ 73720 h 112542"/>
                <a:gd name="connsiteX11" fmla="*/ 2251 w 86922"/>
                <a:gd name="connsiteY11" fmla="*/ 112460 h 112542"/>
                <a:gd name="connsiteX12" fmla="*/ 27971 w 86922"/>
                <a:gd name="connsiteY12" fmla="*/ 110969 h 112542"/>
                <a:gd name="connsiteX13" fmla="*/ 26406 w 86922"/>
                <a:gd name="connsiteY13" fmla="*/ 82623 h 112542"/>
                <a:gd name="connsiteX14" fmla="*/ 26406 w 86922"/>
                <a:gd name="connsiteY14" fmla="*/ 73720 h 112542"/>
                <a:gd name="connsiteX15" fmla="*/ 50589 w 86922"/>
                <a:gd name="connsiteY15" fmla="*/ 81140 h 112542"/>
                <a:gd name="connsiteX16" fmla="*/ 86438 w 86922"/>
                <a:gd name="connsiteY16" fmla="*/ 42400 h 112542"/>
                <a:gd name="connsiteX17" fmla="*/ 49665 w 86922"/>
                <a:gd name="connsiteY17" fmla="*/ 686 h 112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6922" h="112542">
                  <a:moveTo>
                    <a:pt x="45447" y="64826"/>
                  </a:moveTo>
                  <a:cubicBezTo>
                    <a:pt x="32344" y="64826"/>
                    <a:pt x="24851" y="57278"/>
                    <a:pt x="24851" y="42611"/>
                  </a:cubicBezTo>
                  <a:cubicBezTo>
                    <a:pt x="24851" y="27385"/>
                    <a:pt x="31246" y="16982"/>
                    <a:pt x="44504" y="16982"/>
                  </a:cubicBezTo>
                  <a:cubicBezTo>
                    <a:pt x="56838" y="16982"/>
                    <a:pt x="65421" y="27532"/>
                    <a:pt x="65421" y="42537"/>
                  </a:cubicBezTo>
                  <a:cubicBezTo>
                    <a:pt x="65421" y="55923"/>
                    <a:pt x="58714" y="64826"/>
                    <a:pt x="45447" y="64826"/>
                  </a:cubicBezTo>
                  <a:moveTo>
                    <a:pt x="49665" y="686"/>
                  </a:moveTo>
                  <a:cubicBezTo>
                    <a:pt x="34531" y="686"/>
                    <a:pt x="28291" y="7951"/>
                    <a:pt x="23295" y="13432"/>
                  </a:cubicBezTo>
                  <a:cubicBezTo>
                    <a:pt x="22216" y="9452"/>
                    <a:pt x="21731" y="6039"/>
                    <a:pt x="20486" y="2626"/>
                  </a:cubicBezTo>
                  <a:lnTo>
                    <a:pt x="686" y="4117"/>
                  </a:lnTo>
                  <a:cubicBezTo>
                    <a:pt x="3184" y="17156"/>
                    <a:pt x="5362" y="29298"/>
                    <a:pt x="5362" y="42620"/>
                  </a:cubicBezTo>
                  <a:lnTo>
                    <a:pt x="5362" y="73720"/>
                  </a:lnTo>
                  <a:cubicBezTo>
                    <a:pt x="5362" y="84700"/>
                    <a:pt x="3029" y="105332"/>
                    <a:pt x="2251" y="112460"/>
                  </a:cubicBezTo>
                  <a:lnTo>
                    <a:pt x="27971" y="110969"/>
                  </a:lnTo>
                  <a:cubicBezTo>
                    <a:pt x="26406" y="99559"/>
                    <a:pt x="26406" y="86786"/>
                    <a:pt x="26406" y="82623"/>
                  </a:cubicBezTo>
                  <a:lnTo>
                    <a:pt x="26406" y="73720"/>
                  </a:lnTo>
                  <a:cubicBezTo>
                    <a:pt x="32024" y="76986"/>
                    <a:pt x="37953" y="81140"/>
                    <a:pt x="50589" y="81140"/>
                  </a:cubicBezTo>
                  <a:cubicBezTo>
                    <a:pt x="71954" y="81140"/>
                    <a:pt x="86438" y="64835"/>
                    <a:pt x="86438" y="42400"/>
                  </a:cubicBezTo>
                  <a:cubicBezTo>
                    <a:pt x="86438" y="18034"/>
                    <a:pt x="71496" y="686"/>
                    <a:pt x="49665" y="686"/>
                  </a:cubicBezTo>
                </a:path>
              </a:pathLst>
            </a:custGeom>
            <a:solidFill>
              <a:srgbClr val="FFFFFF"/>
            </a:solidFill>
            <a:ln w="9525" cap="flat">
              <a:noFill/>
              <a:prstDash val="solid"/>
              <a:miter/>
            </a:ln>
          </p:spPr>
          <p:txBody>
            <a:bodyPr rtlCol="0" anchor="ctr"/>
            <a:lstStyle/>
            <a:p>
              <a:endParaRPr lang="en-US" dirty="0">
                <a:latin typeface="GT America" panose="00000500000000000000" pitchFamily="50" charset="0"/>
              </a:endParaRPr>
            </a:p>
          </p:txBody>
        </p:sp>
        <p:sp>
          <p:nvSpPr>
            <p:cNvPr id="22" name="Freeform: Shape 23">
              <a:extLst>
                <a:ext uri="{FF2B5EF4-FFF2-40B4-BE49-F238E27FC236}">
                  <a16:creationId xmlns:a16="http://schemas.microsoft.com/office/drawing/2014/main" id="{D476391B-9C48-4D49-BED1-74E659654546}"/>
                </a:ext>
              </a:extLst>
            </p:cNvPr>
            <p:cNvSpPr/>
            <p:nvPr/>
          </p:nvSpPr>
          <p:spPr>
            <a:xfrm>
              <a:off x="11511348" y="6472094"/>
              <a:ext cx="57643" cy="81433"/>
            </a:xfrm>
            <a:custGeom>
              <a:avLst/>
              <a:gdLst>
                <a:gd name="connsiteX0" fmla="*/ 47817 w 57643"/>
                <a:gd name="connsiteY0" fmla="*/ 17046 h 81433"/>
                <a:gd name="connsiteX1" fmla="*/ 35647 w 57643"/>
                <a:gd name="connsiteY1" fmla="*/ 15481 h 81433"/>
                <a:gd name="connsiteX2" fmla="*/ 21712 w 57643"/>
                <a:gd name="connsiteY2" fmla="*/ 21429 h 81433"/>
                <a:gd name="connsiteX3" fmla="*/ 38127 w 57643"/>
                <a:gd name="connsiteY3" fmla="*/ 34367 h 81433"/>
                <a:gd name="connsiteX4" fmla="*/ 57753 w 57643"/>
                <a:gd name="connsiteY4" fmla="*/ 58156 h 81433"/>
                <a:gd name="connsiteX5" fmla="*/ 24805 w 57643"/>
                <a:gd name="connsiteY5" fmla="*/ 81131 h 81433"/>
                <a:gd name="connsiteX6" fmla="*/ 2086 w 57643"/>
                <a:gd name="connsiteY6" fmla="*/ 77727 h 81433"/>
                <a:gd name="connsiteX7" fmla="*/ 2086 w 57643"/>
                <a:gd name="connsiteY7" fmla="*/ 61432 h 81433"/>
                <a:gd name="connsiteX8" fmla="*/ 25583 w 57643"/>
                <a:gd name="connsiteY8" fmla="*/ 66336 h 81433"/>
                <a:gd name="connsiteX9" fmla="*/ 36727 w 57643"/>
                <a:gd name="connsiteY9" fmla="*/ 58751 h 81433"/>
                <a:gd name="connsiteX10" fmla="*/ 20468 w 57643"/>
                <a:gd name="connsiteY10" fmla="*/ 45968 h 81433"/>
                <a:gd name="connsiteX11" fmla="*/ 686 w 57643"/>
                <a:gd name="connsiteY11" fmla="*/ 21429 h 81433"/>
                <a:gd name="connsiteX12" fmla="*/ 32088 w 57643"/>
                <a:gd name="connsiteY12" fmla="*/ 686 h 81433"/>
                <a:gd name="connsiteX13" fmla="*/ 50836 w 57643"/>
                <a:gd name="connsiteY13" fmla="*/ 2242 h 81433"/>
                <a:gd name="connsiteX14" fmla="*/ 47817 w 57643"/>
                <a:gd name="connsiteY14" fmla="*/ 17046 h 81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7643" h="81433">
                  <a:moveTo>
                    <a:pt x="47817" y="17046"/>
                  </a:moveTo>
                  <a:cubicBezTo>
                    <a:pt x="43141" y="16305"/>
                    <a:pt x="40314" y="15481"/>
                    <a:pt x="35647" y="15481"/>
                  </a:cubicBezTo>
                  <a:cubicBezTo>
                    <a:pt x="27440" y="15481"/>
                    <a:pt x="21712" y="17430"/>
                    <a:pt x="21712" y="21429"/>
                  </a:cubicBezTo>
                  <a:cubicBezTo>
                    <a:pt x="21712" y="26049"/>
                    <a:pt x="29462" y="29755"/>
                    <a:pt x="38127" y="34367"/>
                  </a:cubicBezTo>
                  <a:cubicBezTo>
                    <a:pt x="46380" y="38832"/>
                    <a:pt x="57753" y="44770"/>
                    <a:pt x="57753" y="58156"/>
                  </a:cubicBezTo>
                  <a:cubicBezTo>
                    <a:pt x="57753" y="72851"/>
                    <a:pt x="44669" y="81131"/>
                    <a:pt x="24805" y="81131"/>
                  </a:cubicBezTo>
                  <a:cubicBezTo>
                    <a:pt x="15783" y="81131"/>
                    <a:pt x="9562" y="79356"/>
                    <a:pt x="2086" y="77727"/>
                  </a:cubicBezTo>
                  <a:lnTo>
                    <a:pt x="2086" y="61432"/>
                  </a:lnTo>
                  <a:cubicBezTo>
                    <a:pt x="7851" y="63216"/>
                    <a:pt x="17202" y="66336"/>
                    <a:pt x="25583" y="66336"/>
                  </a:cubicBezTo>
                  <a:cubicBezTo>
                    <a:pt x="31155" y="66336"/>
                    <a:pt x="36727" y="63801"/>
                    <a:pt x="36727" y="58751"/>
                  </a:cubicBezTo>
                  <a:cubicBezTo>
                    <a:pt x="36727" y="54148"/>
                    <a:pt x="30066" y="51312"/>
                    <a:pt x="20468" y="45968"/>
                  </a:cubicBezTo>
                  <a:cubicBezTo>
                    <a:pt x="11748" y="41659"/>
                    <a:pt x="686" y="32729"/>
                    <a:pt x="686" y="21429"/>
                  </a:cubicBezTo>
                  <a:cubicBezTo>
                    <a:pt x="686" y="8079"/>
                    <a:pt x="14072" y="686"/>
                    <a:pt x="32088" y="686"/>
                  </a:cubicBezTo>
                  <a:cubicBezTo>
                    <a:pt x="37971" y="686"/>
                    <a:pt x="45063" y="1537"/>
                    <a:pt x="50836" y="2242"/>
                  </a:cubicBezTo>
                  <a:lnTo>
                    <a:pt x="47817" y="17046"/>
                  </a:lnTo>
                  <a:close/>
                </a:path>
              </a:pathLst>
            </a:custGeom>
            <a:solidFill>
              <a:srgbClr val="FFFFFF"/>
            </a:solidFill>
            <a:ln w="9525" cap="flat">
              <a:noFill/>
              <a:prstDash val="solid"/>
              <a:miter/>
            </a:ln>
          </p:spPr>
          <p:txBody>
            <a:bodyPr rtlCol="0" anchor="ctr"/>
            <a:lstStyle/>
            <a:p>
              <a:endParaRPr lang="en-US" dirty="0">
                <a:latin typeface="GT America" panose="00000500000000000000" pitchFamily="50" charset="0"/>
              </a:endParaRPr>
            </a:p>
          </p:txBody>
        </p:sp>
      </p:grpSp>
    </p:spTree>
    <p:extLst>
      <p:ext uri="{BB962C8B-B14F-4D97-AF65-F5344CB8AC3E}">
        <p14:creationId xmlns:p14="http://schemas.microsoft.com/office/powerpoint/2010/main" val="1587562311"/>
      </p:ext>
    </p:extLst>
  </p:cSld>
  <p:clrMapOvr>
    <a:masterClrMapping/>
  </p:clrMapOvr>
  <p:extLst>
    <p:ext uri="{DCECCB84-F9BA-43D5-87BE-67443E8EF086}">
      <p15:sldGuideLst xmlns:p15="http://schemas.microsoft.com/office/powerpoint/2012/main">
        <p15:guide id="1" orient="horz" pos="3906">
          <p15:clr>
            <a:srgbClr val="F26B43"/>
          </p15:clr>
        </p15:guide>
        <p15:guide id="2" orient="horz" pos="4156">
          <p15:clr>
            <a:srgbClr val="F26B43"/>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BEB629-744B-4E95-8B82-7C14567E67F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AC824FB-E17B-4410-8C31-A5983E037DE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FAF488D-0016-454E-8138-BC06A78A1B70}"/>
              </a:ext>
            </a:extLst>
          </p:cNvPr>
          <p:cNvSpPr>
            <a:spLocks noGrp="1"/>
          </p:cNvSpPr>
          <p:nvPr>
            <p:ph type="dt" sz="half" idx="10"/>
          </p:nvPr>
        </p:nvSpPr>
        <p:spPr/>
        <p:txBody>
          <a:bodyPr/>
          <a:lstStyle/>
          <a:p>
            <a:fld id="{4B5F62AD-DD1C-4E1F-9090-826A9AB2505A}" type="datetimeFigureOut">
              <a:rPr lang="en-US" smtClean="0"/>
              <a:t>5/12/2021</a:t>
            </a:fld>
            <a:endParaRPr lang="en-US"/>
          </a:p>
        </p:txBody>
      </p:sp>
      <p:sp>
        <p:nvSpPr>
          <p:cNvPr id="5" name="Footer Placeholder 4">
            <a:extLst>
              <a:ext uri="{FF2B5EF4-FFF2-40B4-BE49-F238E27FC236}">
                <a16:creationId xmlns:a16="http://schemas.microsoft.com/office/drawing/2014/main" id="{FBF9F211-51A2-49EA-9C95-BEC82C1934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19EAF9-C855-47D0-BD94-1302CB4C771F}"/>
              </a:ext>
            </a:extLst>
          </p:cNvPr>
          <p:cNvSpPr>
            <a:spLocks noGrp="1"/>
          </p:cNvSpPr>
          <p:nvPr>
            <p:ph type="sldNum" sz="quarter" idx="12"/>
          </p:nvPr>
        </p:nvSpPr>
        <p:spPr/>
        <p:txBody>
          <a:bodyPr/>
          <a:lstStyle/>
          <a:p>
            <a:fld id="{39D49DFF-0523-4CA2-9DCE-8C943A52CEA7}" type="slidenum">
              <a:rPr lang="en-US" smtClean="0"/>
              <a:t>‹#›</a:t>
            </a:fld>
            <a:endParaRPr lang="en-US"/>
          </a:p>
        </p:txBody>
      </p:sp>
    </p:spTree>
    <p:extLst>
      <p:ext uri="{BB962C8B-B14F-4D97-AF65-F5344CB8AC3E}">
        <p14:creationId xmlns:p14="http://schemas.microsoft.com/office/powerpoint/2010/main" val="178865425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Visual on the right">
    <p:bg>
      <p:bgPr>
        <a:solidFill>
          <a:schemeClr val="bg1">
            <a:lumMod val="95000"/>
          </a:schemeClr>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FAC36EE0-D1D8-4F63-8245-189C2DEA398B}"/>
              </a:ext>
            </a:extLst>
          </p:cNvPr>
          <p:cNvSpPr/>
          <p:nvPr userDrawn="1"/>
        </p:nvSpPr>
        <p:spPr>
          <a:xfrm>
            <a:off x="0" y="0"/>
            <a:ext cx="3990109" cy="6858000"/>
          </a:xfrm>
          <a:prstGeom prst="rect">
            <a:avLst/>
          </a:prstGeom>
          <a:gradFill>
            <a:gsLst>
              <a:gs pos="0">
                <a:schemeClr val="bg2"/>
              </a:gs>
              <a:gs pos="100000">
                <a:schemeClr val="accent6">
                  <a:lumMod val="10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T America" panose="00000500000000000000" pitchFamily="50" charset="0"/>
            </a:endParaRPr>
          </a:p>
        </p:txBody>
      </p:sp>
      <p:sp>
        <p:nvSpPr>
          <p:cNvPr id="2" name="Espace réservé du numéro de diapositive 1">
            <a:extLst>
              <a:ext uri="{FF2B5EF4-FFF2-40B4-BE49-F238E27FC236}">
                <a16:creationId xmlns:a16="http://schemas.microsoft.com/office/drawing/2014/main" id="{B52F0521-4D9F-4207-B1DF-7BCF176045CE}"/>
              </a:ext>
            </a:extLst>
          </p:cNvPr>
          <p:cNvSpPr>
            <a:spLocks noGrp="1"/>
          </p:cNvSpPr>
          <p:nvPr>
            <p:ph type="sldNum" sz="quarter" idx="18"/>
          </p:nvPr>
        </p:nvSpPr>
        <p:spPr/>
        <p:txBody>
          <a:bodyPr/>
          <a:lstStyle>
            <a:lvl1pPr>
              <a:defRPr>
                <a:solidFill>
                  <a:schemeClr val="bg1"/>
                </a:solidFill>
              </a:defRPr>
            </a:lvl1pPr>
          </a:lstStyle>
          <a:p>
            <a:fld id="{F73BA400-75BE-45F2-9E46-345C1733B6B3}" type="slidenum">
              <a:rPr lang="en-US" smtClean="0"/>
              <a:pPr/>
              <a:t>‹#›</a:t>
            </a:fld>
            <a:endParaRPr lang="en-US" dirty="0"/>
          </a:p>
        </p:txBody>
      </p:sp>
      <p:grpSp>
        <p:nvGrpSpPr>
          <p:cNvPr id="6" name="Group 5">
            <a:extLst>
              <a:ext uri="{FF2B5EF4-FFF2-40B4-BE49-F238E27FC236}">
                <a16:creationId xmlns:a16="http://schemas.microsoft.com/office/drawing/2014/main" id="{C7DBD5DA-1426-A94B-B1A9-447D4151078A}"/>
              </a:ext>
            </a:extLst>
          </p:cNvPr>
          <p:cNvGrpSpPr/>
          <p:nvPr/>
        </p:nvGrpSpPr>
        <p:grpSpPr>
          <a:xfrm>
            <a:off x="11364899" y="6200776"/>
            <a:ext cx="432372" cy="394468"/>
            <a:chOff x="11309880" y="6178130"/>
            <a:chExt cx="490427" cy="447433"/>
          </a:xfrm>
        </p:grpSpPr>
        <p:sp>
          <p:nvSpPr>
            <p:cNvPr id="7" name="Freeform: Shape 6">
              <a:extLst>
                <a:ext uri="{FF2B5EF4-FFF2-40B4-BE49-F238E27FC236}">
                  <a16:creationId xmlns:a16="http://schemas.microsoft.com/office/drawing/2014/main" id="{97F007C1-4380-CC40-8B92-36856BCBFF23}"/>
                </a:ext>
              </a:extLst>
            </p:cNvPr>
            <p:cNvSpPr/>
            <p:nvPr/>
          </p:nvSpPr>
          <p:spPr>
            <a:xfrm>
              <a:off x="11309880" y="6178130"/>
              <a:ext cx="490427" cy="447424"/>
            </a:xfrm>
            <a:custGeom>
              <a:avLst/>
              <a:gdLst>
                <a:gd name="connsiteX0" fmla="*/ 686 w 490426"/>
                <a:gd name="connsiteY0" fmla="*/ 447378 h 447424"/>
                <a:gd name="connsiteX1" fmla="*/ 686 w 490426"/>
                <a:gd name="connsiteY1" fmla="*/ 686 h 447424"/>
                <a:gd name="connsiteX2" fmla="*/ 479355 w 490426"/>
                <a:gd name="connsiteY2" fmla="*/ 686 h 447424"/>
                <a:gd name="connsiteX3" fmla="*/ 431511 w 490426"/>
                <a:gd name="connsiteY3" fmla="*/ 447378 h 447424"/>
                <a:gd name="connsiteX4" fmla="*/ 686 w 490426"/>
                <a:gd name="connsiteY4" fmla="*/ 447378 h 4474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426" h="447424">
                  <a:moveTo>
                    <a:pt x="686" y="447378"/>
                  </a:moveTo>
                  <a:lnTo>
                    <a:pt x="686" y="686"/>
                  </a:lnTo>
                  <a:lnTo>
                    <a:pt x="479355" y="686"/>
                  </a:lnTo>
                  <a:cubicBezTo>
                    <a:pt x="500885" y="149663"/>
                    <a:pt x="492440" y="291009"/>
                    <a:pt x="431511" y="447378"/>
                  </a:cubicBezTo>
                  <a:lnTo>
                    <a:pt x="686" y="447378"/>
                  </a:lnTo>
                  <a:close/>
                </a:path>
              </a:pathLst>
            </a:custGeom>
            <a:solidFill>
              <a:srgbClr val="009D9C"/>
            </a:solidFill>
            <a:ln w="9525" cap="flat">
              <a:noFill/>
              <a:prstDash val="solid"/>
              <a:miter/>
            </a:ln>
          </p:spPr>
          <p:txBody>
            <a:bodyPr rtlCol="0" anchor="ctr"/>
            <a:lstStyle/>
            <a:p>
              <a:endParaRPr lang="en-US" dirty="0">
                <a:latin typeface="GT America" panose="00000500000000000000" pitchFamily="50" charset="0"/>
              </a:endParaRPr>
            </a:p>
          </p:txBody>
        </p:sp>
        <p:sp>
          <p:nvSpPr>
            <p:cNvPr id="8" name="Freeform: Shape 8">
              <a:extLst>
                <a:ext uri="{FF2B5EF4-FFF2-40B4-BE49-F238E27FC236}">
                  <a16:creationId xmlns:a16="http://schemas.microsoft.com/office/drawing/2014/main" id="{D5DC936F-68E6-2649-ADB3-D6747E252FC3}"/>
                </a:ext>
              </a:extLst>
            </p:cNvPr>
            <p:cNvSpPr/>
            <p:nvPr/>
          </p:nvSpPr>
          <p:spPr>
            <a:xfrm>
              <a:off x="11502079" y="6341710"/>
              <a:ext cx="10980" cy="8235"/>
            </a:xfrm>
            <a:custGeom>
              <a:avLst/>
              <a:gdLst>
                <a:gd name="connsiteX0" fmla="*/ 2708 w 10979"/>
                <a:gd name="connsiteY0" fmla="*/ 5920 h 8234"/>
                <a:gd name="connsiteX1" fmla="*/ 686 w 10979"/>
                <a:gd name="connsiteY1" fmla="*/ 7640 h 8234"/>
                <a:gd name="connsiteX2" fmla="*/ 10943 w 10979"/>
                <a:gd name="connsiteY2" fmla="*/ 3532 h 8234"/>
                <a:gd name="connsiteX3" fmla="*/ 11172 w 10979"/>
                <a:gd name="connsiteY3" fmla="*/ 686 h 8234"/>
                <a:gd name="connsiteX4" fmla="*/ 2708 w 10979"/>
                <a:gd name="connsiteY4" fmla="*/ 5920 h 8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9" h="8234">
                  <a:moveTo>
                    <a:pt x="2708" y="5920"/>
                  </a:moveTo>
                  <a:lnTo>
                    <a:pt x="686" y="7640"/>
                  </a:lnTo>
                  <a:cubicBezTo>
                    <a:pt x="5133" y="9241"/>
                    <a:pt x="9973" y="6167"/>
                    <a:pt x="10943" y="3532"/>
                  </a:cubicBezTo>
                  <a:lnTo>
                    <a:pt x="11172" y="686"/>
                  </a:lnTo>
                  <a:cubicBezTo>
                    <a:pt x="7640" y="1482"/>
                    <a:pt x="4154" y="3221"/>
                    <a:pt x="2708" y="5920"/>
                  </a:cubicBezTo>
                </a:path>
              </a:pathLst>
            </a:custGeom>
            <a:solidFill>
              <a:srgbClr val="2F469C"/>
            </a:solidFill>
            <a:ln w="9525" cap="flat">
              <a:noFill/>
              <a:prstDash val="solid"/>
              <a:miter/>
            </a:ln>
          </p:spPr>
          <p:txBody>
            <a:bodyPr rtlCol="0" anchor="ctr"/>
            <a:lstStyle/>
            <a:p>
              <a:endParaRPr lang="en-US" dirty="0">
                <a:latin typeface="GT America" panose="00000500000000000000" pitchFamily="50" charset="0"/>
              </a:endParaRPr>
            </a:p>
          </p:txBody>
        </p:sp>
        <p:sp>
          <p:nvSpPr>
            <p:cNvPr id="9" name="Freeform: Shape 11">
              <a:extLst>
                <a:ext uri="{FF2B5EF4-FFF2-40B4-BE49-F238E27FC236}">
                  <a16:creationId xmlns:a16="http://schemas.microsoft.com/office/drawing/2014/main" id="{2248EA13-796E-634F-B570-551E183589C5}"/>
                </a:ext>
              </a:extLst>
            </p:cNvPr>
            <p:cNvSpPr/>
            <p:nvPr/>
          </p:nvSpPr>
          <p:spPr>
            <a:xfrm>
              <a:off x="11524752" y="6360604"/>
              <a:ext cx="9150" cy="9150"/>
            </a:xfrm>
            <a:custGeom>
              <a:avLst/>
              <a:gdLst>
                <a:gd name="connsiteX0" fmla="*/ 4200 w 9149"/>
                <a:gd name="connsiteY0" fmla="*/ 906 h 9149"/>
                <a:gd name="connsiteX1" fmla="*/ 686 w 9149"/>
                <a:gd name="connsiteY1" fmla="*/ 686 h 9149"/>
                <a:gd name="connsiteX2" fmla="*/ 4950 w 9149"/>
                <a:gd name="connsiteY2" fmla="*/ 8281 h 9149"/>
                <a:gd name="connsiteX3" fmla="*/ 7576 w 9149"/>
                <a:gd name="connsiteY3" fmla="*/ 8866 h 9149"/>
                <a:gd name="connsiteX4" fmla="*/ 4200 w 9149"/>
                <a:gd name="connsiteY4" fmla="*/ 906 h 9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9" h="9149">
                  <a:moveTo>
                    <a:pt x="4200" y="906"/>
                  </a:moveTo>
                  <a:lnTo>
                    <a:pt x="686" y="686"/>
                  </a:lnTo>
                  <a:cubicBezTo>
                    <a:pt x="695" y="3779"/>
                    <a:pt x="1674" y="6286"/>
                    <a:pt x="4950" y="8281"/>
                  </a:cubicBezTo>
                  <a:lnTo>
                    <a:pt x="7576" y="8866"/>
                  </a:lnTo>
                  <a:cubicBezTo>
                    <a:pt x="11172" y="5792"/>
                    <a:pt x="6377" y="2653"/>
                    <a:pt x="4200" y="906"/>
                  </a:cubicBezTo>
                </a:path>
              </a:pathLst>
            </a:custGeom>
            <a:solidFill>
              <a:srgbClr val="2F469C"/>
            </a:solidFill>
            <a:ln w="9525" cap="flat">
              <a:noFill/>
              <a:prstDash val="solid"/>
              <a:miter/>
            </a:ln>
          </p:spPr>
          <p:txBody>
            <a:bodyPr rtlCol="0" anchor="ctr"/>
            <a:lstStyle/>
            <a:p>
              <a:endParaRPr lang="en-US" dirty="0">
                <a:latin typeface="GT America" panose="00000500000000000000" pitchFamily="50" charset="0"/>
              </a:endParaRPr>
            </a:p>
          </p:txBody>
        </p:sp>
        <p:sp>
          <p:nvSpPr>
            <p:cNvPr id="10" name="Freeform: Shape 12">
              <a:extLst>
                <a:ext uri="{FF2B5EF4-FFF2-40B4-BE49-F238E27FC236}">
                  <a16:creationId xmlns:a16="http://schemas.microsoft.com/office/drawing/2014/main" id="{42DEA270-F022-ED40-948F-3DB29A2A152F}"/>
                </a:ext>
              </a:extLst>
            </p:cNvPr>
            <p:cNvSpPr/>
            <p:nvPr/>
          </p:nvSpPr>
          <p:spPr>
            <a:xfrm>
              <a:off x="11490340" y="6281696"/>
              <a:ext cx="13725" cy="10065"/>
            </a:xfrm>
            <a:custGeom>
              <a:avLst/>
              <a:gdLst>
                <a:gd name="connsiteX0" fmla="*/ 3303 w 13724"/>
                <a:gd name="connsiteY0" fmla="*/ 7100 h 10064"/>
                <a:gd name="connsiteX1" fmla="*/ 686 w 13724"/>
                <a:gd name="connsiteY1" fmla="*/ 8958 h 10064"/>
                <a:gd name="connsiteX2" fmla="*/ 12325 w 13724"/>
                <a:gd name="connsiteY2" fmla="*/ 4191 h 10064"/>
                <a:gd name="connsiteX3" fmla="*/ 13194 w 13724"/>
                <a:gd name="connsiteY3" fmla="*/ 686 h 10064"/>
                <a:gd name="connsiteX4" fmla="*/ 3303 w 13724"/>
                <a:gd name="connsiteY4" fmla="*/ 7100 h 10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24" h="10064">
                  <a:moveTo>
                    <a:pt x="3303" y="7100"/>
                  </a:moveTo>
                  <a:lnTo>
                    <a:pt x="686" y="8958"/>
                  </a:lnTo>
                  <a:cubicBezTo>
                    <a:pt x="6030" y="10870"/>
                    <a:pt x="10403" y="8034"/>
                    <a:pt x="12325" y="4191"/>
                  </a:cubicBezTo>
                  <a:lnTo>
                    <a:pt x="13194" y="686"/>
                  </a:lnTo>
                  <a:cubicBezTo>
                    <a:pt x="8948" y="1629"/>
                    <a:pt x="5673" y="1601"/>
                    <a:pt x="3303" y="7100"/>
                  </a:cubicBezTo>
                </a:path>
              </a:pathLst>
            </a:custGeom>
            <a:solidFill>
              <a:srgbClr val="2F469C"/>
            </a:solidFill>
            <a:ln w="9525" cap="flat">
              <a:noFill/>
              <a:prstDash val="solid"/>
              <a:miter/>
            </a:ln>
          </p:spPr>
          <p:txBody>
            <a:bodyPr rtlCol="0" anchor="ctr"/>
            <a:lstStyle/>
            <a:p>
              <a:endParaRPr lang="en-US" dirty="0">
                <a:latin typeface="GT America" panose="00000500000000000000" pitchFamily="50" charset="0"/>
              </a:endParaRPr>
            </a:p>
          </p:txBody>
        </p:sp>
        <p:sp>
          <p:nvSpPr>
            <p:cNvPr id="11" name="Freeform: Shape 13">
              <a:extLst>
                <a:ext uri="{FF2B5EF4-FFF2-40B4-BE49-F238E27FC236}">
                  <a16:creationId xmlns:a16="http://schemas.microsoft.com/office/drawing/2014/main" id="{AC9DB490-C29E-3E43-9A26-4410D9993A01}"/>
                </a:ext>
              </a:extLst>
            </p:cNvPr>
            <p:cNvSpPr/>
            <p:nvPr/>
          </p:nvSpPr>
          <p:spPr>
            <a:xfrm>
              <a:off x="11483340" y="6302842"/>
              <a:ext cx="10980" cy="9150"/>
            </a:xfrm>
            <a:custGeom>
              <a:avLst/>
              <a:gdLst>
                <a:gd name="connsiteX0" fmla="*/ 10577 w 10979"/>
                <a:gd name="connsiteY0" fmla="*/ 3568 h 9149"/>
                <a:gd name="connsiteX1" fmla="*/ 9799 w 10979"/>
                <a:gd name="connsiteY1" fmla="*/ 686 h 9149"/>
                <a:gd name="connsiteX2" fmla="*/ 686 w 10979"/>
                <a:gd name="connsiteY2" fmla="*/ 6441 h 9149"/>
                <a:gd name="connsiteX3" fmla="*/ 686 w 10979"/>
                <a:gd name="connsiteY3" fmla="*/ 8720 h 9149"/>
                <a:gd name="connsiteX4" fmla="*/ 10577 w 10979"/>
                <a:gd name="connsiteY4" fmla="*/ 3568 h 9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9" h="9149">
                  <a:moveTo>
                    <a:pt x="10577" y="3568"/>
                  </a:moveTo>
                  <a:lnTo>
                    <a:pt x="9799" y="686"/>
                  </a:lnTo>
                  <a:cubicBezTo>
                    <a:pt x="5554" y="1638"/>
                    <a:pt x="2416" y="3202"/>
                    <a:pt x="686" y="6441"/>
                  </a:cubicBezTo>
                  <a:lnTo>
                    <a:pt x="686" y="8720"/>
                  </a:lnTo>
                  <a:cubicBezTo>
                    <a:pt x="6021" y="10623"/>
                    <a:pt x="8857" y="5838"/>
                    <a:pt x="10577" y="3568"/>
                  </a:cubicBezTo>
                </a:path>
              </a:pathLst>
            </a:custGeom>
            <a:solidFill>
              <a:srgbClr val="2F469C"/>
            </a:solidFill>
            <a:ln w="9525" cap="flat">
              <a:noFill/>
              <a:prstDash val="solid"/>
              <a:miter/>
            </a:ln>
          </p:spPr>
          <p:txBody>
            <a:bodyPr rtlCol="0" anchor="ctr"/>
            <a:lstStyle/>
            <a:p>
              <a:endParaRPr lang="en-US" dirty="0">
                <a:latin typeface="GT America" panose="00000500000000000000" pitchFamily="50" charset="0"/>
              </a:endParaRPr>
            </a:p>
          </p:txBody>
        </p:sp>
        <p:sp>
          <p:nvSpPr>
            <p:cNvPr id="12" name="Freeform: Shape 14">
              <a:extLst>
                <a:ext uri="{FF2B5EF4-FFF2-40B4-BE49-F238E27FC236}">
                  <a16:creationId xmlns:a16="http://schemas.microsoft.com/office/drawing/2014/main" id="{A227A5CC-0CB7-1647-BFDB-F93FC7957BB5}"/>
                </a:ext>
              </a:extLst>
            </p:cNvPr>
            <p:cNvSpPr/>
            <p:nvPr/>
          </p:nvSpPr>
          <p:spPr>
            <a:xfrm>
              <a:off x="11480056" y="6325904"/>
              <a:ext cx="12810" cy="8235"/>
            </a:xfrm>
            <a:custGeom>
              <a:avLst/>
              <a:gdLst>
                <a:gd name="connsiteX0" fmla="*/ 686 w 12809"/>
                <a:gd name="connsiteY0" fmla="*/ 6492 h 8234"/>
                <a:gd name="connsiteX1" fmla="*/ 2443 w 12809"/>
                <a:gd name="connsiteY1" fmla="*/ 7544 h 8234"/>
                <a:gd name="connsiteX2" fmla="*/ 10120 w 12809"/>
                <a:gd name="connsiteY2" fmla="*/ 2832 h 8234"/>
                <a:gd name="connsiteX3" fmla="*/ 12370 w 12809"/>
                <a:gd name="connsiteY3" fmla="*/ 864 h 8234"/>
                <a:gd name="connsiteX4" fmla="*/ 686 w 12809"/>
                <a:gd name="connsiteY4" fmla="*/ 6492 h 8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9" h="8234">
                  <a:moveTo>
                    <a:pt x="686" y="6492"/>
                  </a:moveTo>
                  <a:lnTo>
                    <a:pt x="2443" y="7544"/>
                  </a:lnTo>
                  <a:cubicBezTo>
                    <a:pt x="8290" y="9456"/>
                    <a:pt x="8674" y="4735"/>
                    <a:pt x="10120" y="2832"/>
                  </a:cubicBezTo>
                  <a:lnTo>
                    <a:pt x="12370" y="864"/>
                  </a:lnTo>
                  <a:cubicBezTo>
                    <a:pt x="6954" y="-206"/>
                    <a:pt x="2123" y="3783"/>
                    <a:pt x="686" y="6492"/>
                  </a:cubicBezTo>
                </a:path>
              </a:pathLst>
            </a:custGeom>
            <a:solidFill>
              <a:srgbClr val="2F469C"/>
            </a:solidFill>
            <a:ln w="9525" cap="flat">
              <a:noFill/>
              <a:prstDash val="solid"/>
              <a:miter/>
            </a:ln>
          </p:spPr>
          <p:txBody>
            <a:bodyPr rtlCol="0" anchor="ctr"/>
            <a:lstStyle/>
            <a:p>
              <a:endParaRPr lang="en-US" dirty="0">
                <a:latin typeface="GT America" panose="00000500000000000000" pitchFamily="50" charset="0"/>
              </a:endParaRPr>
            </a:p>
          </p:txBody>
        </p:sp>
        <p:sp>
          <p:nvSpPr>
            <p:cNvPr id="13" name="Freeform: Shape 15">
              <a:extLst>
                <a:ext uri="{FF2B5EF4-FFF2-40B4-BE49-F238E27FC236}">
                  <a16:creationId xmlns:a16="http://schemas.microsoft.com/office/drawing/2014/main" id="{143B107B-136F-BA4C-A4F4-4E72652B02F5}"/>
                </a:ext>
              </a:extLst>
            </p:cNvPr>
            <p:cNvSpPr/>
            <p:nvPr/>
          </p:nvSpPr>
          <p:spPr>
            <a:xfrm>
              <a:off x="11512418" y="6248710"/>
              <a:ext cx="12810" cy="8235"/>
            </a:xfrm>
            <a:custGeom>
              <a:avLst/>
              <a:gdLst>
                <a:gd name="connsiteX0" fmla="*/ 2791 w 12809"/>
                <a:gd name="connsiteY0" fmla="*/ 816 h 8234"/>
                <a:gd name="connsiteX1" fmla="*/ 686 w 12809"/>
                <a:gd name="connsiteY1" fmla="*/ 1822 h 8234"/>
                <a:gd name="connsiteX2" fmla="*/ 11840 w 12809"/>
                <a:gd name="connsiteY2" fmla="*/ 6727 h 8234"/>
                <a:gd name="connsiteX3" fmla="*/ 12151 w 12809"/>
                <a:gd name="connsiteY3" fmla="*/ 3186 h 8234"/>
                <a:gd name="connsiteX4" fmla="*/ 2791 w 12809"/>
                <a:gd name="connsiteY4" fmla="*/ 816 h 8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9" h="8234">
                  <a:moveTo>
                    <a:pt x="2791" y="816"/>
                  </a:moveTo>
                  <a:lnTo>
                    <a:pt x="686" y="1822"/>
                  </a:lnTo>
                  <a:cubicBezTo>
                    <a:pt x="1263" y="5546"/>
                    <a:pt x="9717" y="9700"/>
                    <a:pt x="11840" y="6727"/>
                  </a:cubicBezTo>
                  <a:lnTo>
                    <a:pt x="12151" y="3186"/>
                  </a:lnTo>
                  <a:cubicBezTo>
                    <a:pt x="9388" y="1310"/>
                    <a:pt x="6551" y="313"/>
                    <a:pt x="2791" y="816"/>
                  </a:cubicBezTo>
                </a:path>
              </a:pathLst>
            </a:custGeom>
            <a:solidFill>
              <a:srgbClr val="2F469C"/>
            </a:solidFill>
            <a:ln w="9525" cap="flat">
              <a:noFill/>
              <a:prstDash val="solid"/>
              <a:miter/>
            </a:ln>
          </p:spPr>
          <p:txBody>
            <a:bodyPr rtlCol="0" anchor="ctr"/>
            <a:lstStyle/>
            <a:p>
              <a:endParaRPr lang="en-US" dirty="0">
                <a:latin typeface="GT America" panose="00000500000000000000" pitchFamily="50" charset="0"/>
              </a:endParaRPr>
            </a:p>
          </p:txBody>
        </p:sp>
        <p:sp>
          <p:nvSpPr>
            <p:cNvPr id="14" name="Freeform: Shape 16">
              <a:extLst>
                <a:ext uri="{FF2B5EF4-FFF2-40B4-BE49-F238E27FC236}">
                  <a16:creationId xmlns:a16="http://schemas.microsoft.com/office/drawing/2014/main" id="{C426CDE8-5690-C747-8C44-317B7DEDA6B3}"/>
                </a:ext>
              </a:extLst>
            </p:cNvPr>
            <p:cNvSpPr/>
            <p:nvPr/>
          </p:nvSpPr>
          <p:spPr>
            <a:xfrm>
              <a:off x="11538797" y="6238317"/>
              <a:ext cx="8235" cy="12810"/>
            </a:xfrm>
            <a:custGeom>
              <a:avLst/>
              <a:gdLst>
                <a:gd name="connsiteX0" fmla="*/ 5773 w 8234"/>
                <a:gd name="connsiteY0" fmla="*/ 1674 h 12809"/>
                <a:gd name="connsiteX1" fmla="*/ 2525 w 8234"/>
                <a:gd name="connsiteY1" fmla="*/ 686 h 12809"/>
                <a:gd name="connsiteX2" fmla="*/ 1692 w 8234"/>
                <a:gd name="connsiteY2" fmla="*/ 9324 h 12809"/>
                <a:gd name="connsiteX3" fmla="*/ 3376 w 8234"/>
                <a:gd name="connsiteY3" fmla="*/ 12700 h 12809"/>
                <a:gd name="connsiteX4" fmla="*/ 5773 w 8234"/>
                <a:gd name="connsiteY4" fmla="*/ 1674 h 12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34" h="12809">
                  <a:moveTo>
                    <a:pt x="5773" y="1674"/>
                  </a:moveTo>
                  <a:lnTo>
                    <a:pt x="2525" y="686"/>
                  </a:lnTo>
                  <a:cubicBezTo>
                    <a:pt x="777" y="3157"/>
                    <a:pt x="-147" y="5051"/>
                    <a:pt x="1692" y="9324"/>
                  </a:cubicBezTo>
                  <a:lnTo>
                    <a:pt x="3376" y="12700"/>
                  </a:lnTo>
                  <a:cubicBezTo>
                    <a:pt x="7228" y="8958"/>
                    <a:pt x="11025" y="5408"/>
                    <a:pt x="5773" y="1674"/>
                  </a:cubicBezTo>
                </a:path>
              </a:pathLst>
            </a:custGeom>
            <a:solidFill>
              <a:srgbClr val="2F469C"/>
            </a:solidFill>
            <a:ln w="9525" cap="flat">
              <a:noFill/>
              <a:prstDash val="solid"/>
              <a:miter/>
            </a:ln>
          </p:spPr>
          <p:txBody>
            <a:bodyPr rtlCol="0" anchor="ctr"/>
            <a:lstStyle/>
            <a:p>
              <a:endParaRPr lang="en-US" dirty="0">
                <a:latin typeface="GT America" panose="00000500000000000000" pitchFamily="50" charset="0"/>
              </a:endParaRPr>
            </a:p>
          </p:txBody>
        </p:sp>
        <p:sp>
          <p:nvSpPr>
            <p:cNvPr id="16" name="Freeform: Shape 17">
              <a:extLst>
                <a:ext uri="{FF2B5EF4-FFF2-40B4-BE49-F238E27FC236}">
                  <a16:creationId xmlns:a16="http://schemas.microsoft.com/office/drawing/2014/main" id="{31A18962-1E71-E24F-9684-3579141804FF}"/>
                </a:ext>
              </a:extLst>
            </p:cNvPr>
            <p:cNvSpPr/>
            <p:nvPr/>
          </p:nvSpPr>
          <p:spPr>
            <a:xfrm>
              <a:off x="11565505" y="6216148"/>
              <a:ext cx="92412" cy="236064"/>
            </a:xfrm>
            <a:custGeom>
              <a:avLst/>
              <a:gdLst>
                <a:gd name="connsiteX0" fmla="*/ 59144 w 92412"/>
                <a:gd name="connsiteY0" fmla="*/ 101773 h 236064"/>
                <a:gd name="connsiteX1" fmla="*/ 42885 w 92412"/>
                <a:gd name="connsiteY1" fmla="*/ 97628 h 236064"/>
                <a:gd name="connsiteX2" fmla="*/ 62520 w 92412"/>
                <a:gd name="connsiteY2" fmla="*/ 93803 h 236064"/>
                <a:gd name="connsiteX3" fmla="*/ 64561 w 92412"/>
                <a:gd name="connsiteY3" fmla="*/ 97317 h 236064"/>
                <a:gd name="connsiteX4" fmla="*/ 59144 w 92412"/>
                <a:gd name="connsiteY4" fmla="*/ 101773 h 236064"/>
                <a:gd name="connsiteX5" fmla="*/ 83427 w 92412"/>
                <a:gd name="connsiteY5" fmla="*/ 106036 h 236064"/>
                <a:gd name="connsiteX6" fmla="*/ 78578 w 92412"/>
                <a:gd name="connsiteY6" fmla="*/ 87966 h 236064"/>
                <a:gd name="connsiteX7" fmla="*/ 82833 w 92412"/>
                <a:gd name="connsiteY7" fmla="*/ 80746 h 236064"/>
                <a:gd name="connsiteX8" fmla="*/ 81945 w 92412"/>
                <a:gd name="connsiteY8" fmla="*/ 58897 h 236064"/>
                <a:gd name="connsiteX9" fmla="*/ 83775 w 92412"/>
                <a:gd name="connsiteY9" fmla="*/ 57067 h 236064"/>
                <a:gd name="connsiteX10" fmla="*/ 81945 w 92412"/>
                <a:gd name="connsiteY10" fmla="*/ 50735 h 236064"/>
                <a:gd name="connsiteX11" fmla="*/ 80399 w 92412"/>
                <a:gd name="connsiteY11" fmla="*/ 41439 h 236064"/>
                <a:gd name="connsiteX12" fmla="*/ 77160 w 92412"/>
                <a:gd name="connsiteY12" fmla="*/ 34128 h 236064"/>
                <a:gd name="connsiteX13" fmla="*/ 78697 w 92412"/>
                <a:gd name="connsiteY13" fmla="*/ 30843 h 236064"/>
                <a:gd name="connsiteX14" fmla="*/ 73262 w 92412"/>
                <a:gd name="connsiteY14" fmla="*/ 27650 h 236064"/>
                <a:gd name="connsiteX15" fmla="*/ 68477 w 92412"/>
                <a:gd name="connsiteY15" fmla="*/ 24768 h 236064"/>
                <a:gd name="connsiteX16" fmla="*/ 67223 w 92412"/>
                <a:gd name="connsiteY16" fmla="*/ 20486 h 236064"/>
                <a:gd name="connsiteX17" fmla="*/ 63206 w 92412"/>
                <a:gd name="connsiteY17" fmla="*/ 22343 h 236064"/>
                <a:gd name="connsiteX18" fmla="*/ 62346 w 92412"/>
                <a:gd name="connsiteY18" fmla="*/ 17128 h 236064"/>
                <a:gd name="connsiteX19" fmla="*/ 56939 w 92412"/>
                <a:gd name="connsiteY19" fmla="*/ 19315 h 236064"/>
                <a:gd name="connsiteX20" fmla="*/ 53956 w 92412"/>
                <a:gd name="connsiteY20" fmla="*/ 12581 h 236064"/>
                <a:gd name="connsiteX21" fmla="*/ 51046 w 92412"/>
                <a:gd name="connsiteY21" fmla="*/ 13212 h 236064"/>
                <a:gd name="connsiteX22" fmla="*/ 46856 w 92412"/>
                <a:gd name="connsiteY22" fmla="*/ 16524 h 236064"/>
                <a:gd name="connsiteX23" fmla="*/ 46774 w 92412"/>
                <a:gd name="connsiteY23" fmla="*/ 10192 h 236064"/>
                <a:gd name="connsiteX24" fmla="*/ 44788 w 92412"/>
                <a:gd name="connsiteY24" fmla="*/ 9195 h 236064"/>
                <a:gd name="connsiteX25" fmla="*/ 41357 w 92412"/>
                <a:gd name="connsiteY25" fmla="*/ 7612 h 236064"/>
                <a:gd name="connsiteX26" fmla="*/ 36407 w 92412"/>
                <a:gd name="connsiteY26" fmla="*/ 9634 h 236064"/>
                <a:gd name="connsiteX27" fmla="*/ 38484 w 92412"/>
                <a:gd name="connsiteY27" fmla="*/ 3678 h 236064"/>
                <a:gd name="connsiteX28" fmla="*/ 32289 w 92412"/>
                <a:gd name="connsiteY28" fmla="*/ 10870 h 236064"/>
                <a:gd name="connsiteX29" fmla="*/ 28666 w 92412"/>
                <a:gd name="connsiteY29" fmla="*/ 11592 h 236064"/>
                <a:gd name="connsiteX30" fmla="*/ 35108 w 92412"/>
                <a:gd name="connsiteY30" fmla="*/ 2726 h 236064"/>
                <a:gd name="connsiteX31" fmla="*/ 28355 w 92412"/>
                <a:gd name="connsiteY31" fmla="*/ 8921 h 236064"/>
                <a:gd name="connsiteX32" fmla="*/ 23076 w 92412"/>
                <a:gd name="connsiteY32" fmla="*/ 9753 h 236064"/>
                <a:gd name="connsiteX33" fmla="*/ 24796 w 92412"/>
                <a:gd name="connsiteY33" fmla="*/ 2013 h 236064"/>
                <a:gd name="connsiteX34" fmla="*/ 23057 w 92412"/>
                <a:gd name="connsiteY34" fmla="*/ 6038 h 236064"/>
                <a:gd name="connsiteX35" fmla="*/ 22234 w 92412"/>
                <a:gd name="connsiteY35" fmla="*/ 1738 h 236064"/>
                <a:gd name="connsiteX36" fmla="*/ 19141 w 92412"/>
                <a:gd name="connsiteY36" fmla="*/ 11867 h 236064"/>
                <a:gd name="connsiteX37" fmla="*/ 17028 w 92412"/>
                <a:gd name="connsiteY37" fmla="*/ 2150 h 236064"/>
                <a:gd name="connsiteX38" fmla="*/ 11007 w 92412"/>
                <a:gd name="connsiteY38" fmla="*/ 11583 h 236064"/>
                <a:gd name="connsiteX39" fmla="*/ 7988 w 92412"/>
                <a:gd name="connsiteY39" fmla="*/ 12288 h 236064"/>
                <a:gd name="connsiteX40" fmla="*/ 5499 w 92412"/>
                <a:gd name="connsiteY40" fmla="*/ 2699 h 236064"/>
                <a:gd name="connsiteX41" fmla="*/ 1336 w 92412"/>
                <a:gd name="connsiteY41" fmla="*/ 231324 h 236064"/>
                <a:gd name="connsiteX42" fmla="*/ 686 w 92412"/>
                <a:gd name="connsiteY42" fmla="*/ 235359 h 236064"/>
                <a:gd name="connsiteX43" fmla="*/ 21621 w 92412"/>
                <a:gd name="connsiteY43" fmla="*/ 233191 h 236064"/>
                <a:gd name="connsiteX44" fmla="*/ 69181 w 92412"/>
                <a:gd name="connsiteY44" fmla="*/ 235753 h 236064"/>
                <a:gd name="connsiteX45" fmla="*/ 80216 w 92412"/>
                <a:gd name="connsiteY45" fmla="*/ 234051 h 236064"/>
                <a:gd name="connsiteX46" fmla="*/ 55283 w 92412"/>
                <a:gd name="connsiteY46" fmla="*/ 227381 h 236064"/>
                <a:gd name="connsiteX47" fmla="*/ 35959 w 92412"/>
                <a:gd name="connsiteY47" fmla="*/ 212567 h 236064"/>
                <a:gd name="connsiteX48" fmla="*/ 31457 w 92412"/>
                <a:gd name="connsiteY48" fmla="*/ 199959 h 236064"/>
                <a:gd name="connsiteX49" fmla="*/ 31649 w 92412"/>
                <a:gd name="connsiteY49" fmla="*/ 182565 h 236064"/>
                <a:gd name="connsiteX50" fmla="*/ 41476 w 92412"/>
                <a:gd name="connsiteY50" fmla="*/ 178988 h 236064"/>
                <a:gd name="connsiteX51" fmla="*/ 76565 w 92412"/>
                <a:gd name="connsiteY51" fmla="*/ 176792 h 236064"/>
                <a:gd name="connsiteX52" fmla="*/ 79045 w 92412"/>
                <a:gd name="connsiteY52" fmla="*/ 163671 h 236064"/>
                <a:gd name="connsiteX53" fmla="*/ 79639 w 92412"/>
                <a:gd name="connsiteY53" fmla="*/ 155518 h 236064"/>
                <a:gd name="connsiteX54" fmla="*/ 82238 w 92412"/>
                <a:gd name="connsiteY54" fmla="*/ 149132 h 236064"/>
                <a:gd name="connsiteX55" fmla="*/ 77160 w 92412"/>
                <a:gd name="connsiteY55" fmla="*/ 143816 h 236064"/>
                <a:gd name="connsiteX56" fmla="*/ 84836 w 92412"/>
                <a:gd name="connsiteY56" fmla="*/ 137201 h 236064"/>
                <a:gd name="connsiteX57" fmla="*/ 81177 w 92412"/>
                <a:gd name="connsiteY57" fmla="*/ 128929 h 236064"/>
                <a:gd name="connsiteX58" fmla="*/ 91928 w 92412"/>
                <a:gd name="connsiteY58" fmla="*/ 121362 h 236064"/>
                <a:gd name="connsiteX59" fmla="*/ 83427 w 92412"/>
                <a:gd name="connsiteY59" fmla="*/ 106036 h 236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92412" h="236064">
                  <a:moveTo>
                    <a:pt x="59144" y="101773"/>
                  </a:moveTo>
                  <a:cubicBezTo>
                    <a:pt x="52117" y="103365"/>
                    <a:pt x="41494" y="98552"/>
                    <a:pt x="42885" y="97628"/>
                  </a:cubicBezTo>
                  <a:cubicBezTo>
                    <a:pt x="46472" y="95212"/>
                    <a:pt x="54633" y="90976"/>
                    <a:pt x="62520" y="93803"/>
                  </a:cubicBezTo>
                  <a:cubicBezTo>
                    <a:pt x="63865" y="94270"/>
                    <a:pt x="64414" y="95606"/>
                    <a:pt x="64561" y="97317"/>
                  </a:cubicBezTo>
                  <a:cubicBezTo>
                    <a:pt x="64917" y="101324"/>
                    <a:pt x="61678" y="101425"/>
                    <a:pt x="59144" y="101773"/>
                  </a:cubicBezTo>
                  <a:moveTo>
                    <a:pt x="83427" y="106036"/>
                  </a:moveTo>
                  <a:cubicBezTo>
                    <a:pt x="79768" y="101141"/>
                    <a:pt x="72823" y="94453"/>
                    <a:pt x="78578" y="87966"/>
                  </a:cubicBezTo>
                  <a:cubicBezTo>
                    <a:pt x="81588" y="85669"/>
                    <a:pt x="82485" y="83930"/>
                    <a:pt x="82833" y="80746"/>
                  </a:cubicBezTo>
                  <a:cubicBezTo>
                    <a:pt x="84059" y="69730"/>
                    <a:pt x="83491" y="64945"/>
                    <a:pt x="81945" y="58897"/>
                  </a:cubicBezTo>
                  <a:cubicBezTo>
                    <a:pt x="82211" y="58357"/>
                    <a:pt x="83354" y="59034"/>
                    <a:pt x="83775" y="57067"/>
                  </a:cubicBezTo>
                  <a:cubicBezTo>
                    <a:pt x="84919" y="51760"/>
                    <a:pt x="81945" y="50735"/>
                    <a:pt x="81945" y="50735"/>
                  </a:cubicBezTo>
                  <a:cubicBezTo>
                    <a:pt x="84196" y="48768"/>
                    <a:pt x="83986" y="41375"/>
                    <a:pt x="80399" y="41439"/>
                  </a:cubicBezTo>
                  <a:cubicBezTo>
                    <a:pt x="82366" y="38209"/>
                    <a:pt x="80673" y="32994"/>
                    <a:pt x="77160" y="34128"/>
                  </a:cubicBezTo>
                  <a:cubicBezTo>
                    <a:pt x="77160" y="34128"/>
                    <a:pt x="78944" y="33204"/>
                    <a:pt x="78697" y="30843"/>
                  </a:cubicBezTo>
                  <a:cubicBezTo>
                    <a:pt x="78230" y="26150"/>
                    <a:pt x="71524" y="30752"/>
                    <a:pt x="73262" y="27650"/>
                  </a:cubicBezTo>
                  <a:cubicBezTo>
                    <a:pt x="74177" y="26022"/>
                    <a:pt x="70407" y="20477"/>
                    <a:pt x="68477" y="24768"/>
                  </a:cubicBezTo>
                  <a:cubicBezTo>
                    <a:pt x="67342" y="24018"/>
                    <a:pt x="69273" y="21328"/>
                    <a:pt x="67223" y="20486"/>
                  </a:cubicBezTo>
                  <a:cubicBezTo>
                    <a:pt x="66025" y="20541"/>
                    <a:pt x="64762" y="21492"/>
                    <a:pt x="63206" y="22343"/>
                  </a:cubicBezTo>
                  <a:cubicBezTo>
                    <a:pt x="62786" y="20559"/>
                    <a:pt x="64625" y="19626"/>
                    <a:pt x="62346" y="17128"/>
                  </a:cubicBezTo>
                  <a:cubicBezTo>
                    <a:pt x="59272" y="14987"/>
                    <a:pt x="59062" y="18153"/>
                    <a:pt x="56939" y="19315"/>
                  </a:cubicBezTo>
                  <a:cubicBezTo>
                    <a:pt x="53014" y="18427"/>
                    <a:pt x="62301" y="16103"/>
                    <a:pt x="53956" y="12581"/>
                  </a:cubicBezTo>
                  <a:cubicBezTo>
                    <a:pt x="51824" y="17686"/>
                    <a:pt x="51998" y="13907"/>
                    <a:pt x="51046" y="13212"/>
                  </a:cubicBezTo>
                  <a:cubicBezTo>
                    <a:pt x="50479" y="12791"/>
                    <a:pt x="49198" y="14136"/>
                    <a:pt x="46856" y="16524"/>
                  </a:cubicBezTo>
                  <a:cubicBezTo>
                    <a:pt x="48082" y="13148"/>
                    <a:pt x="50891" y="8994"/>
                    <a:pt x="46774" y="10192"/>
                  </a:cubicBezTo>
                  <a:cubicBezTo>
                    <a:pt x="42089" y="12297"/>
                    <a:pt x="44843" y="9543"/>
                    <a:pt x="44788" y="9195"/>
                  </a:cubicBezTo>
                  <a:cubicBezTo>
                    <a:pt x="48841" y="7365"/>
                    <a:pt x="41046" y="3010"/>
                    <a:pt x="41357" y="7612"/>
                  </a:cubicBezTo>
                  <a:cubicBezTo>
                    <a:pt x="41256" y="10741"/>
                    <a:pt x="34504" y="13413"/>
                    <a:pt x="36407" y="9634"/>
                  </a:cubicBezTo>
                  <a:cubicBezTo>
                    <a:pt x="37679" y="4876"/>
                    <a:pt x="43507" y="12150"/>
                    <a:pt x="38484" y="3678"/>
                  </a:cubicBezTo>
                  <a:cubicBezTo>
                    <a:pt x="35355" y="7228"/>
                    <a:pt x="32811" y="9570"/>
                    <a:pt x="32289" y="10870"/>
                  </a:cubicBezTo>
                  <a:cubicBezTo>
                    <a:pt x="29856" y="20605"/>
                    <a:pt x="31201" y="11730"/>
                    <a:pt x="28666" y="11592"/>
                  </a:cubicBezTo>
                  <a:cubicBezTo>
                    <a:pt x="32042" y="9341"/>
                    <a:pt x="36379" y="5325"/>
                    <a:pt x="35108" y="2726"/>
                  </a:cubicBezTo>
                  <a:cubicBezTo>
                    <a:pt x="31448" y="2452"/>
                    <a:pt x="23039" y="8427"/>
                    <a:pt x="28355" y="8921"/>
                  </a:cubicBezTo>
                  <a:cubicBezTo>
                    <a:pt x="27953" y="10815"/>
                    <a:pt x="24869" y="13065"/>
                    <a:pt x="23076" y="9753"/>
                  </a:cubicBezTo>
                  <a:cubicBezTo>
                    <a:pt x="26031" y="8976"/>
                    <a:pt x="31118" y="-943"/>
                    <a:pt x="24796" y="2013"/>
                  </a:cubicBezTo>
                  <a:cubicBezTo>
                    <a:pt x="24192" y="2607"/>
                    <a:pt x="24192" y="4373"/>
                    <a:pt x="23057" y="6038"/>
                  </a:cubicBezTo>
                  <a:cubicBezTo>
                    <a:pt x="21557" y="4684"/>
                    <a:pt x="22755" y="2589"/>
                    <a:pt x="22234" y="1738"/>
                  </a:cubicBezTo>
                  <a:cubicBezTo>
                    <a:pt x="17192" y="-2910"/>
                    <a:pt x="18949" y="9195"/>
                    <a:pt x="19141" y="11867"/>
                  </a:cubicBezTo>
                  <a:cubicBezTo>
                    <a:pt x="12544" y="7786"/>
                    <a:pt x="18739" y="8921"/>
                    <a:pt x="17028" y="2150"/>
                  </a:cubicBezTo>
                  <a:cubicBezTo>
                    <a:pt x="11565" y="3138"/>
                    <a:pt x="10092" y="5462"/>
                    <a:pt x="11007" y="11583"/>
                  </a:cubicBezTo>
                  <a:cubicBezTo>
                    <a:pt x="10266" y="13056"/>
                    <a:pt x="8894" y="16442"/>
                    <a:pt x="7988" y="12288"/>
                  </a:cubicBezTo>
                  <a:cubicBezTo>
                    <a:pt x="10943" y="8417"/>
                    <a:pt x="10659" y="2854"/>
                    <a:pt x="5499" y="2699"/>
                  </a:cubicBezTo>
                  <a:cubicBezTo>
                    <a:pt x="13825" y="78862"/>
                    <a:pt x="13212" y="155839"/>
                    <a:pt x="1336" y="231324"/>
                  </a:cubicBezTo>
                  <a:lnTo>
                    <a:pt x="686" y="235359"/>
                  </a:lnTo>
                  <a:cubicBezTo>
                    <a:pt x="6670" y="235295"/>
                    <a:pt x="15344" y="233511"/>
                    <a:pt x="21621" y="233191"/>
                  </a:cubicBezTo>
                  <a:cubicBezTo>
                    <a:pt x="39673" y="233795"/>
                    <a:pt x="39307" y="236146"/>
                    <a:pt x="69181" y="235753"/>
                  </a:cubicBezTo>
                  <a:cubicBezTo>
                    <a:pt x="76062" y="235076"/>
                    <a:pt x="77992" y="233959"/>
                    <a:pt x="80216" y="234051"/>
                  </a:cubicBezTo>
                  <a:cubicBezTo>
                    <a:pt x="78029" y="224819"/>
                    <a:pt x="62941" y="230052"/>
                    <a:pt x="55283" y="227381"/>
                  </a:cubicBezTo>
                  <a:cubicBezTo>
                    <a:pt x="42308" y="226127"/>
                    <a:pt x="40076" y="218332"/>
                    <a:pt x="35959" y="212567"/>
                  </a:cubicBezTo>
                  <a:cubicBezTo>
                    <a:pt x="34083" y="209347"/>
                    <a:pt x="31384" y="205311"/>
                    <a:pt x="31457" y="199959"/>
                  </a:cubicBezTo>
                  <a:cubicBezTo>
                    <a:pt x="30450" y="193023"/>
                    <a:pt x="31786" y="189354"/>
                    <a:pt x="31649" y="182565"/>
                  </a:cubicBezTo>
                  <a:cubicBezTo>
                    <a:pt x="32244" y="177551"/>
                    <a:pt x="37944" y="178567"/>
                    <a:pt x="41476" y="178988"/>
                  </a:cubicBezTo>
                  <a:cubicBezTo>
                    <a:pt x="52712" y="180104"/>
                    <a:pt x="71597" y="178283"/>
                    <a:pt x="76565" y="176792"/>
                  </a:cubicBezTo>
                  <a:cubicBezTo>
                    <a:pt x="83674" y="174641"/>
                    <a:pt x="83839" y="170240"/>
                    <a:pt x="79045" y="163671"/>
                  </a:cubicBezTo>
                  <a:cubicBezTo>
                    <a:pt x="78020" y="160423"/>
                    <a:pt x="78203" y="158410"/>
                    <a:pt x="79639" y="155518"/>
                  </a:cubicBezTo>
                  <a:cubicBezTo>
                    <a:pt x="81597" y="153322"/>
                    <a:pt x="84123" y="151849"/>
                    <a:pt x="82238" y="149132"/>
                  </a:cubicBezTo>
                  <a:cubicBezTo>
                    <a:pt x="82238" y="149132"/>
                    <a:pt x="65924" y="145710"/>
                    <a:pt x="77160" y="143816"/>
                  </a:cubicBezTo>
                  <a:cubicBezTo>
                    <a:pt x="88661" y="141885"/>
                    <a:pt x="84836" y="137201"/>
                    <a:pt x="84836" y="137201"/>
                  </a:cubicBezTo>
                  <a:cubicBezTo>
                    <a:pt x="84836" y="137201"/>
                    <a:pt x="82942" y="132470"/>
                    <a:pt x="81177" y="128929"/>
                  </a:cubicBezTo>
                  <a:cubicBezTo>
                    <a:pt x="79877" y="126321"/>
                    <a:pt x="90747" y="125498"/>
                    <a:pt x="91928" y="121362"/>
                  </a:cubicBezTo>
                  <a:cubicBezTo>
                    <a:pt x="94526" y="117849"/>
                    <a:pt x="86291" y="109980"/>
                    <a:pt x="83427" y="106036"/>
                  </a:cubicBezTo>
                </a:path>
              </a:pathLst>
            </a:custGeom>
            <a:solidFill>
              <a:srgbClr val="2F469C"/>
            </a:solidFill>
            <a:ln w="9525" cap="flat">
              <a:noFill/>
              <a:prstDash val="solid"/>
              <a:miter/>
            </a:ln>
          </p:spPr>
          <p:txBody>
            <a:bodyPr rtlCol="0" anchor="ctr"/>
            <a:lstStyle/>
            <a:p>
              <a:endParaRPr lang="en-US" dirty="0">
                <a:latin typeface="GT America" panose="00000500000000000000" pitchFamily="50" charset="0"/>
              </a:endParaRPr>
            </a:p>
          </p:txBody>
        </p:sp>
        <p:sp>
          <p:nvSpPr>
            <p:cNvPr id="17" name="Freeform: Shape 18">
              <a:extLst>
                <a:ext uri="{FF2B5EF4-FFF2-40B4-BE49-F238E27FC236}">
                  <a16:creationId xmlns:a16="http://schemas.microsoft.com/office/drawing/2014/main" id="{EB5C7D34-706A-9547-B644-91AF9D5CAF23}"/>
                </a:ext>
              </a:extLst>
            </p:cNvPr>
            <p:cNvSpPr/>
            <p:nvPr/>
          </p:nvSpPr>
          <p:spPr>
            <a:xfrm>
              <a:off x="11309880" y="6178139"/>
              <a:ext cx="261683" cy="447424"/>
            </a:xfrm>
            <a:custGeom>
              <a:avLst/>
              <a:gdLst>
                <a:gd name="connsiteX0" fmla="*/ 256312 w 261682"/>
                <a:gd name="connsiteY0" fmla="*/ 273395 h 447424"/>
                <a:gd name="connsiteX1" fmla="*/ 208193 w 261682"/>
                <a:gd name="connsiteY1" fmla="*/ 447378 h 447424"/>
                <a:gd name="connsiteX2" fmla="*/ 208166 w 261682"/>
                <a:gd name="connsiteY2" fmla="*/ 447378 h 447424"/>
                <a:gd name="connsiteX3" fmla="*/ 686 w 261682"/>
                <a:gd name="connsiteY3" fmla="*/ 447378 h 447424"/>
                <a:gd name="connsiteX4" fmla="*/ 686 w 261682"/>
                <a:gd name="connsiteY4" fmla="*/ 686 h 447424"/>
                <a:gd name="connsiteX5" fmla="*/ 256037 w 261682"/>
                <a:gd name="connsiteY5" fmla="*/ 686 h 447424"/>
                <a:gd name="connsiteX6" fmla="*/ 261088 w 261682"/>
                <a:gd name="connsiteY6" fmla="*/ 40744 h 447424"/>
                <a:gd name="connsiteX7" fmla="*/ 257126 w 261682"/>
                <a:gd name="connsiteY7" fmla="*/ 45676 h 447424"/>
                <a:gd name="connsiteX8" fmla="*/ 259313 w 261682"/>
                <a:gd name="connsiteY8" fmla="*/ 50534 h 447424"/>
                <a:gd name="connsiteX9" fmla="*/ 257410 w 261682"/>
                <a:gd name="connsiteY9" fmla="*/ 51440 h 447424"/>
                <a:gd name="connsiteX10" fmla="*/ 255296 w 261682"/>
                <a:gd name="connsiteY10" fmla="*/ 48494 h 447424"/>
                <a:gd name="connsiteX11" fmla="*/ 249660 w 261682"/>
                <a:gd name="connsiteY11" fmla="*/ 42656 h 447424"/>
                <a:gd name="connsiteX12" fmla="*/ 251847 w 261682"/>
                <a:gd name="connsiteY12" fmla="*/ 52648 h 447424"/>
                <a:gd name="connsiteX13" fmla="*/ 243841 w 261682"/>
                <a:gd name="connsiteY13" fmla="*/ 50461 h 447424"/>
                <a:gd name="connsiteX14" fmla="*/ 241160 w 261682"/>
                <a:gd name="connsiteY14" fmla="*/ 44550 h 447424"/>
                <a:gd name="connsiteX15" fmla="*/ 241297 w 261682"/>
                <a:gd name="connsiteY15" fmla="*/ 53965 h 447424"/>
                <a:gd name="connsiteX16" fmla="*/ 237052 w 261682"/>
                <a:gd name="connsiteY16" fmla="*/ 53224 h 447424"/>
                <a:gd name="connsiteX17" fmla="*/ 236750 w 261682"/>
                <a:gd name="connsiteY17" fmla="*/ 45813 h 447424"/>
                <a:gd name="connsiteX18" fmla="*/ 230684 w 261682"/>
                <a:gd name="connsiteY18" fmla="*/ 57708 h 447424"/>
                <a:gd name="connsiteX19" fmla="*/ 229339 w 261682"/>
                <a:gd name="connsiteY19" fmla="*/ 47222 h 447424"/>
                <a:gd name="connsiteX20" fmla="*/ 223968 w 261682"/>
                <a:gd name="connsiteY20" fmla="*/ 57589 h 447424"/>
                <a:gd name="connsiteX21" fmla="*/ 221122 w 261682"/>
                <a:gd name="connsiteY21" fmla="*/ 64680 h 447424"/>
                <a:gd name="connsiteX22" fmla="*/ 216877 w 261682"/>
                <a:gd name="connsiteY22" fmla="*/ 62218 h 447424"/>
                <a:gd name="connsiteX23" fmla="*/ 218295 w 261682"/>
                <a:gd name="connsiteY23" fmla="*/ 55100 h 447424"/>
                <a:gd name="connsiteX24" fmla="*/ 211679 w 261682"/>
                <a:gd name="connsiteY24" fmla="*/ 60389 h 447424"/>
                <a:gd name="connsiteX25" fmla="*/ 208559 w 261682"/>
                <a:gd name="connsiteY25" fmla="*/ 55997 h 447424"/>
                <a:gd name="connsiteX26" fmla="*/ 206729 w 261682"/>
                <a:gd name="connsiteY26" fmla="*/ 62292 h 447424"/>
                <a:gd name="connsiteX27" fmla="*/ 209072 w 261682"/>
                <a:gd name="connsiteY27" fmla="*/ 65384 h 447424"/>
                <a:gd name="connsiteX28" fmla="*/ 209776 w 261682"/>
                <a:gd name="connsiteY28" fmla="*/ 67013 h 447424"/>
                <a:gd name="connsiteX29" fmla="*/ 197461 w 261682"/>
                <a:gd name="connsiteY29" fmla="*/ 65247 h 447424"/>
                <a:gd name="connsiteX30" fmla="*/ 205128 w 261682"/>
                <a:gd name="connsiteY30" fmla="*/ 69685 h 447424"/>
                <a:gd name="connsiteX31" fmla="*/ 196646 w 261682"/>
                <a:gd name="connsiteY31" fmla="*/ 73281 h 447424"/>
                <a:gd name="connsiteX32" fmla="*/ 187606 w 261682"/>
                <a:gd name="connsiteY32" fmla="*/ 68422 h 447424"/>
                <a:gd name="connsiteX33" fmla="*/ 182821 w 261682"/>
                <a:gd name="connsiteY33" fmla="*/ 68193 h 447424"/>
                <a:gd name="connsiteX34" fmla="*/ 193590 w 261682"/>
                <a:gd name="connsiteY34" fmla="*/ 76574 h 447424"/>
                <a:gd name="connsiteX35" fmla="*/ 197671 w 261682"/>
                <a:gd name="connsiteY35" fmla="*/ 75522 h 447424"/>
                <a:gd name="connsiteX36" fmla="*/ 201102 w 261682"/>
                <a:gd name="connsiteY36" fmla="*/ 79466 h 447424"/>
                <a:gd name="connsiteX37" fmla="*/ 188887 w 261682"/>
                <a:gd name="connsiteY37" fmla="*/ 80024 h 447424"/>
                <a:gd name="connsiteX38" fmla="*/ 187689 w 261682"/>
                <a:gd name="connsiteY38" fmla="*/ 79887 h 447424"/>
                <a:gd name="connsiteX39" fmla="*/ 187241 w 261682"/>
                <a:gd name="connsiteY39" fmla="*/ 78789 h 447424"/>
                <a:gd name="connsiteX40" fmla="*/ 177633 w 261682"/>
                <a:gd name="connsiteY40" fmla="*/ 77361 h 447424"/>
                <a:gd name="connsiteX41" fmla="*/ 182556 w 261682"/>
                <a:gd name="connsiteY41" fmla="*/ 83556 h 447424"/>
                <a:gd name="connsiteX42" fmla="*/ 186856 w 261682"/>
                <a:gd name="connsiteY42" fmla="*/ 83757 h 447424"/>
                <a:gd name="connsiteX43" fmla="*/ 188192 w 261682"/>
                <a:gd name="connsiteY43" fmla="*/ 82558 h 447424"/>
                <a:gd name="connsiteX44" fmla="*/ 194185 w 261682"/>
                <a:gd name="connsiteY44" fmla="*/ 90043 h 447424"/>
                <a:gd name="connsiteX45" fmla="*/ 186271 w 261682"/>
                <a:gd name="connsiteY45" fmla="*/ 91754 h 447424"/>
                <a:gd name="connsiteX46" fmla="*/ 169682 w 261682"/>
                <a:gd name="connsiteY46" fmla="*/ 85367 h 447424"/>
                <a:gd name="connsiteX47" fmla="*/ 180973 w 261682"/>
                <a:gd name="connsiteY47" fmla="*/ 93840 h 447424"/>
                <a:gd name="connsiteX48" fmla="*/ 176865 w 261682"/>
                <a:gd name="connsiteY48" fmla="*/ 97253 h 447424"/>
                <a:gd name="connsiteX49" fmla="*/ 183270 w 261682"/>
                <a:gd name="connsiteY49" fmla="*/ 102340 h 447424"/>
                <a:gd name="connsiteX50" fmla="*/ 179802 w 261682"/>
                <a:gd name="connsiteY50" fmla="*/ 106467 h 447424"/>
                <a:gd name="connsiteX51" fmla="*/ 171796 w 261682"/>
                <a:gd name="connsiteY51" fmla="*/ 99220 h 447424"/>
                <a:gd name="connsiteX52" fmla="*/ 170744 w 261682"/>
                <a:gd name="connsiteY52" fmla="*/ 105131 h 447424"/>
                <a:gd name="connsiteX53" fmla="*/ 163213 w 261682"/>
                <a:gd name="connsiteY53" fmla="*/ 99083 h 447424"/>
                <a:gd name="connsiteX54" fmla="*/ 164540 w 261682"/>
                <a:gd name="connsiteY54" fmla="*/ 104921 h 447424"/>
                <a:gd name="connsiteX55" fmla="*/ 156735 w 261682"/>
                <a:gd name="connsiteY55" fmla="*/ 108095 h 447424"/>
                <a:gd name="connsiteX56" fmla="*/ 172857 w 261682"/>
                <a:gd name="connsiteY56" fmla="*/ 110593 h 447424"/>
                <a:gd name="connsiteX57" fmla="*/ 175456 w 261682"/>
                <a:gd name="connsiteY57" fmla="*/ 110127 h 447424"/>
                <a:gd name="connsiteX58" fmla="*/ 178759 w 261682"/>
                <a:gd name="connsiteY58" fmla="*/ 111527 h 447424"/>
                <a:gd name="connsiteX59" fmla="*/ 170039 w 261682"/>
                <a:gd name="connsiteY59" fmla="*/ 114766 h 447424"/>
                <a:gd name="connsiteX60" fmla="*/ 162134 w 261682"/>
                <a:gd name="connsiteY60" fmla="*/ 124071 h 447424"/>
                <a:gd name="connsiteX61" fmla="*/ 170039 w 261682"/>
                <a:gd name="connsiteY61" fmla="*/ 124108 h 447424"/>
                <a:gd name="connsiteX62" fmla="*/ 174257 w 261682"/>
                <a:gd name="connsiteY62" fmla="*/ 123074 h 447424"/>
                <a:gd name="connsiteX63" fmla="*/ 176544 w 261682"/>
                <a:gd name="connsiteY63" fmla="*/ 123797 h 447424"/>
                <a:gd name="connsiteX64" fmla="*/ 166370 w 261682"/>
                <a:gd name="connsiteY64" fmla="*/ 131574 h 447424"/>
                <a:gd name="connsiteX65" fmla="*/ 171512 w 261682"/>
                <a:gd name="connsiteY65" fmla="*/ 138052 h 447424"/>
                <a:gd name="connsiteX66" fmla="*/ 162152 w 261682"/>
                <a:gd name="connsiteY66" fmla="*/ 137000 h 447424"/>
                <a:gd name="connsiteX67" fmla="*/ 172198 w 261682"/>
                <a:gd name="connsiteY67" fmla="*/ 145125 h 447424"/>
                <a:gd name="connsiteX68" fmla="*/ 165958 w 261682"/>
                <a:gd name="connsiteY68" fmla="*/ 150871 h 447424"/>
                <a:gd name="connsiteX69" fmla="*/ 166855 w 261682"/>
                <a:gd name="connsiteY69" fmla="*/ 154229 h 447424"/>
                <a:gd name="connsiteX70" fmla="*/ 169389 w 261682"/>
                <a:gd name="connsiteY70" fmla="*/ 154503 h 447424"/>
                <a:gd name="connsiteX71" fmla="*/ 163479 w 261682"/>
                <a:gd name="connsiteY71" fmla="*/ 159481 h 447424"/>
                <a:gd name="connsiteX72" fmla="*/ 169947 w 261682"/>
                <a:gd name="connsiteY72" fmla="*/ 160597 h 447424"/>
                <a:gd name="connsiteX73" fmla="*/ 167111 w 261682"/>
                <a:gd name="connsiteY73" fmla="*/ 164788 h 447424"/>
                <a:gd name="connsiteX74" fmla="*/ 176526 w 261682"/>
                <a:gd name="connsiteY74" fmla="*/ 164788 h 447424"/>
                <a:gd name="connsiteX75" fmla="*/ 170899 w 261682"/>
                <a:gd name="connsiteY75" fmla="*/ 170479 h 447424"/>
                <a:gd name="connsiteX76" fmla="*/ 178493 w 261682"/>
                <a:gd name="connsiteY76" fmla="*/ 172876 h 447424"/>
                <a:gd name="connsiteX77" fmla="*/ 177148 w 261682"/>
                <a:gd name="connsiteY77" fmla="*/ 178942 h 447424"/>
                <a:gd name="connsiteX78" fmla="*/ 184047 w 261682"/>
                <a:gd name="connsiteY78" fmla="*/ 175356 h 447424"/>
                <a:gd name="connsiteX79" fmla="*/ 186929 w 261682"/>
                <a:gd name="connsiteY79" fmla="*/ 183664 h 447424"/>
                <a:gd name="connsiteX80" fmla="*/ 189043 w 261682"/>
                <a:gd name="connsiteY80" fmla="*/ 190206 h 447424"/>
                <a:gd name="connsiteX81" fmla="*/ 194176 w 261682"/>
                <a:gd name="connsiteY81" fmla="*/ 179290 h 447424"/>
                <a:gd name="connsiteX82" fmla="*/ 199693 w 261682"/>
                <a:gd name="connsiteY82" fmla="*/ 180589 h 447424"/>
                <a:gd name="connsiteX83" fmla="*/ 196674 w 261682"/>
                <a:gd name="connsiteY83" fmla="*/ 191148 h 447424"/>
                <a:gd name="connsiteX84" fmla="*/ 210673 w 261682"/>
                <a:gd name="connsiteY84" fmla="*/ 184441 h 447424"/>
                <a:gd name="connsiteX85" fmla="*/ 208587 w 261682"/>
                <a:gd name="connsiteY85" fmla="*/ 191651 h 447424"/>
                <a:gd name="connsiteX86" fmla="*/ 196152 w 261682"/>
                <a:gd name="connsiteY86" fmla="*/ 198797 h 447424"/>
                <a:gd name="connsiteX87" fmla="*/ 205860 w 261682"/>
                <a:gd name="connsiteY87" fmla="*/ 198239 h 447424"/>
                <a:gd name="connsiteX88" fmla="*/ 208669 w 261682"/>
                <a:gd name="connsiteY88" fmla="*/ 195915 h 447424"/>
                <a:gd name="connsiteX89" fmla="*/ 210289 w 261682"/>
                <a:gd name="connsiteY89" fmla="*/ 202658 h 447424"/>
                <a:gd name="connsiteX90" fmla="*/ 213674 w 261682"/>
                <a:gd name="connsiteY90" fmla="*/ 200902 h 447424"/>
                <a:gd name="connsiteX91" fmla="*/ 213601 w 261682"/>
                <a:gd name="connsiteY91" fmla="*/ 208148 h 447424"/>
                <a:gd name="connsiteX92" fmla="*/ 216547 w 261682"/>
                <a:gd name="connsiteY92" fmla="*/ 205751 h 447424"/>
                <a:gd name="connsiteX93" fmla="*/ 220848 w 261682"/>
                <a:gd name="connsiteY93" fmla="*/ 207087 h 447424"/>
                <a:gd name="connsiteX94" fmla="*/ 219301 w 261682"/>
                <a:gd name="connsiteY94" fmla="*/ 199218 h 447424"/>
                <a:gd name="connsiteX95" fmla="*/ 224636 w 261682"/>
                <a:gd name="connsiteY95" fmla="*/ 199493 h 447424"/>
                <a:gd name="connsiteX96" fmla="*/ 225624 w 261682"/>
                <a:gd name="connsiteY96" fmla="*/ 210253 h 447424"/>
                <a:gd name="connsiteX97" fmla="*/ 233044 w 261682"/>
                <a:gd name="connsiteY97" fmla="*/ 204516 h 447424"/>
                <a:gd name="connsiteX98" fmla="*/ 231114 w 261682"/>
                <a:gd name="connsiteY98" fmla="*/ 214123 h 447424"/>
                <a:gd name="connsiteX99" fmla="*/ 234773 w 261682"/>
                <a:gd name="connsiteY99" fmla="*/ 222285 h 447424"/>
                <a:gd name="connsiteX100" fmla="*/ 239422 w 261682"/>
                <a:gd name="connsiteY100" fmla="*/ 223127 h 447424"/>
                <a:gd name="connsiteX101" fmla="*/ 242798 w 261682"/>
                <a:gd name="connsiteY101" fmla="*/ 219320 h 447424"/>
                <a:gd name="connsiteX102" fmla="*/ 242459 w 261682"/>
                <a:gd name="connsiteY102" fmla="*/ 230858 h 447424"/>
                <a:gd name="connsiteX103" fmla="*/ 238799 w 261682"/>
                <a:gd name="connsiteY103" fmla="*/ 239541 h 447424"/>
                <a:gd name="connsiteX104" fmla="*/ 228991 w 261682"/>
                <a:gd name="connsiteY104" fmla="*/ 258628 h 447424"/>
                <a:gd name="connsiteX105" fmla="*/ 188000 w 261682"/>
                <a:gd name="connsiteY105" fmla="*/ 271602 h 447424"/>
                <a:gd name="connsiteX106" fmla="*/ 206748 w 261682"/>
                <a:gd name="connsiteY106" fmla="*/ 272078 h 447424"/>
                <a:gd name="connsiteX107" fmla="*/ 214854 w 261682"/>
                <a:gd name="connsiteY107" fmla="*/ 273084 h 447424"/>
                <a:gd name="connsiteX108" fmla="*/ 235002 w 261682"/>
                <a:gd name="connsiteY108" fmla="*/ 273084 h 447424"/>
                <a:gd name="connsiteX109" fmla="*/ 256285 w 261682"/>
                <a:gd name="connsiteY109" fmla="*/ 273304 h 447424"/>
                <a:gd name="connsiteX110" fmla="*/ 256312 w 261682"/>
                <a:gd name="connsiteY110" fmla="*/ 273395 h 44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261682" h="447424">
                  <a:moveTo>
                    <a:pt x="256312" y="273395"/>
                  </a:moveTo>
                  <a:cubicBezTo>
                    <a:pt x="247107" y="330023"/>
                    <a:pt x="231480" y="387612"/>
                    <a:pt x="208193" y="447378"/>
                  </a:cubicBezTo>
                  <a:lnTo>
                    <a:pt x="208166" y="447378"/>
                  </a:lnTo>
                  <a:lnTo>
                    <a:pt x="686" y="447378"/>
                  </a:lnTo>
                  <a:lnTo>
                    <a:pt x="686" y="686"/>
                  </a:lnTo>
                  <a:lnTo>
                    <a:pt x="256037" y="686"/>
                  </a:lnTo>
                  <a:cubicBezTo>
                    <a:pt x="258160" y="15390"/>
                    <a:pt x="259578" y="26168"/>
                    <a:pt x="261088" y="40744"/>
                  </a:cubicBezTo>
                  <a:cubicBezTo>
                    <a:pt x="261088" y="40744"/>
                    <a:pt x="256715" y="42098"/>
                    <a:pt x="257126" y="45676"/>
                  </a:cubicBezTo>
                  <a:cubicBezTo>
                    <a:pt x="257584" y="49601"/>
                    <a:pt x="259313" y="50534"/>
                    <a:pt x="259313" y="50534"/>
                  </a:cubicBezTo>
                  <a:lnTo>
                    <a:pt x="257410" y="51440"/>
                  </a:lnTo>
                  <a:cubicBezTo>
                    <a:pt x="257410" y="51440"/>
                    <a:pt x="255305" y="48375"/>
                    <a:pt x="255296" y="48494"/>
                  </a:cubicBezTo>
                  <a:cubicBezTo>
                    <a:pt x="255296" y="45474"/>
                    <a:pt x="256568" y="40964"/>
                    <a:pt x="249660" y="42656"/>
                  </a:cubicBezTo>
                  <a:cubicBezTo>
                    <a:pt x="247272" y="47927"/>
                    <a:pt x="253466" y="49061"/>
                    <a:pt x="251847" y="52648"/>
                  </a:cubicBezTo>
                  <a:cubicBezTo>
                    <a:pt x="244518" y="53069"/>
                    <a:pt x="249660" y="47158"/>
                    <a:pt x="243841" y="50461"/>
                  </a:cubicBezTo>
                  <a:cubicBezTo>
                    <a:pt x="244225" y="48768"/>
                    <a:pt x="242999" y="44257"/>
                    <a:pt x="241160" y="44550"/>
                  </a:cubicBezTo>
                  <a:cubicBezTo>
                    <a:pt x="240364" y="47103"/>
                    <a:pt x="238424" y="51385"/>
                    <a:pt x="241297" y="53965"/>
                  </a:cubicBezTo>
                  <a:cubicBezTo>
                    <a:pt x="240391" y="54578"/>
                    <a:pt x="237683" y="54167"/>
                    <a:pt x="237052" y="53224"/>
                  </a:cubicBezTo>
                  <a:cubicBezTo>
                    <a:pt x="236201" y="51952"/>
                    <a:pt x="239010" y="49757"/>
                    <a:pt x="236750" y="45813"/>
                  </a:cubicBezTo>
                  <a:cubicBezTo>
                    <a:pt x="229997" y="48723"/>
                    <a:pt x="236265" y="55237"/>
                    <a:pt x="230684" y="57708"/>
                  </a:cubicBezTo>
                  <a:cubicBezTo>
                    <a:pt x="224562" y="56930"/>
                    <a:pt x="234234" y="51715"/>
                    <a:pt x="229339" y="47222"/>
                  </a:cubicBezTo>
                  <a:cubicBezTo>
                    <a:pt x="223858" y="48494"/>
                    <a:pt x="221726" y="54212"/>
                    <a:pt x="223968" y="57589"/>
                  </a:cubicBezTo>
                  <a:cubicBezTo>
                    <a:pt x="223849" y="60581"/>
                    <a:pt x="221515" y="62090"/>
                    <a:pt x="221122" y="64680"/>
                  </a:cubicBezTo>
                  <a:cubicBezTo>
                    <a:pt x="218368" y="64250"/>
                    <a:pt x="217197" y="63243"/>
                    <a:pt x="216877" y="62218"/>
                  </a:cubicBezTo>
                  <a:cubicBezTo>
                    <a:pt x="216529" y="60306"/>
                    <a:pt x="221881" y="59318"/>
                    <a:pt x="218295" y="55100"/>
                  </a:cubicBezTo>
                  <a:cubicBezTo>
                    <a:pt x="212457" y="56015"/>
                    <a:pt x="216328" y="65448"/>
                    <a:pt x="211679" y="60389"/>
                  </a:cubicBezTo>
                  <a:cubicBezTo>
                    <a:pt x="211185" y="58202"/>
                    <a:pt x="209694" y="56235"/>
                    <a:pt x="208559" y="55997"/>
                  </a:cubicBezTo>
                  <a:cubicBezTo>
                    <a:pt x="206336" y="57607"/>
                    <a:pt x="205293" y="60105"/>
                    <a:pt x="206729" y="62292"/>
                  </a:cubicBezTo>
                  <a:lnTo>
                    <a:pt x="209072" y="65384"/>
                  </a:lnTo>
                  <a:cubicBezTo>
                    <a:pt x="208770" y="65302"/>
                    <a:pt x="210078" y="67095"/>
                    <a:pt x="209776" y="67013"/>
                  </a:cubicBezTo>
                  <a:cubicBezTo>
                    <a:pt x="205906" y="63911"/>
                    <a:pt x="200736" y="61770"/>
                    <a:pt x="197461" y="65247"/>
                  </a:cubicBezTo>
                  <a:cubicBezTo>
                    <a:pt x="197882" y="68495"/>
                    <a:pt x="200700" y="68697"/>
                    <a:pt x="205128" y="69685"/>
                  </a:cubicBezTo>
                  <a:cubicBezTo>
                    <a:pt x="199529" y="70206"/>
                    <a:pt x="198476" y="72173"/>
                    <a:pt x="196646" y="73281"/>
                  </a:cubicBezTo>
                  <a:cubicBezTo>
                    <a:pt x="195997" y="69584"/>
                    <a:pt x="191669" y="69017"/>
                    <a:pt x="187606" y="68422"/>
                  </a:cubicBezTo>
                  <a:cubicBezTo>
                    <a:pt x="185356" y="68980"/>
                    <a:pt x="183873" y="67397"/>
                    <a:pt x="182821" y="68193"/>
                  </a:cubicBezTo>
                  <a:cubicBezTo>
                    <a:pt x="184523" y="72393"/>
                    <a:pt x="188622" y="75586"/>
                    <a:pt x="193590" y="76574"/>
                  </a:cubicBezTo>
                  <a:cubicBezTo>
                    <a:pt x="195832" y="76318"/>
                    <a:pt x="196125" y="76373"/>
                    <a:pt x="197671" y="75522"/>
                  </a:cubicBezTo>
                  <a:cubicBezTo>
                    <a:pt x="200672" y="76922"/>
                    <a:pt x="200316" y="77371"/>
                    <a:pt x="201102" y="79466"/>
                  </a:cubicBezTo>
                  <a:cubicBezTo>
                    <a:pt x="196747" y="81415"/>
                    <a:pt x="193234" y="78889"/>
                    <a:pt x="188887" y="80024"/>
                  </a:cubicBezTo>
                  <a:cubicBezTo>
                    <a:pt x="188897" y="80180"/>
                    <a:pt x="187744" y="80180"/>
                    <a:pt x="187689" y="79887"/>
                  </a:cubicBezTo>
                  <a:cubicBezTo>
                    <a:pt x="187753" y="79832"/>
                    <a:pt x="187186" y="78844"/>
                    <a:pt x="187241" y="78789"/>
                  </a:cubicBezTo>
                  <a:cubicBezTo>
                    <a:pt x="185365" y="75175"/>
                    <a:pt x="180305" y="76584"/>
                    <a:pt x="177633" y="77361"/>
                  </a:cubicBezTo>
                  <a:cubicBezTo>
                    <a:pt x="177240" y="80253"/>
                    <a:pt x="180159" y="82568"/>
                    <a:pt x="182556" y="83556"/>
                  </a:cubicBezTo>
                  <a:cubicBezTo>
                    <a:pt x="185795" y="84709"/>
                    <a:pt x="186856" y="83766"/>
                    <a:pt x="186856" y="83757"/>
                  </a:cubicBezTo>
                  <a:lnTo>
                    <a:pt x="188192" y="82558"/>
                  </a:lnTo>
                  <a:cubicBezTo>
                    <a:pt x="189601" y="87691"/>
                    <a:pt x="191431" y="87948"/>
                    <a:pt x="194185" y="90043"/>
                  </a:cubicBezTo>
                  <a:cubicBezTo>
                    <a:pt x="191175" y="91141"/>
                    <a:pt x="190059" y="92056"/>
                    <a:pt x="186271" y="91754"/>
                  </a:cubicBezTo>
                  <a:cubicBezTo>
                    <a:pt x="181998" y="85166"/>
                    <a:pt x="169197" y="82284"/>
                    <a:pt x="169682" y="85367"/>
                  </a:cubicBezTo>
                  <a:cubicBezTo>
                    <a:pt x="171512" y="92193"/>
                    <a:pt x="180973" y="93840"/>
                    <a:pt x="180973" y="93840"/>
                  </a:cubicBezTo>
                  <a:cubicBezTo>
                    <a:pt x="180973" y="93840"/>
                    <a:pt x="176023" y="95670"/>
                    <a:pt x="176865" y="97253"/>
                  </a:cubicBezTo>
                  <a:cubicBezTo>
                    <a:pt x="177697" y="98863"/>
                    <a:pt x="184184" y="99842"/>
                    <a:pt x="183270" y="102340"/>
                  </a:cubicBezTo>
                  <a:cubicBezTo>
                    <a:pt x="176508" y="99339"/>
                    <a:pt x="175209" y="100565"/>
                    <a:pt x="179802" y="106467"/>
                  </a:cubicBezTo>
                  <a:cubicBezTo>
                    <a:pt x="174120" y="106741"/>
                    <a:pt x="175392" y="100629"/>
                    <a:pt x="171796" y="99220"/>
                  </a:cubicBezTo>
                  <a:cubicBezTo>
                    <a:pt x="169197" y="101114"/>
                    <a:pt x="170744" y="105131"/>
                    <a:pt x="170744" y="105131"/>
                  </a:cubicBezTo>
                  <a:cubicBezTo>
                    <a:pt x="169435" y="104106"/>
                    <a:pt x="166031" y="98369"/>
                    <a:pt x="163213" y="99083"/>
                  </a:cubicBezTo>
                  <a:cubicBezTo>
                    <a:pt x="162298" y="99787"/>
                    <a:pt x="162298" y="102880"/>
                    <a:pt x="164540" y="104921"/>
                  </a:cubicBezTo>
                  <a:cubicBezTo>
                    <a:pt x="161804" y="105515"/>
                    <a:pt x="157403" y="105149"/>
                    <a:pt x="156735" y="108095"/>
                  </a:cubicBezTo>
                  <a:cubicBezTo>
                    <a:pt x="161182" y="111481"/>
                    <a:pt x="165885" y="111472"/>
                    <a:pt x="172857" y="110593"/>
                  </a:cubicBezTo>
                  <a:cubicBezTo>
                    <a:pt x="172857" y="110593"/>
                    <a:pt x="174129" y="110566"/>
                    <a:pt x="175456" y="110127"/>
                  </a:cubicBezTo>
                  <a:cubicBezTo>
                    <a:pt x="176782" y="109688"/>
                    <a:pt x="178759" y="111527"/>
                    <a:pt x="178759" y="111527"/>
                  </a:cubicBezTo>
                  <a:cubicBezTo>
                    <a:pt x="175328" y="112304"/>
                    <a:pt x="176782" y="113439"/>
                    <a:pt x="170039" y="114766"/>
                  </a:cubicBezTo>
                  <a:cubicBezTo>
                    <a:pt x="165610" y="116888"/>
                    <a:pt x="162134" y="119633"/>
                    <a:pt x="162134" y="124071"/>
                  </a:cubicBezTo>
                  <a:cubicBezTo>
                    <a:pt x="164879" y="125425"/>
                    <a:pt x="168218" y="126724"/>
                    <a:pt x="170039" y="124108"/>
                  </a:cubicBezTo>
                  <a:cubicBezTo>
                    <a:pt x="172985" y="119835"/>
                    <a:pt x="172198" y="123266"/>
                    <a:pt x="174257" y="123074"/>
                  </a:cubicBezTo>
                  <a:lnTo>
                    <a:pt x="176544" y="123797"/>
                  </a:lnTo>
                  <a:cubicBezTo>
                    <a:pt x="174687" y="128353"/>
                    <a:pt x="164320" y="128280"/>
                    <a:pt x="166370" y="131574"/>
                  </a:cubicBezTo>
                  <a:cubicBezTo>
                    <a:pt x="168346" y="134749"/>
                    <a:pt x="171512" y="138052"/>
                    <a:pt x="171512" y="138052"/>
                  </a:cubicBezTo>
                  <a:cubicBezTo>
                    <a:pt x="171512" y="138052"/>
                    <a:pt x="164220" y="134374"/>
                    <a:pt x="162152" y="137000"/>
                  </a:cubicBezTo>
                  <a:cubicBezTo>
                    <a:pt x="160230" y="139452"/>
                    <a:pt x="164540" y="143404"/>
                    <a:pt x="172198" y="145125"/>
                  </a:cubicBezTo>
                  <a:cubicBezTo>
                    <a:pt x="169591" y="146717"/>
                    <a:pt x="160395" y="145097"/>
                    <a:pt x="165958" y="150871"/>
                  </a:cubicBezTo>
                  <a:cubicBezTo>
                    <a:pt x="159343" y="153661"/>
                    <a:pt x="161502" y="155638"/>
                    <a:pt x="166855" y="154229"/>
                  </a:cubicBezTo>
                  <a:lnTo>
                    <a:pt x="169389" y="154503"/>
                  </a:lnTo>
                  <a:cubicBezTo>
                    <a:pt x="167816" y="155601"/>
                    <a:pt x="163085" y="157779"/>
                    <a:pt x="163479" y="159481"/>
                  </a:cubicBezTo>
                  <a:cubicBezTo>
                    <a:pt x="163753" y="161731"/>
                    <a:pt x="169097" y="158913"/>
                    <a:pt x="169947" y="160597"/>
                  </a:cubicBezTo>
                  <a:cubicBezTo>
                    <a:pt x="170323" y="163031"/>
                    <a:pt x="167367" y="164083"/>
                    <a:pt x="167111" y="164788"/>
                  </a:cubicBezTo>
                  <a:cubicBezTo>
                    <a:pt x="170899" y="167185"/>
                    <a:pt x="173122" y="161393"/>
                    <a:pt x="176526" y="164788"/>
                  </a:cubicBezTo>
                  <a:cubicBezTo>
                    <a:pt x="175218" y="167276"/>
                    <a:pt x="169728" y="166782"/>
                    <a:pt x="170899" y="170479"/>
                  </a:cubicBezTo>
                  <a:cubicBezTo>
                    <a:pt x="172994" y="172071"/>
                    <a:pt x="176398" y="171375"/>
                    <a:pt x="178493" y="172876"/>
                  </a:cubicBezTo>
                  <a:cubicBezTo>
                    <a:pt x="178493" y="172876"/>
                    <a:pt x="175703" y="178238"/>
                    <a:pt x="177148" y="178942"/>
                  </a:cubicBezTo>
                  <a:cubicBezTo>
                    <a:pt x="180168" y="180415"/>
                    <a:pt x="183004" y="175657"/>
                    <a:pt x="184047" y="175356"/>
                  </a:cubicBezTo>
                  <a:cubicBezTo>
                    <a:pt x="183270" y="181550"/>
                    <a:pt x="188494" y="179482"/>
                    <a:pt x="186929" y="183664"/>
                  </a:cubicBezTo>
                  <a:cubicBezTo>
                    <a:pt x="186865" y="185905"/>
                    <a:pt x="186719" y="189007"/>
                    <a:pt x="189043" y="190206"/>
                  </a:cubicBezTo>
                  <a:cubicBezTo>
                    <a:pt x="193828" y="188732"/>
                    <a:pt x="194286" y="184935"/>
                    <a:pt x="194176" y="179290"/>
                  </a:cubicBezTo>
                  <a:cubicBezTo>
                    <a:pt x="194139" y="177323"/>
                    <a:pt x="199693" y="180589"/>
                    <a:pt x="199693" y="180589"/>
                  </a:cubicBezTo>
                  <a:cubicBezTo>
                    <a:pt x="203070" y="183307"/>
                    <a:pt x="193966" y="185375"/>
                    <a:pt x="196674" y="191148"/>
                  </a:cubicBezTo>
                  <a:cubicBezTo>
                    <a:pt x="204378" y="192228"/>
                    <a:pt x="204378" y="185658"/>
                    <a:pt x="210673" y="184441"/>
                  </a:cubicBezTo>
                  <a:cubicBezTo>
                    <a:pt x="213418" y="186354"/>
                    <a:pt x="209502" y="189446"/>
                    <a:pt x="208587" y="191651"/>
                  </a:cubicBezTo>
                  <a:cubicBezTo>
                    <a:pt x="204662" y="193847"/>
                    <a:pt x="199885" y="191194"/>
                    <a:pt x="196152" y="198797"/>
                  </a:cubicBezTo>
                  <a:cubicBezTo>
                    <a:pt x="201496" y="200984"/>
                    <a:pt x="204049" y="199182"/>
                    <a:pt x="205860" y="198239"/>
                  </a:cubicBezTo>
                  <a:cubicBezTo>
                    <a:pt x="207562" y="197004"/>
                    <a:pt x="207361" y="196409"/>
                    <a:pt x="208669" y="195915"/>
                  </a:cubicBezTo>
                  <a:cubicBezTo>
                    <a:pt x="208797" y="198010"/>
                    <a:pt x="208276" y="201789"/>
                    <a:pt x="210289" y="202658"/>
                  </a:cubicBezTo>
                  <a:cubicBezTo>
                    <a:pt x="212045" y="202521"/>
                    <a:pt x="212201" y="201890"/>
                    <a:pt x="213674" y="200902"/>
                  </a:cubicBezTo>
                  <a:cubicBezTo>
                    <a:pt x="215220" y="202512"/>
                    <a:pt x="211204" y="206456"/>
                    <a:pt x="213601" y="208148"/>
                  </a:cubicBezTo>
                  <a:cubicBezTo>
                    <a:pt x="215861" y="207727"/>
                    <a:pt x="216547" y="205751"/>
                    <a:pt x="216547" y="205751"/>
                  </a:cubicBezTo>
                  <a:cubicBezTo>
                    <a:pt x="217920" y="207544"/>
                    <a:pt x="219448" y="207572"/>
                    <a:pt x="220848" y="207087"/>
                  </a:cubicBezTo>
                  <a:cubicBezTo>
                    <a:pt x="221616" y="205175"/>
                    <a:pt x="221790" y="200792"/>
                    <a:pt x="219301" y="199218"/>
                  </a:cubicBezTo>
                  <a:cubicBezTo>
                    <a:pt x="220482" y="197827"/>
                    <a:pt x="223373" y="200472"/>
                    <a:pt x="224636" y="199493"/>
                  </a:cubicBezTo>
                  <a:cubicBezTo>
                    <a:pt x="226996" y="202384"/>
                    <a:pt x="221689" y="207929"/>
                    <a:pt x="225624" y="210253"/>
                  </a:cubicBezTo>
                  <a:cubicBezTo>
                    <a:pt x="229421" y="209905"/>
                    <a:pt x="229247" y="206108"/>
                    <a:pt x="233044" y="204516"/>
                  </a:cubicBezTo>
                  <a:cubicBezTo>
                    <a:pt x="232385" y="208405"/>
                    <a:pt x="236869" y="211223"/>
                    <a:pt x="231114" y="214123"/>
                  </a:cubicBezTo>
                  <a:cubicBezTo>
                    <a:pt x="231114" y="217920"/>
                    <a:pt x="238177" y="216795"/>
                    <a:pt x="234773" y="222285"/>
                  </a:cubicBezTo>
                  <a:cubicBezTo>
                    <a:pt x="236082" y="224481"/>
                    <a:pt x="237848" y="223529"/>
                    <a:pt x="239422" y="223127"/>
                  </a:cubicBezTo>
                  <a:lnTo>
                    <a:pt x="242798" y="219320"/>
                  </a:lnTo>
                  <a:cubicBezTo>
                    <a:pt x="241883" y="222422"/>
                    <a:pt x="241544" y="227271"/>
                    <a:pt x="242459" y="230858"/>
                  </a:cubicBezTo>
                  <a:cubicBezTo>
                    <a:pt x="241288" y="233759"/>
                    <a:pt x="244070" y="237052"/>
                    <a:pt x="238799" y="239541"/>
                  </a:cubicBezTo>
                  <a:cubicBezTo>
                    <a:pt x="237363" y="246733"/>
                    <a:pt x="237363" y="254034"/>
                    <a:pt x="228991" y="258628"/>
                  </a:cubicBezTo>
                  <a:cubicBezTo>
                    <a:pt x="224270" y="267512"/>
                    <a:pt x="194542" y="262818"/>
                    <a:pt x="188000" y="271602"/>
                  </a:cubicBezTo>
                  <a:cubicBezTo>
                    <a:pt x="189574" y="273203"/>
                    <a:pt x="204790" y="272682"/>
                    <a:pt x="206748" y="272078"/>
                  </a:cubicBezTo>
                  <a:cubicBezTo>
                    <a:pt x="209621" y="270678"/>
                    <a:pt x="211844" y="273185"/>
                    <a:pt x="214854" y="273084"/>
                  </a:cubicBezTo>
                  <a:cubicBezTo>
                    <a:pt x="221525" y="273084"/>
                    <a:pt x="229512" y="270888"/>
                    <a:pt x="235002" y="273084"/>
                  </a:cubicBezTo>
                  <a:cubicBezTo>
                    <a:pt x="242752" y="273002"/>
                    <a:pt x="249303" y="273276"/>
                    <a:pt x="256285" y="273304"/>
                  </a:cubicBezTo>
                  <a:lnTo>
                    <a:pt x="256312" y="273395"/>
                  </a:lnTo>
                  <a:close/>
                </a:path>
              </a:pathLst>
            </a:custGeom>
            <a:solidFill>
              <a:srgbClr val="2F469C"/>
            </a:solidFill>
            <a:ln w="9525" cap="flat">
              <a:noFill/>
              <a:prstDash val="solid"/>
              <a:miter/>
            </a:ln>
          </p:spPr>
          <p:txBody>
            <a:bodyPr rtlCol="0" anchor="ctr"/>
            <a:lstStyle/>
            <a:p>
              <a:endParaRPr lang="en-US" dirty="0">
                <a:latin typeface="GT America" panose="00000500000000000000" pitchFamily="50" charset="0"/>
              </a:endParaRPr>
            </a:p>
          </p:txBody>
        </p:sp>
        <p:sp>
          <p:nvSpPr>
            <p:cNvPr id="18" name="Freeform: Shape 19">
              <a:extLst>
                <a:ext uri="{FF2B5EF4-FFF2-40B4-BE49-F238E27FC236}">
                  <a16:creationId xmlns:a16="http://schemas.microsoft.com/office/drawing/2014/main" id="{D8744F50-24A8-994D-83DE-DAC97D97D844}"/>
                </a:ext>
              </a:extLst>
            </p:cNvPr>
            <p:cNvSpPr/>
            <p:nvPr/>
          </p:nvSpPr>
          <p:spPr>
            <a:xfrm>
              <a:off x="11577290" y="6472094"/>
              <a:ext cx="84178" cy="81433"/>
            </a:xfrm>
            <a:custGeom>
              <a:avLst/>
              <a:gdLst>
                <a:gd name="connsiteX0" fmla="*/ 42244 w 84177"/>
                <a:gd name="connsiteY0" fmla="*/ 64826 h 81433"/>
                <a:gd name="connsiteX1" fmla="*/ 21712 w 84177"/>
                <a:gd name="connsiteY1" fmla="*/ 40469 h 81433"/>
                <a:gd name="connsiteX2" fmla="*/ 42244 w 84177"/>
                <a:gd name="connsiteY2" fmla="*/ 16982 h 81433"/>
                <a:gd name="connsiteX3" fmla="*/ 62474 w 84177"/>
                <a:gd name="connsiteY3" fmla="*/ 40469 h 81433"/>
                <a:gd name="connsiteX4" fmla="*/ 42244 w 84177"/>
                <a:gd name="connsiteY4" fmla="*/ 64826 h 81433"/>
                <a:gd name="connsiteX5" fmla="*/ 42244 w 84177"/>
                <a:gd name="connsiteY5" fmla="*/ 686 h 81433"/>
                <a:gd name="connsiteX6" fmla="*/ 686 w 84177"/>
                <a:gd name="connsiteY6" fmla="*/ 40469 h 81433"/>
                <a:gd name="connsiteX7" fmla="*/ 42244 w 84177"/>
                <a:gd name="connsiteY7" fmla="*/ 81131 h 81433"/>
                <a:gd name="connsiteX8" fmla="*/ 83491 w 84177"/>
                <a:gd name="connsiteY8" fmla="*/ 40469 h 81433"/>
                <a:gd name="connsiteX9" fmla="*/ 42244 w 84177"/>
                <a:gd name="connsiteY9" fmla="*/ 686 h 81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177" h="81433">
                  <a:moveTo>
                    <a:pt x="42244" y="64826"/>
                  </a:moveTo>
                  <a:cubicBezTo>
                    <a:pt x="29179" y="64826"/>
                    <a:pt x="21712" y="54432"/>
                    <a:pt x="21712" y="40469"/>
                  </a:cubicBezTo>
                  <a:cubicBezTo>
                    <a:pt x="21712" y="26351"/>
                    <a:pt x="28401" y="16982"/>
                    <a:pt x="42244" y="16982"/>
                  </a:cubicBezTo>
                  <a:cubicBezTo>
                    <a:pt x="55777" y="16982"/>
                    <a:pt x="62474" y="25601"/>
                    <a:pt x="62474" y="40469"/>
                  </a:cubicBezTo>
                  <a:cubicBezTo>
                    <a:pt x="62474" y="54276"/>
                    <a:pt x="55942" y="64826"/>
                    <a:pt x="42244" y="64826"/>
                  </a:cubicBezTo>
                  <a:moveTo>
                    <a:pt x="42244" y="686"/>
                  </a:moveTo>
                  <a:cubicBezTo>
                    <a:pt x="17503" y="686"/>
                    <a:pt x="686" y="16396"/>
                    <a:pt x="686" y="40469"/>
                  </a:cubicBezTo>
                  <a:cubicBezTo>
                    <a:pt x="686" y="64085"/>
                    <a:pt x="17815" y="81131"/>
                    <a:pt x="42244" y="81131"/>
                  </a:cubicBezTo>
                  <a:cubicBezTo>
                    <a:pt x="66985" y="81131"/>
                    <a:pt x="83491" y="62896"/>
                    <a:pt x="83491" y="40469"/>
                  </a:cubicBezTo>
                  <a:cubicBezTo>
                    <a:pt x="83491" y="16845"/>
                    <a:pt x="66839" y="686"/>
                    <a:pt x="42244" y="686"/>
                  </a:cubicBezTo>
                </a:path>
              </a:pathLst>
            </a:custGeom>
            <a:solidFill>
              <a:srgbClr val="FFFFFF"/>
            </a:solidFill>
            <a:ln w="9525" cap="flat">
              <a:noFill/>
              <a:prstDash val="solid"/>
              <a:miter/>
            </a:ln>
          </p:spPr>
          <p:txBody>
            <a:bodyPr rtlCol="0" anchor="ctr"/>
            <a:lstStyle/>
            <a:p>
              <a:endParaRPr lang="en-US" dirty="0">
                <a:latin typeface="GT America" panose="00000500000000000000" pitchFamily="50" charset="0"/>
              </a:endParaRPr>
            </a:p>
          </p:txBody>
        </p:sp>
        <p:sp>
          <p:nvSpPr>
            <p:cNvPr id="19" name="Freeform: Shape 20">
              <a:extLst>
                <a:ext uri="{FF2B5EF4-FFF2-40B4-BE49-F238E27FC236}">
                  <a16:creationId xmlns:a16="http://schemas.microsoft.com/office/drawing/2014/main" id="{70431C4B-C136-2548-B933-1A973617C664}"/>
                </a:ext>
              </a:extLst>
            </p:cNvPr>
            <p:cNvSpPr/>
            <p:nvPr/>
          </p:nvSpPr>
          <p:spPr>
            <a:xfrm>
              <a:off x="11671011" y="6472094"/>
              <a:ext cx="57643" cy="81433"/>
            </a:xfrm>
            <a:custGeom>
              <a:avLst/>
              <a:gdLst>
                <a:gd name="connsiteX0" fmla="*/ 49491 w 57643"/>
                <a:gd name="connsiteY0" fmla="*/ 17275 h 81433"/>
                <a:gd name="connsiteX1" fmla="*/ 35629 w 57643"/>
                <a:gd name="connsiteY1" fmla="*/ 15491 h 81433"/>
                <a:gd name="connsiteX2" fmla="*/ 21703 w 57643"/>
                <a:gd name="connsiteY2" fmla="*/ 21438 h 81433"/>
                <a:gd name="connsiteX3" fmla="*/ 38118 w 57643"/>
                <a:gd name="connsiteY3" fmla="*/ 34376 h 81433"/>
                <a:gd name="connsiteX4" fmla="*/ 57735 w 57643"/>
                <a:gd name="connsiteY4" fmla="*/ 58165 h 81433"/>
                <a:gd name="connsiteX5" fmla="*/ 24796 w 57643"/>
                <a:gd name="connsiteY5" fmla="*/ 81140 h 81433"/>
                <a:gd name="connsiteX6" fmla="*/ 2077 w 57643"/>
                <a:gd name="connsiteY6" fmla="*/ 77727 h 81433"/>
                <a:gd name="connsiteX7" fmla="*/ 2077 w 57643"/>
                <a:gd name="connsiteY7" fmla="*/ 61432 h 81433"/>
                <a:gd name="connsiteX8" fmla="*/ 25574 w 57643"/>
                <a:gd name="connsiteY8" fmla="*/ 66336 h 81433"/>
                <a:gd name="connsiteX9" fmla="*/ 36718 w 57643"/>
                <a:gd name="connsiteY9" fmla="*/ 58751 h 81433"/>
                <a:gd name="connsiteX10" fmla="*/ 20459 w 57643"/>
                <a:gd name="connsiteY10" fmla="*/ 45968 h 81433"/>
                <a:gd name="connsiteX11" fmla="*/ 686 w 57643"/>
                <a:gd name="connsiteY11" fmla="*/ 21429 h 81433"/>
                <a:gd name="connsiteX12" fmla="*/ 32070 w 57643"/>
                <a:gd name="connsiteY12" fmla="*/ 686 h 81433"/>
                <a:gd name="connsiteX13" fmla="*/ 49491 w 57643"/>
                <a:gd name="connsiteY13" fmla="*/ 1967 h 81433"/>
                <a:gd name="connsiteX14" fmla="*/ 49491 w 57643"/>
                <a:gd name="connsiteY14" fmla="*/ 17275 h 81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7643" h="81433">
                  <a:moveTo>
                    <a:pt x="49491" y="17275"/>
                  </a:moveTo>
                  <a:cubicBezTo>
                    <a:pt x="44815" y="16534"/>
                    <a:pt x="40305" y="15491"/>
                    <a:pt x="35629" y="15491"/>
                  </a:cubicBezTo>
                  <a:cubicBezTo>
                    <a:pt x="27431" y="15491"/>
                    <a:pt x="21703" y="17421"/>
                    <a:pt x="21703" y="21438"/>
                  </a:cubicBezTo>
                  <a:cubicBezTo>
                    <a:pt x="21703" y="26049"/>
                    <a:pt x="29444" y="29764"/>
                    <a:pt x="38118" y="34376"/>
                  </a:cubicBezTo>
                  <a:cubicBezTo>
                    <a:pt x="46371" y="38841"/>
                    <a:pt x="57735" y="44779"/>
                    <a:pt x="57735" y="58165"/>
                  </a:cubicBezTo>
                  <a:cubicBezTo>
                    <a:pt x="57735" y="72860"/>
                    <a:pt x="44660" y="81140"/>
                    <a:pt x="24796" y="81140"/>
                  </a:cubicBezTo>
                  <a:cubicBezTo>
                    <a:pt x="15774" y="81140"/>
                    <a:pt x="9552" y="79365"/>
                    <a:pt x="2077" y="77727"/>
                  </a:cubicBezTo>
                  <a:lnTo>
                    <a:pt x="2077" y="61432"/>
                  </a:lnTo>
                  <a:cubicBezTo>
                    <a:pt x="7841" y="63216"/>
                    <a:pt x="17183" y="66336"/>
                    <a:pt x="25574" y="66336"/>
                  </a:cubicBezTo>
                  <a:cubicBezTo>
                    <a:pt x="31137" y="66336"/>
                    <a:pt x="36718" y="63801"/>
                    <a:pt x="36718" y="58751"/>
                  </a:cubicBezTo>
                  <a:cubicBezTo>
                    <a:pt x="36718" y="54130"/>
                    <a:pt x="30057" y="51312"/>
                    <a:pt x="20459" y="45968"/>
                  </a:cubicBezTo>
                  <a:cubicBezTo>
                    <a:pt x="11739" y="41650"/>
                    <a:pt x="686" y="32729"/>
                    <a:pt x="686" y="21429"/>
                  </a:cubicBezTo>
                  <a:cubicBezTo>
                    <a:pt x="686" y="8079"/>
                    <a:pt x="14072" y="686"/>
                    <a:pt x="32070" y="686"/>
                  </a:cubicBezTo>
                  <a:cubicBezTo>
                    <a:pt x="37962" y="686"/>
                    <a:pt x="43727" y="1281"/>
                    <a:pt x="49491" y="1967"/>
                  </a:cubicBezTo>
                  <a:lnTo>
                    <a:pt x="49491" y="17275"/>
                  </a:lnTo>
                  <a:close/>
                </a:path>
              </a:pathLst>
            </a:custGeom>
            <a:solidFill>
              <a:srgbClr val="FFFFFF"/>
            </a:solidFill>
            <a:ln w="9525" cap="flat">
              <a:noFill/>
              <a:prstDash val="solid"/>
              <a:miter/>
            </a:ln>
          </p:spPr>
          <p:txBody>
            <a:bodyPr rtlCol="0" anchor="ctr"/>
            <a:lstStyle/>
            <a:p>
              <a:endParaRPr lang="en-US" dirty="0">
                <a:latin typeface="GT America" panose="00000500000000000000" pitchFamily="50" charset="0"/>
              </a:endParaRPr>
            </a:p>
          </p:txBody>
        </p:sp>
        <p:sp>
          <p:nvSpPr>
            <p:cNvPr id="20" name="Freeform: Shape 21">
              <a:extLst>
                <a:ext uri="{FF2B5EF4-FFF2-40B4-BE49-F238E27FC236}">
                  <a16:creationId xmlns:a16="http://schemas.microsoft.com/office/drawing/2014/main" id="{26C33B79-1A97-B647-BA62-5C7AA669DCC0}"/>
                </a:ext>
              </a:extLst>
            </p:cNvPr>
            <p:cNvSpPr/>
            <p:nvPr/>
          </p:nvSpPr>
          <p:spPr>
            <a:xfrm>
              <a:off x="11370524" y="6444196"/>
              <a:ext cx="30194" cy="107052"/>
            </a:xfrm>
            <a:custGeom>
              <a:avLst/>
              <a:gdLst>
                <a:gd name="connsiteX0" fmla="*/ 3029 w 30194"/>
                <a:gd name="connsiteY0" fmla="*/ 106458 h 107052"/>
                <a:gd name="connsiteX1" fmla="*/ 3806 w 30194"/>
                <a:gd name="connsiteY1" fmla="*/ 79127 h 107052"/>
                <a:gd name="connsiteX2" fmla="*/ 3806 w 30194"/>
                <a:gd name="connsiteY2" fmla="*/ 37825 h 107052"/>
                <a:gd name="connsiteX3" fmla="*/ 686 w 30194"/>
                <a:gd name="connsiteY3" fmla="*/ 686 h 107052"/>
                <a:gd name="connsiteX4" fmla="*/ 27971 w 30194"/>
                <a:gd name="connsiteY4" fmla="*/ 686 h 107052"/>
                <a:gd name="connsiteX5" fmla="*/ 27193 w 30194"/>
                <a:gd name="connsiteY5" fmla="*/ 30688 h 107052"/>
                <a:gd name="connsiteX6" fmla="*/ 27193 w 30194"/>
                <a:gd name="connsiteY6" fmla="*/ 69319 h 107052"/>
                <a:gd name="connsiteX7" fmla="*/ 30304 w 30194"/>
                <a:gd name="connsiteY7" fmla="*/ 106458 h 107052"/>
                <a:gd name="connsiteX8" fmla="*/ 3029 w 30194"/>
                <a:gd name="connsiteY8" fmla="*/ 106458 h 107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194" h="107052">
                  <a:moveTo>
                    <a:pt x="3029" y="106458"/>
                  </a:moveTo>
                  <a:cubicBezTo>
                    <a:pt x="3486" y="97848"/>
                    <a:pt x="3806" y="91159"/>
                    <a:pt x="3806" y="79127"/>
                  </a:cubicBezTo>
                  <a:lnTo>
                    <a:pt x="3806" y="37825"/>
                  </a:lnTo>
                  <a:cubicBezTo>
                    <a:pt x="3806" y="22975"/>
                    <a:pt x="2873" y="11684"/>
                    <a:pt x="686" y="686"/>
                  </a:cubicBezTo>
                  <a:lnTo>
                    <a:pt x="27971" y="686"/>
                  </a:lnTo>
                  <a:cubicBezTo>
                    <a:pt x="27971" y="8262"/>
                    <a:pt x="27193" y="18812"/>
                    <a:pt x="27193" y="30688"/>
                  </a:cubicBezTo>
                  <a:lnTo>
                    <a:pt x="27193" y="69319"/>
                  </a:lnTo>
                  <a:cubicBezTo>
                    <a:pt x="27193" y="80161"/>
                    <a:pt x="28895" y="96356"/>
                    <a:pt x="30304" y="106458"/>
                  </a:cubicBezTo>
                  <a:lnTo>
                    <a:pt x="3029" y="106458"/>
                  </a:lnTo>
                  <a:close/>
                </a:path>
              </a:pathLst>
            </a:custGeom>
            <a:solidFill>
              <a:srgbClr val="FFFFFF"/>
            </a:solidFill>
            <a:ln w="9525" cap="flat">
              <a:noFill/>
              <a:prstDash val="solid"/>
              <a:miter/>
            </a:ln>
          </p:spPr>
          <p:txBody>
            <a:bodyPr rtlCol="0" anchor="ctr"/>
            <a:lstStyle/>
            <a:p>
              <a:endParaRPr lang="en-US" dirty="0">
                <a:latin typeface="GT America" panose="00000500000000000000" pitchFamily="50" charset="0"/>
              </a:endParaRPr>
            </a:p>
          </p:txBody>
        </p:sp>
        <p:sp>
          <p:nvSpPr>
            <p:cNvPr id="21" name="Freeform: Shape 22">
              <a:extLst>
                <a:ext uri="{FF2B5EF4-FFF2-40B4-BE49-F238E27FC236}">
                  <a16:creationId xmlns:a16="http://schemas.microsoft.com/office/drawing/2014/main" id="{9DE1C625-0D34-674D-A845-F677DA824017}"/>
                </a:ext>
              </a:extLst>
            </p:cNvPr>
            <p:cNvSpPr/>
            <p:nvPr/>
          </p:nvSpPr>
          <p:spPr>
            <a:xfrm>
              <a:off x="11415257" y="6472094"/>
              <a:ext cx="86923" cy="112542"/>
            </a:xfrm>
            <a:custGeom>
              <a:avLst/>
              <a:gdLst>
                <a:gd name="connsiteX0" fmla="*/ 45447 w 86922"/>
                <a:gd name="connsiteY0" fmla="*/ 64826 h 112542"/>
                <a:gd name="connsiteX1" fmla="*/ 24851 w 86922"/>
                <a:gd name="connsiteY1" fmla="*/ 42611 h 112542"/>
                <a:gd name="connsiteX2" fmla="*/ 44504 w 86922"/>
                <a:gd name="connsiteY2" fmla="*/ 16982 h 112542"/>
                <a:gd name="connsiteX3" fmla="*/ 65421 w 86922"/>
                <a:gd name="connsiteY3" fmla="*/ 42537 h 112542"/>
                <a:gd name="connsiteX4" fmla="*/ 45447 w 86922"/>
                <a:gd name="connsiteY4" fmla="*/ 64826 h 112542"/>
                <a:gd name="connsiteX5" fmla="*/ 49665 w 86922"/>
                <a:gd name="connsiteY5" fmla="*/ 686 h 112542"/>
                <a:gd name="connsiteX6" fmla="*/ 23295 w 86922"/>
                <a:gd name="connsiteY6" fmla="*/ 13432 h 112542"/>
                <a:gd name="connsiteX7" fmla="*/ 20486 w 86922"/>
                <a:gd name="connsiteY7" fmla="*/ 2626 h 112542"/>
                <a:gd name="connsiteX8" fmla="*/ 686 w 86922"/>
                <a:gd name="connsiteY8" fmla="*/ 4117 h 112542"/>
                <a:gd name="connsiteX9" fmla="*/ 5362 w 86922"/>
                <a:gd name="connsiteY9" fmla="*/ 42620 h 112542"/>
                <a:gd name="connsiteX10" fmla="*/ 5362 w 86922"/>
                <a:gd name="connsiteY10" fmla="*/ 73720 h 112542"/>
                <a:gd name="connsiteX11" fmla="*/ 2251 w 86922"/>
                <a:gd name="connsiteY11" fmla="*/ 112460 h 112542"/>
                <a:gd name="connsiteX12" fmla="*/ 27971 w 86922"/>
                <a:gd name="connsiteY12" fmla="*/ 110969 h 112542"/>
                <a:gd name="connsiteX13" fmla="*/ 26406 w 86922"/>
                <a:gd name="connsiteY13" fmla="*/ 82623 h 112542"/>
                <a:gd name="connsiteX14" fmla="*/ 26406 w 86922"/>
                <a:gd name="connsiteY14" fmla="*/ 73720 h 112542"/>
                <a:gd name="connsiteX15" fmla="*/ 50589 w 86922"/>
                <a:gd name="connsiteY15" fmla="*/ 81140 h 112542"/>
                <a:gd name="connsiteX16" fmla="*/ 86438 w 86922"/>
                <a:gd name="connsiteY16" fmla="*/ 42400 h 112542"/>
                <a:gd name="connsiteX17" fmla="*/ 49665 w 86922"/>
                <a:gd name="connsiteY17" fmla="*/ 686 h 112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6922" h="112542">
                  <a:moveTo>
                    <a:pt x="45447" y="64826"/>
                  </a:moveTo>
                  <a:cubicBezTo>
                    <a:pt x="32344" y="64826"/>
                    <a:pt x="24851" y="57278"/>
                    <a:pt x="24851" y="42611"/>
                  </a:cubicBezTo>
                  <a:cubicBezTo>
                    <a:pt x="24851" y="27385"/>
                    <a:pt x="31246" y="16982"/>
                    <a:pt x="44504" y="16982"/>
                  </a:cubicBezTo>
                  <a:cubicBezTo>
                    <a:pt x="56838" y="16982"/>
                    <a:pt x="65421" y="27532"/>
                    <a:pt x="65421" y="42537"/>
                  </a:cubicBezTo>
                  <a:cubicBezTo>
                    <a:pt x="65421" y="55923"/>
                    <a:pt x="58714" y="64826"/>
                    <a:pt x="45447" y="64826"/>
                  </a:cubicBezTo>
                  <a:moveTo>
                    <a:pt x="49665" y="686"/>
                  </a:moveTo>
                  <a:cubicBezTo>
                    <a:pt x="34531" y="686"/>
                    <a:pt x="28291" y="7951"/>
                    <a:pt x="23295" y="13432"/>
                  </a:cubicBezTo>
                  <a:cubicBezTo>
                    <a:pt x="22216" y="9452"/>
                    <a:pt x="21731" y="6039"/>
                    <a:pt x="20486" y="2626"/>
                  </a:cubicBezTo>
                  <a:lnTo>
                    <a:pt x="686" y="4117"/>
                  </a:lnTo>
                  <a:cubicBezTo>
                    <a:pt x="3184" y="17156"/>
                    <a:pt x="5362" y="29298"/>
                    <a:pt x="5362" y="42620"/>
                  </a:cubicBezTo>
                  <a:lnTo>
                    <a:pt x="5362" y="73720"/>
                  </a:lnTo>
                  <a:cubicBezTo>
                    <a:pt x="5362" y="84700"/>
                    <a:pt x="3029" y="105332"/>
                    <a:pt x="2251" y="112460"/>
                  </a:cubicBezTo>
                  <a:lnTo>
                    <a:pt x="27971" y="110969"/>
                  </a:lnTo>
                  <a:cubicBezTo>
                    <a:pt x="26406" y="99559"/>
                    <a:pt x="26406" y="86786"/>
                    <a:pt x="26406" y="82623"/>
                  </a:cubicBezTo>
                  <a:lnTo>
                    <a:pt x="26406" y="73720"/>
                  </a:lnTo>
                  <a:cubicBezTo>
                    <a:pt x="32024" y="76986"/>
                    <a:pt x="37953" y="81140"/>
                    <a:pt x="50589" y="81140"/>
                  </a:cubicBezTo>
                  <a:cubicBezTo>
                    <a:pt x="71954" y="81140"/>
                    <a:pt x="86438" y="64835"/>
                    <a:pt x="86438" y="42400"/>
                  </a:cubicBezTo>
                  <a:cubicBezTo>
                    <a:pt x="86438" y="18034"/>
                    <a:pt x="71496" y="686"/>
                    <a:pt x="49665" y="686"/>
                  </a:cubicBezTo>
                </a:path>
              </a:pathLst>
            </a:custGeom>
            <a:solidFill>
              <a:srgbClr val="FFFFFF"/>
            </a:solidFill>
            <a:ln w="9525" cap="flat">
              <a:noFill/>
              <a:prstDash val="solid"/>
              <a:miter/>
            </a:ln>
          </p:spPr>
          <p:txBody>
            <a:bodyPr rtlCol="0" anchor="ctr"/>
            <a:lstStyle/>
            <a:p>
              <a:endParaRPr lang="en-US" dirty="0">
                <a:latin typeface="GT America" panose="00000500000000000000" pitchFamily="50" charset="0"/>
              </a:endParaRPr>
            </a:p>
          </p:txBody>
        </p:sp>
        <p:sp>
          <p:nvSpPr>
            <p:cNvPr id="22" name="Freeform: Shape 23">
              <a:extLst>
                <a:ext uri="{FF2B5EF4-FFF2-40B4-BE49-F238E27FC236}">
                  <a16:creationId xmlns:a16="http://schemas.microsoft.com/office/drawing/2014/main" id="{D476391B-9C48-4D49-BED1-74E659654546}"/>
                </a:ext>
              </a:extLst>
            </p:cNvPr>
            <p:cNvSpPr/>
            <p:nvPr/>
          </p:nvSpPr>
          <p:spPr>
            <a:xfrm>
              <a:off x="11511348" y="6472094"/>
              <a:ext cx="57643" cy="81433"/>
            </a:xfrm>
            <a:custGeom>
              <a:avLst/>
              <a:gdLst>
                <a:gd name="connsiteX0" fmla="*/ 47817 w 57643"/>
                <a:gd name="connsiteY0" fmla="*/ 17046 h 81433"/>
                <a:gd name="connsiteX1" fmla="*/ 35647 w 57643"/>
                <a:gd name="connsiteY1" fmla="*/ 15481 h 81433"/>
                <a:gd name="connsiteX2" fmla="*/ 21712 w 57643"/>
                <a:gd name="connsiteY2" fmla="*/ 21429 h 81433"/>
                <a:gd name="connsiteX3" fmla="*/ 38127 w 57643"/>
                <a:gd name="connsiteY3" fmla="*/ 34367 h 81433"/>
                <a:gd name="connsiteX4" fmla="*/ 57753 w 57643"/>
                <a:gd name="connsiteY4" fmla="*/ 58156 h 81433"/>
                <a:gd name="connsiteX5" fmla="*/ 24805 w 57643"/>
                <a:gd name="connsiteY5" fmla="*/ 81131 h 81433"/>
                <a:gd name="connsiteX6" fmla="*/ 2086 w 57643"/>
                <a:gd name="connsiteY6" fmla="*/ 77727 h 81433"/>
                <a:gd name="connsiteX7" fmla="*/ 2086 w 57643"/>
                <a:gd name="connsiteY7" fmla="*/ 61432 h 81433"/>
                <a:gd name="connsiteX8" fmla="*/ 25583 w 57643"/>
                <a:gd name="connsiteY8" fmla="*/ 66336 h 81433"/>
                <a:gd name="connsiteX9" fmla="*/ 36727 w 57643"/>
                <a:gd name="connsiteY9" fmla="*/ 58751 h 81433"/>
                <a:gd name="connsiteX10" fmla="*/ 20468 w 57643"/>
                <a:gd name="connsiteY10" fmla="*/ 45968 h 81433"/>
                <a:gd name="connsiteX11" fmla="*/ 686 w 57643"/>
                <a:gd name="connsiteY11" fmla="*/ 21429 h 81433"/>
                <a:gd name="connsiteX12" fmla="*/ 32088 w 57643"/>
                <a:gd name="connsiteY12" fmla="*/ 686 h 81433"/>
                <a:gd name="connsiteX13" fmla="*/ 50836 w 57643"/>
                <a:gd name="connsiteY13" fmla="*/ 2242 h 81433"/>
                <a:gd name="connsiteX14" fmla="*/ 47817 w 57643"/>
                <a:gd name="connsiteY14" fmla="*/ 17046 h 81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7643" h="81433">
                  <a:moveTo>
                    <a:pt x="47817" y="17046"/>
                  </a:moveTo>
                  <a:cubicBezTo>
                    <a:pt x="43141" y="16305"/>
                    <a:pt x="40314" y="15481"/>
                    <a:pt x="35647" y="15481"/>
                  </a:cubicBezTo>
                  <a:cubicBezTo>
                    <a:pt x="27440" y="15481"/>
                    <a:pt x="21712" y="17430"/>
                    <a:pt x="21712" y="21429"/>
                  </a:cubicBezTo>
                  <a:cubicBezTo>
                    <a:pt x="21712" y="26049"/>
                    <a:pt x="29462" y="29755"/>
                    <a:pt x="38127" y="34367"/>
                  </a:cubicBezTo>
                  <a:cubicBezTo>
                    <a:pt x="46380" y="38832"/>
                    <a:pt x="57753" y="44770"/>
                    <a:pt x="57753" y="58156"/>
                  </a:cubicBezTo>
                  <a:cubicBezTo>
                    <a:pt x="57753" y="72851"/>
                    <a:pt x="44669" y="81131"/>
                    <a:pt x="24805" y="81131"/>
                  </a:cubicBezTo>
                  <a:cubicBezTo>
                    <a:pt x="15783" y="81131"/>
                    <a:pt x="9562" y="79356"/>
                    <a:pt x="2086" y="77727"/>
                  </a:cubicBezTo>
                  <a:lnTo>
                    <a:pt x="2086" y="61432"/>
                  </a:lnTo>
                  <a:cubicBezTo>
                    <a:pt x="7851" y="63216"/>
                    <a:pt x="17202" y="66336"/>
                    <a:pt x="25583" y="66336"/>
                  </a:cubicBezTo>
                  <a:cubicBezTo>
                    <a:pt x="31155" y="66336"/>
                    <a:pt x="36727" y="63801"/>
                    <a:pt x="36727" y="58751"/>
                  </a:cubicBezTo>
                  <a:cubicBezTo>
                    <a:pt x="36727" y="54148"/>
                    <a:pt x="30066" y="51312"/>
                    <a:pt x="20468" y="45968"/>
                  </a:cubicBezTo>
                  <a:cubicBezTo>
                    <a:pt x="11748" y="41659"/>
                    <a:pt x="686" y="32729"/>
                    <a:pt x="686" y="21429"/>
                  </a:cubicBezTo>
                  <a:cubicBezTo>
                    <a:pt x="686" y="8079"/>
                    <a:pt x="14072" y="686"/>
                    <a:pt x="32088" y="686"/>
                  </a:cubicBezTo>
                  <a:cubicBezTo>
                    <a:pt x="37971" y="686"/>
                    <a:pt x="45063" y="1537"/>
                    <a:pt x="50836" y="2242"/>
                  </a:cubicBezTo>
                  <a:lnTo>
                    <a:pt x="47817" y="17046"/>
                  </a:lnTo>
                  <a:close/>
                </a:path>
              </a:pathLst>
            </a:custGeom>
            <a:solidFill>
              <a:srgbClr val="FFFFFF"/>
            </a:solidFill>
            <a:ln w="9525" cap="flat">
              <a:noFill/>
              <a:prstDash val="solid"/>
              <a:miter/>
            </a:ln>
          </p:spPr>
          <p:txBody>
            <a:bodyPr rtlCol="0" anchor="ctr"/>
            <a:lstStyle/>
            <a:p>
              <a:endParaRPr lang="en-US" dirty="0">
                <a:latin typeface="GT America" panose="00000500000000000000" pitchFamily="50" charset="0"/>
              </a:endParaRPr>
            </a:p>
          </p:txBody>
        </p:sp>
      </p:grpSp>
    </p:spTree>
    <p:extLst>
      <p:ext uri="{BB962C8B-B14F-4D97-AF65-F5344CB8AC3E}">
        <p14:creationId xmlns:p14="http://schemas.microsoft.com/office/powerpoint/2010/main" val="2038634437"/>
      </p:ext>
    </p:extLst>
  </p:cSld>
  <p:clrMapOvr>
    <a:masterClrMapping/>
  </p:clrMapOvr>
  <p:extLst>
    <p:ext uri="{DCECCB84-F9BA-43D5-87BE-67443E8EF086}">
      <p15:sldGuideLst xmlns:p15="http://schemas.microsoft.com/office/powerpoint/2012/main">
        <p15:guide id="1" orient="horz" pos="3906">
          <p15:clr>
            <a:srgbClr val="F26B43"/>
          </p15:clr>
        </p15:guide>
        <p15:guide id="2" orient="horz" pos="4156">
          <p15:clr>
            <a:srgbClr val="F26B43"/>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Visual on the right">
    <p:bg>
      <p:bgPr>
        <a:solidFill>
          <a:schemeClr val="bg1">
            <a:lumMod val="95000"/>
          </a:schemeClr>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FAC36EE0-D1D8-4F63-8245-189C2DEA398B}"/>
              </a:ext>
            </a:extLst>
          </p:cNvPr>
          <p:cNvSpPr/>
          <p:nvPr userDrawn="1"/>
        </p:nvSpPr>
        <p:spPr>
          <a:xfrm>
            <a:off x="0" y="0"/>
            <a:ext cx="3990109" cy="6858000"/>
          </a:xfrm>
          <a:prstGeom prst="rect">
            <a:avLst/>
          </a:prstGeom>
          <a:gradFill>
            <a:gsLst>
              <a:gs pos="0">
                <a:schemeClr val="tx2"/>
              </a:gs>
              <a:gs pos="100000">
                <a:schemeClr val="accent6">
                  <a:lumMod val="10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T America" panose="00000500000000000000" pitchFamily="50" charset="0"/>
            </a:endParaRPr>
          </a:p>
        </p:txBody>
      </p:sp>
      <p:sp>
        <p:nvSpPr>
          <p:cNvPr id="2" name="Espace réservé du numéro de diapositive 1">
            <a:extLst>
              <a:ext uri="{FF2B5EF4-FFF2-40B4-BE49-F238E27FC236}">
                <a16:creationId xmlns:a16="http://schemas.microsoft.com/office/drawing/2014/main" id="{B52F0521-4D9F-4207-B1DF-7BCF176045CE}"/>
              </a:ext>
            </a:extLst>
          </p:cNvPr>
          <p:cNvSpPr>
            <a:spLocks noGrp="1"/>
          </p:cNvSpPr>
          <p:nvPr>
            <p:ph type="sldNum" sz="quarter" idx="18"/>
          </p:nvPr>
        </p:nvSpPr>
        <p:spPr/>
        <p:txBody>
          <a:bodyPr/>
          <a:lstStyle>
            <a:lvl1pPr>
              <a:defRPr>
                <a:solidFill>
                  <a:schemeClr val="bg1"/>
                </a:solidFill>
              </a:defRPr>
            </a:lvl1pPr>
          </a:lstStyle>
          <a:p>
            <a:fld id="{F73BA400-75BE-45F2-9E46-345C1733B6B3}" type="slidenum">
              <a:rPr lang="en-US" smtClean="0"/>
              <a:pPr/>
              <a:t>‹#›</a:t>
            </a:fld>
            <a:endParaRPr lang="en-US" dirty="0"/>
          </a:p>
        </p:txBody>
      </p:sp>
      <p:grpSp>
        <p:nvGrpSpPr>
          <p:cNvPr id="6" name="Group 5">
            <a:extLst>
              <a:ext uri="{FF2B5EF4-FFF2-40B4-BE49-F238E27FC236}">
                <a16:creationId xmlns:a16="http://schemas.microsoft.com/office/drawing/2014/main" id="{C7DBD5DA-1426-A94B-B1A9-447D4151078A}"/>
              </a:ext>
            </a:extLst>
          </p:cNvPr>
          <p:cNvGrpSpPr/>
          <p:nvPr/>
        </p:nvGrpSpPr>
        <p:grpSpPr>
          <a:xfrm>
            <a:off x="11364899" y="6200776"/>
            <a:ext cx="432372" cy="394468"/>
            <a:chOff x="11309880" y="6178130"/>
            <a:chExt cx="490427" cy="447433"/>
          </a:xfrm>
        </p:grpSpPr>
        <p:sp>
          <p:nvSpPr>
            <p:cNvPr id="7" name="Freeform: Shape 6">
              <a:extLst>
                <a:ext uri="{FF2B5EF4-FFF2-40B4-BE49-F238E27FC236}">
                  <a16:creationId xmlns:a16="http://schemas.microsoft.com/office/drawing/2014/main" id="{97F007C1-4380-CC40-8B92-36856BCBFF23}"/>
                </a:ext>
              </a:extLst>
            </p:cNvPr>
            <p:cNvSpPr/>
            <p:nvPr/>
          </p:nvSpPr>
          <p:spPr>
            <a:xfrm>
              <a:off x="11309880" y="6178130"/>
              <a:ext cx="490427" cy="447424"/>
            </a:xfrm>
            <a:custGeom>
              <a:avLst/>
              <a:gdLst>
                <a:gd name="connsiteX0" fmla="*/ 686 w 490426"/>
                <a:gd name="connsiteY0" fmla="*/ 447378 h 447424"/>
                <a:gd name="connsiteX1" fmla="*/ 686 w 490426"/>
                <a:gd name="connsiteY1" fmla="*/ 686 h 447424"/>
                <a:gd name="connsiteX2" fmla="*/ 479355 w 490426"/>
                <a:gd name="connsiteY2" fmla="*/ 686 h 447424"/>
                <a:gd name="connsiteX3" fmla="*/ 431511 w 490426"/>
                <a:gd name="connsiteY3" fmla="*/ 447378 h 447424"/>
                <a:gd name="connsiteX4" fmla="*/ 686 w 490426"/>
                <a:gd name="connsiteY4" fmla="*/ 447378 h 4474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426" h="447424">
                  <a:moveTo>
                    <a:pt x="686" y="447378"/>
                  </a:moveTo>
                  <a:lnTo>
                    <a:pt x="686" y="686"/>
                  </a:lnTo>
                  <a:lnTo>
                    <a:pt x="479355" y="686"/>
                  </a:lnTo>
                  <a:cubicBezTo>
                    <a:pt x="500885" y="149663"/>
                    <a:pt x="492440" y="291009"/>
                    <a:pt x="431511" y="447378"/>
                  </a:cubicBezTo>
                  <a:lnTo>
                    <a:pt x="686" y="447378"/>
                  </a:lnTo>
                  <a:close/>
                </a:path>
              </a:pathLst>
            </a:custGeom>
            <a:solidFill>
              <a:srgbClr val="009D9C"/>
            </a:solidFill>
            <a:ln w="9525" cap="flat">
              <a:noFill/>
              <a:prstDash val="solid"/>
              <a:miter/>
            </a:ln>
          </p:spPr>
          <p:txBody>
            <a:bodyPr rtlCol="0" anchor="ctr"/>
            <a:lstStyle/>
            <a:p>
              <a:endParaRPr lang="en-US" dirty="0">
                <a:latin typeface="GT America" panose="00000500000000000000" pitchFamily="50" charset="0"/>
              </a:endParaRPr>
            </a:p>
          </p:txBody>
        </p:sp>
        <p:sp>
          <p:nvSpPr>
            <p:cNvPr id="8" name="Freeform: Shape 8">
              <a:extLst>
                <a:ext uri="{FF2B5EF4-FFF2-40B4-BE49-F238E27FC236}">
                  <a16:creationId xmlns:a16="http://schemas.microsoft.com/office/drawing/2014/main" id="{D5DC936F-68E6-2649-ADB3-D6747E252FC3}"/>
                </a:ext>
              </a:extLst>
            </p:cNvPr>
            <p:cNvSpPr/>
            <p:nvPr/>
          </p:nvSpPr>
          <p:spPr>
            <a:xfrm>
              <a:off x="11502079" y="6341710"/>
              <a:ext cx="10980" cy="8235"/>
            </a:xfrm>
            <a:custGeom>
              <a:avLst/>
              <a:gdLst>
                <a:gd name="connsiteX0" fmla="*/ 2708 w 10979"/>
                <a:gd name="connsiteY0" fmla="*/ 5920 h 8234"/>
                <a:gd name="connsiteX1" fmla="*/ 686 w 10979"/>
                <a:gd name="connsiteY1" fmla="*/ 7640 h 8234"/>
                <a:gd name="connsiteX2" fmla="*/ 10943 w 10979"/>
                <a:gd name="connsiteY2" fmla="*/ 3532 h 8234"/>
                <a:gd name="connsiteX3" fmla="*/ 11172 w 10979"/>
                <a:gd name="connsiteY3" fmla="*/ 686 h 8234"/>
                <a:gd name="connsiteX4" fmla="*/ 2708 w 10979"/>
                <a:gd name="connsiteY4" fmla="*/ 5920 h 8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9" h="8234">
                  <a:moveTo>
                    <a:pt x="2708" y="5920"/>
                  </a:moveTo>
                  <a:lnTo>
                    <a:pt x="686" y="7640"/>
                  </a:lnTo>
                  <a:cubicBezTo>
                    <a:pt x="5133" y="9241"/>
                    <a:pt x="9973" y="6167"/>
                    <a:pt x="10943" y="3532"/>
                  </a:cubicBezTo>
                  <a:lnTo>
                    <a:pt x="11172" y="686"/>
                  </a:lnTo>
                  <a:cubicBezTo>
                    <a:pt x="7640" y="1482"/>
                    <a:pt x="4154" y="3221"/>
                    <a:pt x="2708" y="5920"/>
                  </a:cubicBezTo>
                </a:path>
              </a:pathLst>
            </a:custGeom>
            <a:solidFill>
              <a:srgbClr val="2F469C"/>
            </a:solidFill>
            <a:ln w="9525" cap="flat">
              <a:noFill/>
              <a:prstDash val="solid"/>
              <a:miter/>
            </a:ln>
          </p:spPr>
          <p:txBody>
            <a:bodyPr rtlCol="0" anchor="ctr"/>
            <a:lstStyle/>
            <a:p>
              <a:endParaRPr lang="en-US" dirty="0">
                <a:latin typeface="GT America" panose="00000500000000000000" pitchFamily="50" charset="0"/>
              </a:endParaRPr>
            </a:p>
          </p:txBody>
        </p:sp>
        <p:sp>
          <p:nvSpPr>
            <p:cNvPr id="9" name="Freeform: Shape 11">
              <a:extLst>
                <a:ext uri="{FF2B5EF4-FFF2-40B4-BE49-F238E27FC236}">
                  <a16:creationId xmlns:a16="http://schemas.microsoft.com/office/drawing/2014/main" id="{2248EA13-796E-634F-B570-551E183589C5}"/>
                </a:ext>
              </a:extLst>
            </p:cNvPr>
            <p:cNvSpPr/>
            <p:nvPr/>
          </p:nvSpPr>
          <p:spPr>
            <a:xfrm>
              <a:off x="11524752" y="6360604"/>
              <a:ext cx="9150" cy="9150"/>
            </a:xfrm>
            <a:custGeom>
              <a:avLst/>
              <a:gdLst>
                <a:gd name="connsiteX0" fmla="*/ 4200 w 9149"/>
                <a:gd name="connsiteY0" fmla="*/ 906 h 9149"/>
                <a:gd name="connsiteX1" fmla="*/ 686 w 9149"/>
                <a:gd name="connsiteY1" fmla="*/ 686 h 9149"/>
                <a:gd name="connsiteX2" fmla="*/ 4950 w 9149"/>
                <a:gd name="connsiteY2" fmla="*/ 8281 h 9149"/>
                <a:gd name="connsiteX3" fmla="*/ 7576 w 9149"/>
                <a:gd name="connsiteY3" fmla="*/ 8866 h 9149"/>
                <a:gd name="connsiteX4" fmla="*/ 4200 w 9149"/>
                <a:gd name="connsiteY4" fmla="*/ 906 h 9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9" h="9149">
                  <a:moveTo>
                    <a:pt x="4200" y="906"/>
                  </a:moveTo>
                  <a:lnTo>
                    <a:pt x="686" y="686"/>
                  </a:lnTo>
                  <a:cubicBezTo>
                    <a:pt x="695" y="3779"/>
                    <a:pt x="1674" y="6286"/>
                    <a:pt x="4950" y="8281"/>
                  </a:cubicBezTo>
                  <a:lnTo>
                    <a:pt x="7576" y="8866"/>
                  </a:lnTo>
                  <a:cubicBezTo>
                    <a:pt x="11172" y="5792"/>
                    <a:pt x="6377" y="2653"/>
                    <a:pt x="4200" y="906"/>
                  </a:cubicBezTo>
                </a:path>
              </a:pathLst>
            </a:custGeom>
            <a:solidFill>
              <a:srgbClr val="2F469C"/>
            </a:solidFill>
            <a:ln w="9525" cap="flat">
              <a:noFill/>
              <a:prstDash val="solid"/>
              <a:miter/>
            </a:ln>
          </p:spPr>
          <p:txBody>
            <a:bodyPr rtlCol="0" anchor="ctr"/>
            <a:lstStyle/>
            <a:p>
              <a:endParaRPr lang="en-US" dirty="0">
                <a:latin typeface="GT America" panose="00000500000000000000" pitchFamily="50" charset="0"/>
              </a:endParaRPr>
            </a:p>
          </p:txBody>
        </p:sp>
        <p:sp>
          <p:nvSpPr>
            <p:cNvPr id="10" name="Freeform: Shape 12">
              <a:extLst>
                <a:ext uri="{FF2B5EF4-FFF2-40B4-BE49-F238E27FC236}">
                  <a16:creationId xmlns:a16="http://schemas.microsoft.com/office/drawing/2014/main" id="{42DEA270-F022-ED40-948F-3DB29A2A152F}"/>
                </a:ext>
              </a:extLst>
            </p:cNvPr>
            <p:cNvSpPr/>
            <p:nvPr/>
          </p:nvSpPr>
          <p:spPr>
            <a:xfrm>
              <a:off x="11490340" y="6281696"/>
              <a:ext cx="13725" cy="10065"/>
            </a:xfrm>
            <a:custGeom>
              <a:avLst/>
              <a:gdLst>
                <a:gd name="connsiteX0" fmla="*/ 3303 w 13724"/>
                <a:gd name="connsiteY0" fmla="*/ 7100 h 10064"/>
                <a:gd name="connsiteX1" fmla="*/ 686 w 13724"/>
                <a:gd name="connsiteY1" fmla="*/ 8958 h 10064"/>
                <a:gd name="connsiteX2" fmla="*/ 12325 w 13724"/>
                <a:gd name="connsiteY2" fmla="*/ 4191 h 10064"/>
                <a:gd name="connsiteX3" fmla="*/ 13194 w 13724"/>
                <a:gd name="connsiteY3" fmla="*/ 686 h 10064"/>
                <a:gd name="connsiteX4" fmla="*/ 3303 w 13724"/>
                <a:gd name="connsiteY4" fmla="*/ 7100 h 10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24" h="10064">
                  <a:moveTo>
                    <a:pt x="3303" y="7100"/>
                  </a:moveTo>
                  <a:lnTo>
                    <a:pt x="686" y="8958"/>
                  </a:lnTo>
                  <a:cubicBezTo>
                    <a:pt x="6030" y="10870"/>
                    <a:pt x="10403" y="8034"/>
                    <a:pt x="12325" y="4191"/>
                  </a:cubicBezTo>
                  <a:lnTo>
                    <a:pt x="13194" y="686"/>
                  </a:lnTo>
                  <a:cubicBezTo>
                    <a:pt x="8948" y="1629"/>
                    <a:pt x="5673" y="1601"/>
                    <a:pt x="3303" y="7100"/>
                  </a:cubicBezTo>
                </a:path>
              </a:pathLst>
            </a:custGeom>
            <a:solidFill>
              <a:srgbClr val="2F469C"/>
            </a:solidFill>
            <a:ln w="9525" cap="flat">
              <a:noFill/>
              <a:prstDash val="solid"/>
              <a:miter/>
            </a:ln>
          </p:spPr>
          <p:txBody>
            <a:bodyPr rtlCol="0" anchor="ctr"/>
            <a:lstStyle/>
            <a:p>
              <a:endParaRPr lang="en-US" dirty="0">
                <a:latin typeface="GT America" panose="00000500000000000000" pitchFamily="50" charset="0"/>
              </a:endParaRPr>
            </a:p>
          </p:txBody>
        </p:sp>
        <p:sp>
          <p:nvSpPr>
            <p:cNvPr id="11" name="Freeform: Shape 13">
              <a:extLst>
                <a:ext uri="{FF2B5EF4-FFF2-40B4-BE49-F238E27FC236}">
                  <a16:creationId xmlns:a16="http://schemas.microsoft.com/office/drawing/2014/main" id="{AC9DB490-C29E-3E43-9A26-4410D9993A01}"/>
                </a:ext>
              </a:extLst>
            </p:cNvPr>
            <p:cNvSpPr/>
            <p:nvPr/>
          </p:nvSpPr>
          <p:spPr>
            <a:xfrm>
              <a:off x="11483340" y="6302842"/>
              <a:ext cx="10980" cy="9150"/>
            </a:xfrm>
            <a:custGeom>
              <a:avLst/>
              <a:gdLst>
                <a:gd name="connsiteX0" fmla="*/ 10577 w 10979"/>
                <a:gd name="connsiteY0" fmla="*/ 3568 h 9149"/>
                <a:gd name="connsiteX1" fmla="*/ 9799 w 10979"/>
                <a:gd name="connsiteY1" fmla="*/ 686 h 9149"/>
                <a:gd name="connsiteX2" fmla="*/ 686 w 10979"/>
                <a:gd name="connsiteY2" fmla="*/ 6441 h 9149"/>
                <a:gd name="connsiteX3" fmla="*/ 686 w 10979"/>
                <a:gd name="connsiteY3" fmla="*/ 8720 h 9149"/>
                <a:gd name="connsiteX4" fmla="*/ 10577 w 10979"/>
                <a:gd name="connsiteY4" fmla="*/ 3568 h 9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9" h="9149">
                  <a:moveTo>
                    <a:pt x="10577" y="3568"/>
                  </a:moveTo>
                  <a:lnTo>
                    <a:pt x="9799" y="686"/>
                  </a:lnTo>
                  <a:cubicBezTo>
                    <a:pt x="5554" y="1638"/>
                    <a:pt x="2416" y="3202"/>
                    <a:pt x="686" y="6441"/>
                  </a:cubicBezTo>
                  <a:lnTo>
                    <a:pt x="686" y="8720"/>
                  </a:lnTo>
                  <a:cubicBezTo>
                    <a:pt x="6021" y="10623"/>
                    <a:pt x="8857" y="5838"/>
                    <a:pt x="10577" y="3568"/>
                  </a:cubicBezTo>
                </a:path>
              </a:pathLst>
            </a:custGeom>
            <a:solidFill>
              <a:srgbClr val="2F469C"/>
            </a:solidFill>
            <a:ln w="9525" cap="flat">
              <a:noFill/>
              <a:prstDash val="solid"/>
              <a:miter/>
            </a:ln>
          </p:spPr>
          <p:txBody>
            <a:bodyPr rtlCol="0" anchor="ctr"/>
            <a:lstStyle/>
            <a:p>
              <a:endParaRPr lang="en-US" dirty="0">
                <a:latin typeface="GT America" panose="00000500000000000000" pitchFamily="50" charset="0"/>
              </a:endParaRPr>
            </a:p>
          </p:txBody>
        </p:sp>
        <p:sp>
          <p:nvSpPr>
            <p:cNvPr id="12" name="Freeform: Shape 14">
              <a:extLst>
                <a:ext uri="{FF2B5EF4-FFF2-40B4-BE49-F238E27FC236}">
                  <a16:creationId xmlns:a16="http://schemas.microsoft.com/office/drawing/2014/main" id="{A227A5CC-0CB7-1647-BFDB-F93FC7957BB5}"/>
                </a:ext>
              </a:extLst>
            </p:cNvPr>
            <p:cNvSpPr/>
            <p:nvPr/>
          </p:nvSpPr>
          <p:spPr>
            <a:xfrm>
              <a:off x="11480056" y="6325904"/>
              <a:ext cx="12810" cy="8235"/>
            </a:xfrm>
            <a:custGeom>
              <a:avLst/>
              <a:gdLst>
                <a:gd name="connsiteX0" fmla="*/ 686 w 12809"/>
                <a:gd name="connsiteY0" fmla="*/ 6492 h 8234"/>
                <a:gd name="connsiteX1" fmla="*/ 2443 w 12809"/>
                <a:gd name="connsiteY1" fmla="*/ 7544 h 8234"/>
                <a:gd name="connsiteX2" fmla="*/ 10120 w 12809"/>
                <a:gd name="connsiteY2" fmla="*/ 2832 h 8234"/>
                <a:gd name="connsiteX3" fmla="*/ 12370 w 12809"/>
                <a:gd name="connsiteY3" fmla="*/ 864 h 8234"/>
                <a:gd name="connsiteX4" fmla="*/ 686 w 12809"/>
                <a:gd name="connsiteY4" fmla="*/ 6492 h 8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9" h="8234">
                  <a:moveTo>
                    <a:pt x="686" y="6492"/>
                  </a:moveTo>
                  <a:lnTo>
                    <a:pt x="2443" y="7544"/>
                  </a:lnTo>
                  <a:cubicBezTo>
                    <a:pt x="8290" y="9456"/>
                    <a:pt x="8674" y="4735"/>
                    <a:pt x="10120" y="2832"/>
                  </a:cubicBezTo>
                  <a:lnTo>
                    <a:pt x="12370" y="864"/>
                  </a:lnTo>
                  <a:cubicBezTo>
                    <a:pt x="6954" y="-206"/>
                    <a:pt x="2123" y="3783"/>
                    <a:pt x="686" y="6492"/>
                  </a:cubicBezTo>
                </a:path>
              </a:pathLst>
            </a:custGeom>
            <a:solidFill>
              <a:srgbClr val="2F469C"/>
            </a:solidFill>
            <a:ln w="9525" cap="flat">
              <a:noFill/>
              <a:prstDash val="solid"/>
              <a:miter/>
            </a:ln>
          </p:spPr>
          <p:txBody>
            <a:bodyPr rtlCol="0" anchor="ctr"/>
            <a:lstStyle/>
            <a:p>
              <a:endParaRPr lang="en-US" dirty="0">
                <a:latin typeface="GT America" panose="00000500000000000000" pitchFamily="50" charset="0"/>
              </a:endParaRPr>
            </a:p>
          </p:txBody>
        </p:sp>
        <p:sp>
          <p:nvSpPr>
            <p:cNvPr id="13" name="Freeform: Shape 15">
              <a:extLst>
                <a:ext uri="{FF2B5EF4-FFF2-40B4-BE49-F238E27FC236}">
                  <a16:creationId xmlns:a16="http://schemas.microsoft.com/office/drawing/2014/main" id="{143B107B-136F-BA4C-A4F4-4E72652B02F5}"/>
                </a:ext>
              </a:extLst>
            </p:cNvPr>
            <p:cNvSpPr/>
            <p:nvPr/>
          </p:nvSpPr>
          <p:spPr>
            <a:xfrm>
              <a:off x="11512418" y="6248710"/>
              <a:ext cx="12810" cy="8235"/>
            </a:xfrm>
            <a:custGeom>
              <a:avLst/>
              <a:gdLst>
                <a:gd name="connsiteX0" fmla="*/ 2791 w 12809"/>
                <a:gd name="connsiteY0" fmla="*/ 816 h 8234"/>
                <a:gd name="connsiteX1" fmla="*/ 686 w 12809"/>
                <a:gd name="connsiteY1" fmla="*/ 1822 h 8234"/>
                <a:gd name="connsiteX2" fmla="*/ 11840 w 12809"/>
                <a:gd name="connsiteY2" fmla="*/ 6727 h 8234"/>
                <a:gd name="connsiteX3" fmla="*/ 12151 w 12809"/>
                <a:gd name="connsiteY3" fmla="*/ 3186 h 8234"/>
                <a:gd name="connsiteX4" fmla="*/ 2791 w 12809"/>
                <a:gd name="connsiteY4" fmla="*/ 816 h 8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9" h="8234">
                  <a:moveTo>
                    <a:pt x="2791" y="816"/>
                  </a:moveTo>
                  <a:lnTo>
                    <a:pt x="686" y="1822"/>
                  </a:lnTo>
                  <a:cubicBezTo>
                    <a:pt x="1263" y="5546"/>
                    <a:pt x="9717" y="9700"/>
                    <a:pt x="11840" y="6727"/>
                  </a:cubicBezTo>
                  <a:lnTo>
                    <a:pt x="12151" y="3186"/>
                  </a:lnTo>
                  <a:cubicBezTo>
                    <a:pt x="9388" y="1310"/>
                    <a:pt x="6551" y="313"/>
                    <a:pt x="2791" y="816"/>
                  </a:cubicBezTo>
                </a:path>
              </a:pathLst>
            </a:custGeom>
            <a:solidFill>
              <a:srgbClr val="2F469C"/>
            </a:solidFill>
            <a:ln w="9525" cap="flat">
              <a:noFill/>
              <a:prstDash val="solid"/>
              <a:miter/>
            </a:ln>
          </p:spPr>
          <p:txBody>
            <a:bodyPr rtlCol="0" anchor="ctr"/>
            <a:lstStyle/>
            <a:p>
              <a:endParaRPr lang="en-US" dirty="0">
                <a:latin typeface="GT America" panose="00000500000000000000" pitchFamily="50" charset="0"/>
              </a:endParaRPr>
            </a:p>
          </p:txBody>
        </p:sp>
        <p:sp>
          <p:nvSpPr>
            <p:cNvPr id="14" name="Freeform: Shape 16">
              <a:extLst>
                <a:ext uri="{FF2B5EF4-FFF2-40B4-BE49-F238E27FC236}">
                  <a16:creationId xmlns:a16="http://schemas.microsoft.com/office/drawing/2014/main" id="{C426CDE8-5690-C747-8C44-317B7DEDA6B3}"/>
                </a:ext>
              </a:extLst>
            </p:cNvPr>
            <p:cNvSpPr/>
            <p:nvPr/>
          </p:nvSpPr>
          <p:spPr>
            <a:xfrm>
              <a:off x="11538797" y="6238317"/>
              <a:ext cx="8235" cy="12810"/>
            </a:xfrm>
            <a:custGeom>
              <a:avLst/>
              <a:gdLst>
                <a:gd name="connsiteX0" fmla="*/ 5773 w 8234"/>
                <a:gd name="connsiteY0" fmla="*/ 1674 h 12809"/>
                <a:gd name="connsiteX1" fmla="*/ 2525 w 8234"/>
                <a:gd name="connsiteY1" fmla="*/ 686 h 12809"/>
                <a:gd name="connsiteX2" fmla="*/ 1692 w 8234"/>
                <a:gd name="connsiteY2" fmla="*/ 9324 h 12809"/>
                <a:gd name="connsiteX3" fmla="*/ 3376 w 8234"/>
                <a:gd name="connsiteY3" fmla="*/ 12700 h 12809"/>
                <a:gd name="connsiteX4" fmla="*/ 5773 w 8234"/>
                <a:gd name="connsiteY4" fmla="*/ 1674 h 12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34" h="12809">
                  <a:moveTo>
                    <a:pt x="5773" y="1674"/>
                  </a:moveTo>
                  <a:lnTo>
                    <a:pt x="2525" y="686"/>
                  </a:lnTo>
                  <a:cubicBezTo>
                    <a:pt x="777" y="3157"/>
                    <a:pt x="-147" y="5051"/>
                    <a:pt x="1692" y="9324"/>
                  </a:cubicBezTo>
                  <a:lnTo>
                    <a:pt x="3376" y="12700"/>
                  </a:lnTo>
                  <a:cubicBezTo>
                    <a:pt x="7228" y="8958"/>
                    <a:pt x="11025" y="5408"/>
                    <a:pt x="5773" y="1674"/>
                  </a:cubicBezTo>
                </a:path>
              </a:pathLst>
            </a:custGeom>
            <a:solidFill>
              <a:srgbClr val="2F469C"/>
            </a:solidFill>
            <a:ln w="9525" cap="flat">
              <a:noFill/>
              <a:prstDash val="solid"/>
              <a:miter/>
            </a:ln>
          </p:spPr>
          <p:txBody>
            <a:bodyPr rtlCol="0" anchor="ctr"/>
            <a:lstStyle/>
            <a:p>
              <a:endParaRPr lang="en-US" dirty="0">
                <a:latin typeface="GT America" panose="00000500000000000000" pitchFamily="50" charset="0"/>
              </a:endParaRPr>
            </a:p>
          </p:txBody>
        </p:sp>
        <p:sp>
          <p:nvSpPr>
            <p:cNvPr id="16" name="Freeform: Shape 17">
              <a:extLst>
                <a:ext uri="{FF2B5EF4-FFF2-40B4-BE49-F238E27FC236}">
                  <a16:creationId xmlns:a16="http://schemas.microsoft.com/office/drawing/2014/main" id="{31A18962-1E71-E24F-9684-3579141804FF}"/>
                </a:ext>
              </a:extLst>
            </p:cNvPr>
            <p:cNvSpPr/>
            <p:nvPr/>
          </p:nvSpPr>
          <p:spPr>
            <a:xfrm>
              <a:off x="11565505" y="6216148"/>
              <a:ext cx="92412" cy="236064"/>
            </a:xfrm>
            <a:custGeom>
              <a:avLst/>
              <a:gdLst>
                <a:gd name="connsiteX0" fmla="*/ 59144 w 92412"/>
                <a:gd name="connsiteY0" fmla="*/ 101773 h 236064"/>
                <a:gd name="connsiteX1" fmla="*/ 42885 w 92412"/>
                <a:gd name="connsiteY1" fmla="*/ 97628 h 236064"/>
                <a:gd name="connsiteX2" fmla="*/ 62520 w 92412"/>
                <a:gd name="connsiteY2" fmla="*/ 93803 h 236064"/>
                <a:gd name="connsiteX3" fmla="*/ 64561 w 92412"/>
                <a:gd name="connsiteY3" fmla="*/ 97317 h 236064"/>
                <a:gd name="connsiteX4" fmla="*/ 59144 w 92412"/>
                <a:gd name="connsiteY4" fmla="*/ 101773 h 236064"/>
                <a:gd name="connsiteX5" fmla="*/ 83427 w 92412"/>
                <a:gd name="connsiteY5" fmla="*/ 106036 h 236064"/>
                <a:gd name="connsiteX6" fmla="*/ 78578 w 92412"/>
                <a:gd name="connsiteY6" fmla="*/ 87966 h 236064"/>
                <a:gd name="connsiteX7" fmla="*/ 82833 w 92412"/>
                <a:gd name="connsiteY7" fmla="*/ 80746 h 236064"/>
                <a:gd name="connsiteX8" fmla="*/ 81945 w 92412"/>
                <a:gd name="connsiteY8" fmla="*/ 58897 h 236064"/>
                <a:gd name="connsiteX9" fmla="*/ 83775 w 92412"/>
                <a:gd name="connsiteY9" fmla="*/ 57067 h 236064"/>
                <a:gd name="connsiteX10" fmla="*/ 81945 w 92412"/>
                <a:gd name="connsiteY10" fmla="*/ 50735 h 236064"/>
                <a:gd name="connsiteX11" fmla="*/ 80399 w 92412"/>
                <a:gd name="connsiteY11" fmla="*/ 41439 h 236064"/>
                <a:gd name="connsiteX12" fmla="*/ 77160 w 92412"/>
                <a:gd name="connsiteY12" fmla="*/ 34128 h 236064"/>
                <a:gd name="connsiteX13" fmla="*/ 78697 w 92412"/>
                <a:gd name="connsiteY13" fmla="*/ 30843 h 236064"/>
                <a:gd name="connsiteX14" fmla="*/ 73262 w 92412"/>
                <a:gd name="connsiteY14" fmla="*/ 27650 h 236064"/>
                <a:gd name="connsiteX15" fmla="*/ 68477 w 92412"/>
                <a:gd name="connsiteY15" fmla="*/ 24768 h 236064"/>
                <a:gd name="connsiteX16" fmla="*/ 67223 w 92412"/>
                <a:gd name="connsiteY16" fmla="*/ 20486 h 236064"/>
                <a:gd name="connsiteX17" fmla="*/ 63206 w 92412"/>
                <a:gd name="connsiteY17" fmla="*/ 22343 h 236064"/>
                <a:gd name="connsiteX18" fmla="*/ 62346 w 92412"/>
                <a:gd name="connsiteY18" fmla="*/ 17128 h 236064"/>
                <a:gd name="connsiteX19" fmla="*/ 56939 w 92412"/>
                <a:gd name="connsiteY19" fmla="*/ 19315 h 236064"/>
                <a:gd name="connsiteX20" fmla="*/ 53956 w 92412"/>
                <a:gd name="connsiteY20" fmla="*/ 12581 h 236064"/>
                <a:gd name="connsiteX21" fmla="*/ 51046 w 92412"/>
                <a:gd name="connsiteY21" fmla="*/ 13212 h 236064"/>
                <a:gd name="connsiteX22" fmla="*/ 46856 w 92412"/>
                <a:gd name="connsiteY22" fmla="*/ 16524 h 236064"/>
                <a:gd name="connsiteX23" fmla="*/ 46774 w 92412"/>
                <a:gd name="connsiteY23" fmla="*/ 10192 h 236064"/>
                <a:gd name="connsiteX24" fmla="*/ 44788 w 92412"/>
                <a:gd name="connsiteY24" fmla="*/ 9195 h 236064"/>
                <a:gd name="connsiteX25" fmla="*/ 41357 w 92412"/>
                <a:gd name="connsiteY25" fmla="*/ 7612 h 236064"/>
                <a:gd name="connsiteX26" fmla="*/ 36407 w 92412"/>
                <a:gd name="connsiteY26" fmla="*/ 9634 h 236064"/>
                <a:gd name="connsiteX27" fmla="*/ 38484 w 92412"/>
                <a:gd name="connsiteY27" fmla="*/ 3678 h 236064"/>
                <a:gd name="connsiteX28" fmla="*/ 32289 w 92412"/>
                <a:gd name="connsiteY28" fmla="*/ 10870 h 236064"/>
                <a:gd name="connsiteX29" fmla="*/ 28666 w 92412"/>
                <a:gd name="connsiteY29" fmla="*/ 11592 h 236064"/>
                <a:gd name="connsiteX30" fmla="*/ 35108 w 92412"/>
                <a:gd name="connsiteY30" fmla="*/ 2726 h 236064"/>
                <a:gd name="connsiteX31" fmla="*/ 28355 w 92412"/>
                <a:gd name="connsiteY31" fmla="*/ 8921 h 236064"/>
                <a:gd name="connsiteX32" fmla="*/ 23076 w 92412"/>
                <a:gd name="connsiteY32" fmla="*/ 9753 h 236064"/>
                <a:gd name="connsiteX33" fmla="*/ 24796 w 92412"/>
                <a:gd name="connsiteY33" fmla="*/ 2013 h 236064"/>
                <a:gd name="connsiteX34" fmla="*/ 23057 w 92412"/>
                <a:gd name="connsiteY34" fmla="*/ 6038 h 236064"/>
                <a:gd name="connsiteX35" fmla="*/ 22234 w 92412"/>
                <a:gd name="connsiteY35" fmla="*/ 1738 h 236064"/>
                <a:gd name="connsiteX36" fmla="*/ 19141 w 92412"/>
                <a:gd name="connsiteY36" fmla="*/ 11867 h 236064"/>
                <a:gd name="connsiteX37" fmla="*/ 17028 w 92412"/>
                <a:gd name="connsiteY37" fmla="*/ 2150 h 236064"/>
                <a:gd name="connsiteX38" fmla="*/ 11007 w 92412"/>
                <a:gd name="connsiteY38" fmla="*/ 11583 h 236064"/>
                <a:gd name="connsiteX39" fmla="*/ 7988 w 92412"/>
                <a:gd name="connsiteY39" fmla="*/ 12288 h 236064"/>
                <a:gd name="connsiteX40" fmla="*/ 5499 w 92412"/>
                <a:gd name="connsiteY40" fmla="*/ 2699 h 236064"/>
                <a:gd name="connsiteX41" fmla="*/ 1336 w 92412"/>
                <a:gd name="connsiteY41" fmla="*/ 231324 h 236064"/>
                <a:gd name="connsiteX42" fmla="*/ 686 w 92412"/>
                <a:gd name="connsiteY42" fmla="*/ 235359 h 236064"/>
                <a:gd name="connsiteX43" fmla="*/ 21621 w 92412"/>
                <a:gd name="connsiteY43" fmla="*/ 233191 h 236064"/>
                <a:gd name="connsiteX44" fmla="*/ 69181 w 92412"/>
                <a:gd name="connsiteY44" fmla="*/ 235753 h 236064"/>
                <a:gd name="connsiteX45" fmla="*/ 80216 w 92412"/>
                <a:gd name="connsiteY45" fmla="*/ 234051 h 236064"/>
                <a:gd name="connsiteX46" fmla="*/ 55283 w 92412"/>
                <a:gd name="connsiteY46" fmla="*/ 227381 h 236064"/>
                <a:gd name="connsiteX47" fmla="*/ 35959 w 92412"/>
                <a:gd name="connsiteY47" fmla="*/ 212567 h 236064"/>
                <a:gd name="connsiteX48" fmla="*/ 31457 w 92412"/>
                <a:gd name="connsiteY48" fmla="*/ 199959 h 236064"/>
                <a:gd name="connsiteX49" fmla="*/ 31649 w 92412"/>
                <a:gd name="connsiteY49" fmla="*/ 182565 h 236064"/>
                <a:gd name="connsiteX50" fmla="*/ 41476 w 92412"/>
                <a:gd name="connsiteY50" fmla="*/ 178988 h 236064"/>
                <a:gd name="connsiteX51" fmla="*/ 76565 w 92412"/>
                <a:gd name="connsiteY51" fmla="*/ 176792 h 236064"/>
                <a:gd name="connsiteX52" fmla="*/ 79045 w 92412"/>
                <a:gd name="connsiteY52" fmla="*/ 163671 h 236064"/>
                <a:gd name="connsiteX53" fmla="*/ 79639 w 92412"/>
                <a:gd name="connsiteY53" fmla="*/ 155518 h 236064"/>
                <a:gd name="connsiteX54" fmla="*/ 82238 w 92412"/>
                <a:gd name="connsiteY54" fmla="*/ 149132 h 236064"/>
                <a:gd name="connsiteX55" fmla="*/ 77160 w 92412"/>
                <a:gd name="connsiteY55" fmla="*/ 143816 h 236064"/>
                <a:gd name="connsiteX56" fmla="*/ 84836 w 92412"/>
                <a:gd name="connsiteY56" fmla="*/ 137201 h 236064"/>
                <a:gd name="connsiteX57" fmla="*/ 81177 w 92412"/>
                <a:gd name="connsiteY57" fmla="*/ 128929 h 236064"/>
                <a:gd name="connsiteX58" fmla="*/ 91928 w 92412"/>
                <a:gd name="connsiteY58" fmla="*/ 121362 h 236064"/>
                <a:gd name="connsiteX59" fmla="*/ 83427 w 92412"/>
                <a:gd name="connsiteY59" fmla="*/ 106036 h 236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92412" h="236064">
                  <a:moveTo>
                    <a:pt x="59144" y="101773"/>
                  </a:moveTo>
                  <a:cubicBezTo>
                    <a:pt x="52117" y="103365"/>
                    <a:pt x="41494" y="98552"/>
                    <a:pt x="42885" y="97628"/>
                  </a:cubicBezTo>
                  <a:cubicBezTo>
                    <a:pt x="46472" y="95212"/>
                    <a:pt x="54633" y="90976"/>
                    <a:pt x="62520" y="93803"/>
                  </a:cubicBezTo>
                  <a:cubicBezTo>
                    <a:pt x="63865" y="94270"/>
                    <a:pt x="64414" y="95606"/>
                    <a:pt x="64561" y="97317"/>
                  </a:cubicBezTo>
                  <a:cubicBezTo>
                    <a:pt x="64917" y="101324"/>
                    <a:pt x="61678" y="101425"/>
                    <a:pt x="59144" y="101773"/>
                  </a:cubicBezTo>
                  <a:moveTo>
                    <a:pt x="83427" y="106036"/>
                  </a:moveTo>
                  <a:cubicBezTo>
                    <a:pt x="79768" y="101141"/>
                    <a:pt x="72823" y="94453"/>
                    <a:pt x="78578" y="87966"/>
                  </a:cubicBezTo>
                  <a:cubicBezTo>
                    <a:pt x="81588" y="85669"/>
                    <a:pt x="82485" y="83930"/>
                    <a:pt x="82833" y="80746"/>
                  </a:cubicBezTo>
                  <a:cubicBezTo>
                    <a:pt x="84059" y="69730"/>
                    <a:pt x="83491" y="64945"/>
                    <a:pt x="81945" y="58897"/>
                  </a:cubicBezTo>
                  <a:cubicBezTo>
                    <a:pt x="82211" y="58357"/>
                    <a:pt x="83354" y="59034"/>
                    <a:pt x="83775" y="57067"/>
                  </a:cubicBezTo>
                  <a:cubicBezTo>
                    <a:pt x="84919" y="51760"/>
                    <a:pt x="81945" y="50735"/>
                    <a:pt x="81945" y="50735"/>
                  </a:cubicBezTo>
                  <a:cubicBezTo>
                    <a:pt x="84196" y="48768"/>
                    <a:pt x="83986" y="41375"/>
                    <a:pt x="80399" y="41439"/>
                  </a:cubicBezTo>
                  <a:cubicBezTo>
                    <a:pt x="82366" y="38209"/>
                    <a:pt x="80673" y="32994"/>
                    <a:pt x="77160" y="34128"/>
                  </a:cubicBezTo>
                  <a:cubicBezTo>
                    <a:pt x="77160" y="34128"/>
                    <a:pt x="78944" y="33204"/>
                    <a:pt x="78697" y="30843"/>
                  </a:cubicBezTo>
                  <a:cubicBezTo>
                    <a:pt x="78230" y="26150"/>
                    <a:pt x="71524" y="30752"/>
                    <a:pt x="73262" y="27650"/>
                  </a:cubicBezTo>
                  <a:cubicBezTo>
                    <a:pt x="74177" y="26022"/>
                    <a:pt x="70407" y="20477"/>
                    <a:pt x="68477" y="24768"/>
                  </a:cubicBezTo>
                  <a:cubicBezTo>
                    <a:pt x="67342" y="24018"/>
                    <a:pt x="69273" y="21328"/>
                    <a:pt x="67223" y="20486"/>
                  </a:cubicBezTo>
                  <a:cubicBezTo>
                    <a:pt x="66025" y="20541"/>
                    <a:pt x="64762" y="21492"/>
                    <a:pt x="63206" y="22343"/>
                  </a:cubicBezTo>
                  <a:cubicBezTo>
                    <a:pt x="62786" y="20559"/>
                    <a:pt x="64625" y="19626"/>
                    <a:pt x="62346" y="17128"/>
                  </a:cubicBezTo>
                  <a:cubicBezTo>
                    <a:pt x="59272" y="14987"/>
                    <a:pt x="59062" y="18153"/>
                    <a:pt x="56939" y="19315"/>
                  </a:cubicBezTo>
                  <a:cubicBezTo>
                    <a:pt x="53014" y="18427"/>
                    <a:pt x="62301" y="16103"/>
                    <a:pt x="53956" y="12581"/>
                  </a:cubicBezTo>
                  <a:cubicBezTo>
                    <a:pt x="51824" y="17686"/>
                    <a:pt x="51998" y="13907"/>
                    <a:pt x="51046" y="13212"/>
                  </a:cubicBezTo>
                  <a:cubicBezTo>
                    <a:pt x="50479" y="12791"/>
                    <a:pt x="49198" y="14136"/>
                    <a:pt x="46856" y="16524"/>
                  </a:cubicBezTo>
                  <a:cubicBezTo>
                    <a:pt x="48082" y="13148"/>
                    <a:pt x="50891" y="8994"/>
                    <a:pt x="46774" y="10192"/>
                  </a:cubicBezTo>
                  <a:cubicBezTo>
                    <a:pt x="42089" y="12297"/>
                    <a:pt x="44843" y="9543"/>
                    <a:pt x="44788" y="9195"/>
                  </a:cubicBezTo>
                  <a:cubicBezTo>
                    <a:pt x="48841" y="7365"/>
                    <a:pt x="41046" y="3010"/>
                    <a:pt x="41357" y="7612"/>
                  </a:cubicBezTo>
                  <a:cubicBezTo>
                    <a:pt x="41256" y="10741"/>
                    <a:pt x="34504" y="13413"/>
                    <a:pt x="36407" y="9634"/>
                  </a:cubicBezTo>
                  <a:cubicBezTo>
                    <a:pt x="37679" y="4876"/>
                    <a:pt x="43507" y="12150"/>
                    <a:pt x="38484" y="3678"/>
                  </a:cubicBezTo>
                  <a:cubicBezTo>
                    <a:pt x="35355" y="7228"/>
                    <a:pt x="32811" y="9570"/>
                    <a:pt x="32289" y="10870"/>
                  </a:cubicBezTo>
                  <a:cubicBezTo>
                    <a:pt x="29856" y="20605"/>
                    <a:pt x="31201" y="11730"/>
                    <a:pt x="28666" y="11592"/>
                  </a:cubicBezTo>
                  <a:cubicBezTo>
                    <a:pt x="32042" y="9341"/>
                    <a:pt x="36379" y="5325"/>
                    <a:pt x="35108" y="2726"/>
                  </a:cubicBezTo>
                  <a:cubicBezTo>
                    <a:pt x="31448" y="2452"/>
                    <a:pt x="23039" y="8427"/>
                    <a:pt x="28355" y="8921"/>
                  </a:cubicBezTo>
                  <a:cubicBezTo>
                    <a:pt x="27953" y="10815"/>
                    <a:pt x="24869" y="13065"/>
                    <a:pt x="23076" y="9753"/>
                  </a:cubicBezTo>
                  <a:cubicBezTo>
                    <a:pt x="26031" y="8976"/>
                    <a:pt x="31118" y="-943"/>
                    <a:pt x="24796" y="2013"/>
                  </a:cubicBezTo>
                  <a:cubicBezTo>
                    <a:pt x="24192" y="2607"/>
                    <a:pt x="24192" y="4373"/>
                    <a:pt x="23057" y="6038"/>
                  </a:cubicBezTo>
                  <a:cubicBezTo>
                    <a:pt x="21557" y="4684"/>
                    <a:pt x="22755" y="2589"/>
                    <a:pt x="22234" y="1738"/>
                  </a:cubicBezTo>
                  <a:cubicBezTo>
                    <a:pt x="17192" y="-2910"/>
                    <a:pt x="18949" y="9195"/>
                    <a:pt x="19141" y="11867"/>
                  </a:cubicBezTo>
                  <a:cubicBezTo>
                    <a:pt x="12544" y="7786"/>
                    <a:pt x="18739" y="8921"/>
                    <a:pt x="17028" y="2150"/>
                  </a:cubicBezTo>
                  <a:cubicBezTo>
                    <a:pt x="11565" y="3138"/>
                    <a:pt x="10092" y="5462"/>
                    <a:pt x="11007" y="11583"/>
                  </a:cubicBezTo>
                  <a:cubicBezTo>
                    <a:pt x="10266" y="13056"/>
                    <a:pt x="8894" y="16442"/>
                    <a:pt x="7988" y="12288"/>
                  </a:cubicBezTo>
                  <a:cubicBezTo>
                    <a:pt x="10943" y="8417"/>
                    <a:pt x="10659" y="2854"/>
                    <a:pt x="5499" y="2699"/>
                  </a:cubicBezTo>
                  <a:cubicBezTo>
                    <a:pt x="13825" y="78862"/>
                    <a:pt x="13212" y="155839"/>
                    <a:pt x="1336" y="231324"/>
                  </a:cubicBezTo>
                  <a:lnTo>
                    <a:pt x="686" y="235359"/>
                  </a:lnTo>
                  <a:cubicBezTo>
                    <a:pt x="6670" y="235295"/>
                    <a:pt x="15344" y="233511"/>
                    <a:pt x="21621" y="233191"/>
                  </a:cubicBezTo>
                  <a:cubicBezTo>
                    <a:pt x="39673" y="233795"/>
                    <a:pt x="39307" y="236146"/>
                    <a:pt x="69181" y="235753"/>
                  </a:cubicBezTo>
                  <a:cubicBezTo>
                    <a:pt x="76062" y="235076"/>
                    <a:pt x="77992" y="233959"/>
                    <a:pt x="80216" y="234051"/>
                  </a:cubicBezTo>
                  <a:cubicBezTo>
                    <a:pt x="78029" y="224819"/>
                    <a:pt x="62941" y="230052"/>
                    <a:pt x="55283" y="227381"/>
                  </a:cubicBezTo>
                  <a:cubicBezTo>
                    <a:pt x="42308" y="226127"/>
                    <a:pt x="40076" y="218332"/>
                    <a:pt x="35959" y="212567"/>
                  </a:cubicBezTo>
                  <a:cubicBezTo>
                    <a:pt x="34083" y="209347"/>
                    <a:pt x="31384" y="205311"/>
                    <a:pt x="31457" y="199959"/>
                  </a:cubicBezTo>
                  <a:cubicBezTo>
                    <a:pt x="30450" y="193023"/>
                    <a:pt x="31786" y="189354"/>
                    <a:pt x="31649" y="182565"/>
                  </a:cubicBezTo>
                  <a:cubicBezTo>
                    <a:pt x="32244" y="177551"/>
                    <a:pt x="37944" y="178567"/>
                    <a:pt x="41476" y="178988"/>
                  </a:cubicBezTo>
                  <a:cubicBezTo>
                    <a:pt x="52712" y="180104"/>
                    <a:pt x="71597" y="178283"/>
                    <a:pt x="76565" y="176792"/>
                  </a:cubicBezTo>
                  <a:cubicBezTo>
                    <a:pt x="83674" y="174641"/>
                    <a:pt x="83839" y="170240"/>
                    <a:pt x="79045" y="163671"/>
                  </a:cubicBezTo>
                  <a:cubicBezTo>
                    <a:pt x="78020" y="160423"/>
                    <a:pt x="78203" y="158410"/>
                    <a:pt x="79639" y="155518"/>
                  </a:cubicBezTo>
                  <a:cubicBezTo>
                    <a:pt x="81597" y="153322"/>
                    <a:pt x="84123" y="151849"/>
                    <a:pt x="82238" y="149132"/>
                  </a:cubicBezTo>
                  <a:cubicBezTo>
                    <a:pt x="82238" y="149132"/>
                    <a:pt x="65924" y="145710"/>
                    <a:pt x="77160" y="143816"/>
                  </a:cubicBezTo>
                  <a:cubicBezTo>
                    <a:pt x="88661" y="141885"/>
                    <a:pt x="84836" y="137201"/>
                    <a:pt x="84836" y="137201"/>
                  </a:cubicBezTo>
                  <a:cubicBezTo>
                    <a:pt x="84836" y="137201"/>
                    <a:pt x="82942" y="132470"/>
                    <a:pt x="81177" y="128929"/>
                  </a:cubicBezTo>
                  <a:cubicBezTo>
                    <a:pt x="79877" y="126321"/>
                    <a:pt x="90747" y="125498"/>
                    <a:pt x="91928" y="121362"/>
                  </a:cubicBezTo>
                  <a:cubicBezTo>
                    <a:pt x="94526" y="117849"/>
                    <a:pt x="86291" y="109980"/>
                    <a:pt x="83427" y="106036"/>
                  </a:cubicBezTo>
                </a:path>
              </a:pathLst>
            </a:custGeom>
            <a:solidFill>
              <a:srgbClr val="2F469C"/>
            </a:solidFill>
            <a:ln w="9525" cap="flat">
              <a:noFill/>
              <a:prstDash val="solid"/>
              <a:miter/>
            </a:ln>
          </p:spPr>
          <p:txBody>
            <a:bodyPr rtlCol="0" anchor="ctr"/>
            <a:lstStyle/>
            <a:p>
              <a:endParaRPr lang="en-US" dirty="0">
                <a:latin typeface="GT America" panose="00000500000000000000" pitchFamily="50" charset="0"/>
              </a:endParaRPr>
            </a:p>
          </p:txBody>
        </p:sp>
        <p:sp>
          <p:nvSpPr>
            <p:cNvPr id="17" name="Freeform: Shape 18">
              <a:extLst>
                <a:ext uri="{FF2B5EF4-FFF2-40B4-BE49-F238E27FC236}">
                  <a16:creationId xmlns:a16="http://schemas.microsoft.com/office/drawing/2014/main" id="{EB5C7D34-706A-9547-B644-91AF9D5CAF23}"/>
                </a:ext>
              </a:extLst>
            </p:cNvPr>
            <p:cNvSpPr/>
            <p:nvPr/>
          </p:nvSpPr>
          <p:spPr>
            <a:xfrm>
              <a:off x="11309880" y="6178139"/>
              <a:ext cx="261683" cy="447424"/>
            </a:xfrm>
            <a:custGeom>
              <a:avLst/>
              <a:gdLst>
                <a:gd name="connsiteX0" fmla="*/ 256312 w 261682"/>
                <a:gd name="connsiteY0" fmla="*/ 273395 h 447424"/>
                <a:gd name="connsiteX1" fmla="*/ 208193 w 261682"/>
                <a:gd name="connsiteY1" fmla="*/ 447378 h 447424"/>
                <a:gd name="connsiteX2" fmla="*/ 208166 w 261682"/>
                <a:gd name="connsiteY2" fmla="*/ 447378 h 447424"/>
                <a:gd name="connsiteX3" fmla="*/ 686 w 261682"/>
                <a:gd name="connsiteY3" fmla="*/ 447378 h 447424"/>
                <a:gd name="connsiteX4" fmla="*/ 686 w 261682"/>
                <a:gd name="connsiteY4" fmla="*/ 686 h 447424"/>
                <a:gd name="connsiteX5" fmla="*/ 256037 w 261682"/>
                <a:gd name="connsiteY5" fmla="*/ 686 h 447424"/>
                <a:gd name="connsiteX6" fmla="*/ 261088 w 261682"/>
                <a:gd name="connsiteY6" fmla="*/ 40744 h 447424"/>
                <a:gd name="connsiteX7" fmla="*/ 257126 w 261682"/>
                <a:gd name="connsiteY7" fmla="*/ 45676 h 447424"/>
                <a:gd name="connsiteX8" fmla="*/ 259313 w 261682"/>
                <a:gd name="connsiteY8" fmla="*/ 50534 h 447424"/>
                <a:gd name="connsiteX9" fmla="*/ 257410 w 261682"/>
                <a:gd name="connsiteY9" fmla="*/ 51440 h 447424"/>
                <a:gd name="connsiteX10" fmla="*/ 255296 w 261682"/>
                <a:gd name="connsiteY10" fmla="*/ 48494 h 447424"/>
                <a:gd name="connsiteX11" fmla="*/ 249660 w 261682"/>
                <a:gd name="connsiteY11" fmla="*/ 42656 h 447424"/>
                <a:gd name="connsiteX12" fmla="*/ 251847 w 261682"/>
                <a:gd name="connsiteY12" fmla="*/ 52648 h 447424"/>
                <a:gd name="connsiteX13" fmla="*/ 243841 w 261682"/>
                <a:gd name="connsiteY13" fmla="*/ 50461 h 447424"/>
                <a:gd name="connsiteX14" fmla="*/ 241160 w 261682"/>
                <a:gd name="connsiteY14" fmla="*/ 44550 h 447424"/>
                <a:gd name="connsiteX15" fmla="*/ 241297 w 261682"/>
                <a:gd name="connsiteY15" fmla="*/ 53965 h 447424"/>
                <a:gd name="connsiteX16" fmla="*/ 237052 w 261682"/>
                <a:gd name="connsiteY16" fmla="*/ 53224 h 447424"/>
                <a:gd name="connsiteX17" fmla="*/ 236750 w 261682"/>
                <a:gd name="connsiteY17" fmla="*/ 45813 h 447424"/>
                <a:gd name="connsiteX18" fmla="*/ 230684 w 261682"/>
                <a:gd name="connsiteY18" fmla="*/ 57708 h 447424"/>
                <a:gd name="connsiteX19" fmla="*/ 229339 w 261682"/>
                <a:gd name="connsiteY19" fmla="*/ 47222 h 447424"/>
                <a:gd name="connsiteX20" fmla="*/ 223968 w 261682"/>
                <a:gd name="connsiteY20" fmla="*/ 57589 h 447424"/>
                <a:gd name="connsiteX21" fmla="*/ 221122 w 261682"/>
                <a:gd name="connsiteY21" fmla="*/ 64680 h 447424"/>
                <a:gd name="connsiteX22" fmla="*/ 216877 w 261682"/>
                <a:gd name="connsiteY22" fmla="*/ 62218 h 447424"/>
                <a:gd name="connsiteX23" fmla="*/ 218295 w 261682"/>
                <a:gd name="connsiteY23" fmla="*/ 55100 h 447424"/>
                <a:gd name="connsiteX24" fmla="*/ 211679 w 261682"/>
                <a:gd name="connsiteY24" fmla="*/ 60389 h 447424"/>
                <a:gd name="connsiteX25" fmla="*/ 208559 w 261682"/>
                <a:gd name="connsiteY25" fmla="*/ 55997 h 447424"/>
                <a:gd name="connsiteX26" fmla="*/ 206729 w 261682"/>
                <a:gd name="connsiteY26" fmla="*/ 62292 h 447424"/>
                <a:gd name="connsiteX27" fmla="*/ 209072 w 261682"/>
                <a:gd name="connsiteY27" fmla="*/ 65384 h 447424"/>
                <a:gd name="connsiteX28" fmla="*/ 209776 w 261682"/>
                <a:gd name="connsiteY28" fmla="*/ 67013 h 447424"/>
                <a:gd name="connsiteX29" fmla="*/ 197461 w 261682"/>
                <a:gd name="connsiteY29" fmla="*/ 65247 h 447424"/>
                <a:gd name="connsiteX30" fmla="*/ 205128 w 261682"/>
                <a:gd name="connsiteY30" fmla="*/ 69685 h 447424"/>
                <a:gd name="connsiteX31" fmla="*/ 196646 w 261682"/>
                <a:gd name="connsiteY31" fmla="*/ 73281 h 447424"/>
                <a:gd name="connsiteX32" fmla="*/ 187606 w 261682"/>
                <a:gd name="connsiteY32" fmla="*/ 68422 h 447424"/>
                <a:gd name="connsiteX33" fmla="*/ 182821 w 261682"/>
                <a:gd name="connsiteY33" fmla="*/ 68193 h 447424"/>
                <a:gd name="connsiteX34" fmla="*/ 193590 w 261682"/>
                <a:gd name="connsiteY34" fmla="*/ 76574 h 447424"/>
                <a:gd name="connsiteX35" fmla="*/ 197671 w 261682"/>
                <a:gd name="connsiteY35" fmla="*/ 75522 h 447424"/>
                <a:gd name="connsiteX36" fmla="*/ 201102 w 261682"/>
                <a:gd name="connsiteY36" fmla="*/ 79466 h 447424"/>
                <a:gd name="connsiteX37" fmla="*/ 188887 w 261682"/>
                <a:gd name="connsiteY37" fmla="*/ 80024 h 447424"/>
                <a:gd name="connsiteX38" fmla="*/ 187689 w 261682"/>
                <a:gd name="connsiteY38" fmla="*/ 79887 h 447424"/>
                <a:gd name="connsiteX39" fmla="*/ 187241 w 261682"/>
                <a:gd name="connsiteY39" fmla="*/ 78789 h 447424"/>
                <a:gd name="connsiteX40" fmla="*/ 177633 w 261682"/>
                <a:gd name="connsiteY40" fmla="*/ 77361 h 447424"/>
                <a:gd name="connsiteX41" fmla="*/ 182556 w 261682"/>
                <a:gd name="connsiteY41" fmla="*/ 83556 h 447424"/>
                <a:gd name="connsiteX42" fmla="*/ 186856 w 261682"/>
                <a:gd name="connsiteY42" fmla="*/ 83757 h 447424"/>
                <a:gd name="connsiteX43" fmla="*/ 188192 w 261682"/>
                <a:gd name="connsiteY43" fmla="*/ 82558 h 447424"/>
                <a:gd name="connsiteX44" fmla="*/ 194185 w 261682"/>
                <a:gd name="connsiteY44" fmla="*/ 90043 h 447424"/>
                <a:gd name="connsiteX45" fmla="*/ 186271 w 261682"/>
                <a:gd name="connsiteY45" fmla="*/ 91754 h 447424"/>
                <a:gd name="connsiteX46" fmla="*/ 169682 w 261682"/>
                <a:gd name="connsiteY46" fmla="*/ 85367 h 447424"/>
                <a:gd name="connsiteX47" fmla="*/ 180973 w 261682"/>
                <a:gd name="connsiteY47" fmla="*/ 93840 h 447424"/>
                <a:gd name="connsiteX48" fmla="*/ 176865 w 261682"/>
                <a:gd name="connsiteY48" fmla="*/ 97253 h 447424"/>
                <a:gd name="connsiteX49" fmla="*/ 183270 w 261682"/>
                <a:gd name="connsiteY49" fmla="*/ 102340 h 447424"/>
                <a:gd name="connsiteX50" fmla="*/ 179802 w 261682"/>
                <a:gd name="connsiteY50" fmla="*/ 106467 h 447424"/>
                <a:gd name="connsiteX51" fmla="*/ 171796 w 261682"/>
                <a:gd name="connsiteY51" fmla="*/ 99220 h 447424"/>
                <a:gd name="connsiteX52" fmla="*/ 170744 w 261682"/>
                <a:gd name="connsiteY52" fmla="*/ 105131 h 447424"/>
                <a:gd name="connsiteX53" fmla="*/ 163213 w 261682"/>
                <a:gd name="connsiteY53" fmla="*/ 99083 h 447424"/>
                <a:gd name="connsiteX54" fmla="*/ 164540 w 261682"/>
                <a:gd name="connsiteY54" fmla="*/ 104921 h 447424"/>
                <a:gd name="connsiteX55" fmla="*/ 156735 w 261682"/>
                <a:gd name="connsiteY55" fmla="*/ 108095 h 447424"/>
                <a:gd name="connsiteX56" fmla="*/ 172857 w 261682"/>
                <a:gd name="connsiteY56" fmla="*/ 110593 h 447424"/>
                <a:gd name="connsiteX57" fmla="*/ 175456 w 261682"/>
                <a:gd name="connsiteY57" fmla="*/ 110127 h 447424"/>
                <a:gd name="connsiteX58" fmla="*/ 178759 w 261682"/>
                <a:gd name="connsiteY58" fmla="*/ 111527 h 447424"/>
                <a:gd name="connsiteX59" fmla="*/ 170039 w 261682"/>
                <a:gd name="connsiteY59" fmla="*/ 114766 h 447424"/>
                <a:gd name="connsiteX60" fmla="*/ 162134 w 261682"/>
                <a:gd name="connsiteY60" fmla="*/ 124071 h 447424"/>
                <a:gd name="connsiteX61" fmla="*/ 170039 w 261682"/>
                <a:gd name="connsiteY61" fmla="*/ 124108 h 447424"/>
                <a:gd name="connsiteX62" fmla="*/ 174257 w 261682"/>
                <a:gd name="connsiteY62" fmla="*/ 123074 h 447424"/>
                <a:gd name="connsiteX63" fmla="*/ 176544 w 261682"/>
                <a:gd name="connsiteY63" fmla="*/ 123797 h 447424"/>
                <a:gd name="connsiteX64" fmla="*/ 166370 w 261682"/>
                <a:gd name="connsiteY64" fmla="*/ 131574 h 447424"/>
                <a:gd name="connsiteX65" fmla="*/ 171512 w 261682"/>
                <a:gd name="connsiteY65" fmla="*/ 138052 h 447424"/>
                <a:gd name="connsiteX66" fmla="*/ 162152 w 261682"/>
                <a:gd name="connsiteY66" fmla="*/ 137000 h 447424"/>
                <a:gd name="connsiteX67" fmla="*/ 172198 w 261682"/>
                <a:gd name="connsiteY67" fmla="*/ 145125 h 447424"/>
                <a:gd name="connsiteX68" fmla="*/ 165958 w 261682"/>
                <a:gd name="connsiteY68" fmla="*/ 150871 h 447424"/>
                <a:gd name="connsiteX69" fmla="*/ 166855 w 261682"/>
                <a:gd name="connsiteY69" fmla="*/ 154229 h 447424"/>
                <a:gd name="connsiteX70" fmla="*/ 169389 w 261682"/>
                <a:gd name="connsiteY70" fmla="*/ 154503 h 447424"/>
                <a:gd name="connsiteX71" fmla="*/ 163479 w 261682"/>
                <a:gd name="connsiteY71" fmla="*/ 159481 h 447424"/>
                <a:gd name="connsiteX72" fmla="*/ 169947 w 261682"/>
                <a:gd name="connsiteY72" fmla="*/ 160597 h 447424"/>
                <a:gd name="connsiteX73" fmla="*/ 167111 w 261682"/>
                <a:gd name="connsiteY73" fmla="*/ 164788 h 447424"/>
                <a:gd name="connsiteX74" fmla="*/ 176526 w 261682"/>
                <a:gd name="connsiteY74" fmla="*/ 164788 h 447424"/>
                <a:gd name="connsiteX75" fmla="*/ 170899 w 261682"/>
                <a:gd name="connsiteY75" fmla="*/ 170479 h 447424"/>
                <a:gd name="connsiteX76" fmla="*/ 178493 w 261682"/>
                <a:gd name="connsiteY76" fmla="*/ 172876 h 447424"/>
                <a:gd name="connsiteX77" fmla="*/ 177148 w 261682"/>
                <a:gd name="connsiteY77" fmla="*/ 178942 h 447424"/>
                <a:gd name="connsiteX78" fmla="*/ 184047 w 261682"/>
                <a:gd name="connsiteY78" fmla="*/ 175356 h 447424"/>
                <a:gd name="connsiteX79" fmla="*/ 186929 w 261682"/>
                <a:gd name="connsiteY79" fmla="*/ 183664 h 447424"/>
                <a:gd name="connsiteX80" fmla="*/ 189043 w 261682"/>
                <a:gd name="connsiteY80" fmla="*/ 190206 h 447424"/>
                <a:gd name="connsiteX81" fmla="*/ 194176 w 261682"/>
                <a:gd name="connsiteY81" fmla="*/ 179290 h 447424"/>
                <a:gd name="connsiteX82" fmla="*/ 199693 w 261682"/>
                <a:gd name="connsiteY82" fmla="*/ 180589 h 447424"/>
                <a:gd name="connsiteX83" fmla="*/ 196674 w 261682"/>
                <a:gd name="connsiteY83" fmla="*/ 191148 h 447424"/>
                <a:gd name="connsiteX84" fmla="*/ 210673 w 261682"/>
                <a:gd name="connsiteY84" fmla="*/ 184441 h 447424"/>
                <a:gd name="connsiteX85" fmla="*/ 208587 w 261682"/>
                <a:gd name="connsiteY85" fmla="*/ 191651 h 447424"/>
                <a:gd name="connsiteX86" fmla="*/ 196152 w 261682"/>
                <a:gd name="connsiteY86" fmla="*/ 198797 h 447424"/>
                <a:gd name="connsiteX87" fmla="*/ 205860 w 261682"/>
                <a:gd name="connsiteY87" fmla="*/ 198239 h 447424"/>
                <a:gd name="connsiteX88" fmla="*/ 208669 w 261682"/>
                <a:gd name="connsiteY88" fmla="*/ 195915 h 447424"/>
                <a:gd name="connsiteX89" fmla="*/ 210289 w 261682"/>
                <a:gd name="connsiteY89" fmla="*/ 202658 h 447424"/>
                <a:gd name="connsiteX90" fmla="*/ 213674 w 261682"/>
                <a:gd name="connsiteY90" fmla="*/ 200902 h 447424"/>
                <a:gd name="connsiteX91" fmla="*/ 213601 w 261682"/>
                <a:gd name="connsiteY91" fmla="*/ 208148 h 447424"/>
                <a:gd name="connsiteX92" fmla="*/ 216547 w 261682"/>
                <a:gd name="connsiteY92" fmla="*/ 205751 h 447424"/>
                <a:gd name="connsiteX93" fmla="*/ 220848 w 261682"/>
                <a:gd name="connsiteY93" fmla="*/ 207087 h 447424"/>
                <a:gd name="connsiteX94" fmla="*/ 219301 w 261682"/>
                <a:gd name="connsiteY94" fmla="*/ 199218 h 447424"/>
                <a:gd name="connsiteX95" fmla="*/ 224636 w 261682"/>
                <a:gd name="connsiteY95" fmla="*/ 199493 h 447424"/>
                <a:gd name="connsiteX96" fmla="*/ 225624 w 261682"/>
                <a:gd name="connsiteY96" fmla="*/ 210253 h 447424"/>
                <a:gd name="connsiteX97" fmla="*/ 233044 w 261682"/>
                <a:gd name="connsiteY97" fmla="*/ 204516 h 447424"/>
                <a:gd name="connsiteX98" fmla="*/ 231114 w 261682"/>
                <a:gd name="connsiteY98" fmla="*/ 214123 h 447424"/>
                <a:gd name="connsiteX99" fmla="*/ 234773 w 261682"/>
                <a:gd name="connsiteY99" fmla="*/ 222285 h 447424"/>
                <a:gd name="connsiteX100" fmla="*/ 239422 w 261682"/>
                <a:gd name="connsiteY100" fmla="*/ 223127 h 447424"/>
                <a:gd name="connsiteX101" fmla="*/ 242798 w 261682"/>
                <a:gd name="connsiteY101" fmla="*/ 219320 h 447424"/>
                <a:gd name="connsiteX102" fmla="*/ 242459 w 261682"/>
                <a:gd name="connsiteY102" fmla="*/ 230858 h 447424"/>
                <a:gd name="connsiteX103" fmla="*/ 238799 w 261682"/>
                <a:gd name="connsiteY103" fmla="*/ 239541 h 447424"/>
                <a:gd name="connsiteX104" fmla="*/ 228991 w 261682"/>
                <a:gd name="connsiteY104" fmla="*/ 258628 h 447424"/>
                <a:gd name="connsiteX105" fmla="*/ 188000 w 261682"/>
                <a:gd name="connsiteY105" fmla="*/ 271602 h 447424"/>
                <a:gd name="connsiteX106" fmla="*/ 206748 w 261682"/>
                <a:gd name="connsiteY106" fmla="*/ 272078 h 447424"/>
                <a:gd name="connsiteX107" fmla="*/ 214854 w 261682"/>
                <a:gd name="connsiteY107" fmla="*/ 273084 h 447424"/>
                <a:gd name="connsiteX108" fmla="*/ 235002 w 261682"/>
                <a:gd name="connsiteY108" fmla="*/ 273084 h 447424"/>
                <a:gd name="connsiteX109" fmla="*/ 256285 w 261682"/>
                <a:gd name="connsiteY109" fmla="*/ 273304 h 447424"/>
                <a:gd name="connsiteX110" fmla="*/ 256312 w 261682"/>
                <a:gd name="connsiteY110" fmla="*/ 273395 h 44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261682" h="447424">
                  <a:moveTo>
                    <a:pt x="256312" y="273395"/>
                  </a:moveTo>
                  <a:cubicBezTo>
                    <a:pt x="247107" y="330023"/>
                    <a:pt x="231480" y="387612"/>
                    <a:pt x="208193" y="447378"/>
                  </a:cubicBezTo>
                  <a:lnTo>
                    <a:pt x="208166" y="447378"/>
                  </a:lnTo>
                  <a:lnTo>
                    <a:pt x="686" y="447378"/>
                  </a:lnTo>
                  <a:lnTo>
                    <a:pt x="686" y="686"/>
                  </a:lnTo>
                  <a:lnTo>
                    <a:pt x="256037" y="686"/>
                  </a:lnTo>
                  <a:cubicBezTo>
                    <a:pt x="258160" y="15390"/>
                    <a:pt x="259578" y="26168"/>
                    <a:pt x="261088" y="40744"/>
                  </a:cubicBezTo>
                  <a:cubicBezTo>
                    <a:pt x="261088" y="40744"/>
                    <a:pt x="256715" y="42098"/>
                    <a:pt x="257126" y="45676"/>
                  </a:cubicBezTo>
                  <a:cubicBezTo>
                    <a:pt x="257584" y="49601"/>
                    <a:pt x="259313" y="50534"/>
                    <a:pt x="259313" y="50534"/>
                  </a:cubicBezTo>
                  <a:lnTo>
                    <a:pt x="257410" y="51440"/>
                  </a:lnTo>
                  <a:cubicBezTo>
                    <a:pt x="257410" y="51440"/>
                    <a:pt x="255305" y="48375"/>
                    <a:pt x="255296" y="48494"/>
                  </a:cubicBezTo>
                  <a:cubicBezTo>
                    <a:pt x="255296" y="45474"/>
                    <a:pt x="256568" y="40964"/>
                    <a:pt x="249660" y="42656"/>
                  </a:cubicBezTo>
                  <a:cubicBezTo>
                    <a:pt x="247272" y="47927"/>
                    <a:pt x="253466" y="49061"/>
                    <a:pt x="251847" y="52648"/>
                  </a:cubicBezTo>
                  <a:cubicBezTo>
                    <a:pt x="244518" y="53069"/>
                    <a:pt x="249660" y="47158"/>
                    <a:pt x="243841" y="50461"/>
                  </a:cubicBezTo>
                  <a:cubicBezTo>
                    <a:pt x="244225" y="48768"/>
                    <a:pt x="242999" y="44257"/>
                    <a:pt x="241160" y="44550"/>
                  </a:cubicBezTo>
                  <a:cubicBezTo>
                    <a:pt x="240364" y="47103"/>
                    <a:pt x="238424" y="51385"/>
                    <a:pt x="241297" y="53965"/>
                  </a:cubicBezTo>
                  <a:cubicBezTo>
                    <a:pt x="240391" y="54578"/>
                    <a:pt x="237683" y="54167"/>
                    <a:pt x="237052" y="53224"/>
                  </a:cubicBezTo>
                  <a:cubicBezTo>
                    <a:pt x="236201" y="51952"/>
                    <a:pt x="239010" y="49757"/>
                    <a:pt x="236750" y="45813"/>
                  </a:cubicBezTo>
                  <a:cubicBezTo>
                    <a:pt x="229997" y="48723"/>
                    <a:pt x="236265" y="55237"/>
                    <a:pt x="230684" y="57708"/>
                  </a:cubicBezTo>
                  <a:cubicBezTo>
                    <a:pt x="224562" y="56930"/>
                    <a:pt x="234234" y="51715"/>
                    <a:pt x="229339" y="47222"/>
                  </a:cubicBezTo>
                  <a:cubicBezTo>
                    <a:pt x="223858" y="48494"/>
                    <a:pt x="221726" y="54212"/>
                    <a:pt x="223968" y="57589"/>
                  </a:cubicBezTo>
                  <a:cubicBezTo>
                    <a:pt x="223849" y="60581"/>
                    <a:pt x="221515" y="62090"/>
                    <a:pt x="221122" y="64680"/>
                  </a:cubicBezTo>
                  <a:cubicBezTo>
                    <a:pt x="218368" y="64250"/>
                    <a:pt x="217197" y="63243"/>
                    <a:pt x="216877" y="62218"/>
                  </a:cubicBezTo>
                  <a:cubicBezTo>
                    <a:pt x="216529" y="60306"/>
                    <a:pt x="221881" y="59318"/>
                    <a:pt x="218295" y="55100"/>
                  </a:cubicBezTo>
                  <a:cubicBezTo>
                    <a:pt x="212457" y="56015"/>
                    <a:pt x="216328" y="65448"/>
                    <a:pt x="211679" y="60389"/>
                  </a:cubicBezTo>
                  <a:cubicBezTo>
                    <a:pt x="211185" y="58202"/>
                    <a:pt x="209694" y="56235"/>
                    <a:pt x="208559" y="55997"/>
                  </a:cubicBezTo>
                  <a:cubicBezTo>
                    <a:pt x="206336" y="57607"/>
                    <a:pt x="205293" y="60105"/>
                    <a:pt x="206729" y="62292"/>
                  </a:cubicBezTo>
                  <a:lnTo>
                    <a:pt x="209072" y="65384"/>
                  </a:lnTo>
                  <a:cubicBezTo>
                    <a:pt x="208770" y="65302"/>
                    <a:pt x="210078" y="67095"/>
                    <a:pt x="209776" y="67013"/>
                  </a:cubicBezTo>
                  <a:cubicBezTo>
                    <a:pt x="205906" y="63911"/>
                    <a:pt x="200736" y="61770"/>
                    <a:pt x="197461" y="65247"/>
                  </a:cubicBezTo>
                  <a:cubicBezTo>
                    <a:pt x="197882" y="68495"/>
                    <a:pt x="200700" y="68697"/>
                    <a:pt x="205128" y="69685"/>
                  </a:cubicBezTo>
                  <a:cubicBezTo>
                    <a:pt x="199529" y="70206"/>
                    <a:pt x="198476" y="72173"/>
                    <a:pt x="196646" y="73281"/>
                  </a:cubicBezTo>
                  <a:cubicBezTo>
                    <a:pt x="195997" y="69584"/>
                    <a:pt x="191669" y="69017"/>
                    <a:pt x="187606" y="68422"/>
                  </a:cubicBezTo>
                  <a:cubicBezTo>
                    <a:pt x="185356" y="68980"/>
                    <a:pt x="183873" y="67397"/>
                    <a:pt x="182821" y="68193"/>
                  </a:cubicBezTo>
                  <a:cubicBezTo>
                    <a:pt x="184523" y="72393"/>
                    <a:pt x="188622" y="75586"/>
                    <a:pt x="193590" y="76574"/>
                  </a:cubicBezTo>
                  <a:cubicBezTo>
                    <a:pt x="195832" y="76318"/>
                    <a:pt x="196125" y="76373"/>
                    <a:pt x="197671" y="75522"/>
                  </a:cubicBezTo>
                  <a:cubicBezTo>
                    <a:pt x="200672" y="76922"/>
                    <a:pt x="200316" y="77371"/>
                    <a:pt x="201102" y="79466"/>
                  </a:cubicBezTo>
                  <a:cubicBezTo>
                    <a:pt x="196747" y="81415"/>
                    <a:pt x="193234" y="78889"/>
                    <a:pt x="188887" y="80024"/>
                  </a:cubicBezTo>
                  <a:cubicBezTo>
                    <a:pt x="188897" y="80180"/>
                    <a:pt x="187744" y="80180"/>
                    <a:pt x="187689" y="79887"/>
                  </a:cubicBezTo>
                  <a:cubicBezTo>
                    <a:pt x="187753" y="79832"/>
                    <a:pt x="187186" y="78844"/>
                    <a:pt x="187241" y="78789"/>
                  </a:cubicBezTo>
                  <a:cubicBezTo>
                    <a:pt x="185365" y="75175"/>
                    <a:pt x="180305" y="76584"/>
                    <a:pt x="177633" y="77361"/>
                  </a:cubicBezTo>
                  <a:cubicBezTo>
                    <a:pt x="177240" y="80253"/>
                    <a:pt x="180159" y="82568"/>
                    <a:pt x="182556" y="83556"/>
                  </a:cubicBezTo>
                  <a:cubicBezTo>
                    <a:pt x="185795" y="84709"/>
                    <a:pt x="186856" y="83766"/>
                    <a:pt x="186856" y="83757"/>
                  </a:cubicBezTo>
                  <a:lnTo>
                    <a:pt x="188192" y="82558"/>
                  </a:lnTo>
                  <a:cubicBezTo>
                    <a:pt x="189601" y="87691"/>
                    <a:pt x="191431" y="87948"/>
                    <a:pt x="194185" y="90043"/>
                  </a:cubicBezTo>
                  <a:cubicBezTo>
                    <a:pt x="191175" y="91141"/>
                    <a:pt x="190059" y="92056"/>
                    <a:pt x="186271" y="91754"/>
                  </a:cubicBezTo>
                  <a:cubicBezTo>
                    <a:pt x="181998" y="85166"/>
                    <a:pt x="169197" y="82284"/>
                    <a:pt x="169682" y="85367"/>
                  </a:cubicBezTo>
                  <a:cubicBezTo>
                    <a:pt x="171512" y="92193"/>
                    <a:pt x="180973" y="93840"/>
                    <a:pt x="180973" y="93840"/>
                  </a:cubicBezTo>
                  <a:cubicBezTo>
                    <a:pt x="180973" y="93840"/>
                    <a:pt x="176023" y="95670"/>
                    <a:pt x="176865" y="97253"/>
                  </a:cubicBezTo>
                  <a:cubicBezTo>
                    <a:pt x="177697" y="98863"/>
                    <a:pt x="184184" y="99842"/>
                    <a:pt x="183270" y="102340"/>
                  </a:cubicBezTo>
                  <a:cubicBezTo>
                    <a:pt x="176508" y="99339"/>
                    <a:pt x="175209" y="100565"/>
                    <a:pt x="179802" y="106467"/>
                  </a:cubicBezTo>
                  <a:cubicBezTo>
                    <a:pt x="174120" y="106741"/>
                    <a:pt x="175392" y="100629"/>
                    <a:pt x="171796" y="99220"/>
                  </a:cubicBezTo>
                  <a:cubicBezTo>
                    <a:pt x="169197" y="101114"/>
                    <a:pt x="170744" y="105131"/>
                    <a:pt x="170744" y="105131"/>
                  </a:cubicBezTo>
                  <a:cubicBezTo>
                    <a:pt x="169435" y="104106"/>
                    <a:pt x="166031" y="98369"/>
                    <a:pt x="163213" y="99083"/>
                  </a:cubicBezTo>
                  <a:cubicBezTo>
                    <a:pt x="162298" y="99787"/>
                    <a:pt x="162298" y="102880"/>
                    <a:pt x="164540" y="104921"/>
                  </a:cubicBezTo>
                  <a:cubicBezTo>
                    <a:pt x="161804" y="105515"/>
                    <a:pt x="157403" y="105149"/>
                    <a:pt x="156735" y="108095"/>
                  </a:cubicBezTo>
                  <a:cubicBezTo>
                    <a:pt x="161182" y="111481"/>
                    <a:pt x="165885" y="111472"/>
                    <a:pt x="172857" y="110593"/>
                  </a:cubicBezTo>
                  <a:cubicBezTo>
                    <a:pt x="172857" y="110593"/>
                    <a:pt x="174129" y="110566"/>
                    <a:pt x="175456" y="110127"/>
                  </a:cubicBezTo>
                  <a:cubicBezTo>
                    <a:pt x="176782" y="109688"/>
                    <a:pt x="178759" y="111527"/>
                    <a:pt x="178759" y="111527"/>
                  </a:cubicBezTo>
                  <a:cubicBezTo>
                    <a:pt x="175328" y="112304"/>
                    <a:pt x="176782" y="113439"/>
                    <a:pt x="170039" y="114766"/>
                  </a:cubicBezTo>
                  <a:cubicBezTo>
                    <a:pt x="165610" y="116888"/>
                    <a:pt x="162134" y="119633"/>
                    <a:pt x="162134" y="124071"/>
                  </a:cubicBezTo>
                  <a:cubicBezTo>
                    <a:pt x="164879" y="125425"/>
                    <a:pt x="168218" y="126724"/>
                    <a:pt x="170039" y="124108"/>
                  </a:cubicBezTo>
                  <a:cubicBezTo>
                    <a:pt x="172985" y="119835"/>
                    <a:pt x="172198" y="123266"/>
                    <a:pt x="174257" y="123074"/>
                  </a:cubicBezTo>
                  <a:lnTo>
                    <a:pt x="176544" y="123797"/>
                  </a:lnTo>
                  <a:cubicBezTo>
                    <a:pt x="174687" y="128353"/>
                    <a:pt x="164320" y="128280"/>
                    <a:pt x="166370" y="131574"/>
                  </a:cubicBezTo>
                  <a:cubicBezTo>
                    <a:pt x="168346" y="134749"/>
                    <a:pt x="171512" y="138052"/>
                    <a:pt x="171512" y="138052"/>
                  </a:cubicBezTo>
                  <a:cubicBezTo>
                    <a:pt x="171512" y="138052"/>
                    <a:pt x="164220" y="134374"/>
                    <a:pt x="162152" y="137000"/>
                  </a:cubicBezTo>
                  <a:cubicBezTo>
                    <a:pt x="160230" y="139452"/>
                    <a:pt x="164540" y="143404"/>
                    <a:pt x="172198" y="145125"/>
                  </a:cubicBezTo>
                  <a:cubicBezTo>
                    <a:pt x="169591" y="146717"/>
                    <a:pt x="160395" y="145097"/>
                    <a:pt x="165958" y="150871"/>
                  </a:cubicBezTo>
                  <a:cubicBezTo>
                    <a:pt x="159343" y="153661"/>
                    <a:pt x="161502" y="155638"/>
                    <a:pt x="166855" y="154229"/>
                  </a:cubicBezTo>
                  <a:lnTo>
                    <a:pt x="169389" y="154503"/>
                  </a:lnTo>
                  <a:cubicBezTo>
                    <a:pt x="167816" y="155601"/>
                    <a:pt x="163085" y="157779"/>
                    <a:pt x="163479" y="159481"/>
                  </a:cubicBezTo>
                  <a:cubicBezTo>
                    <a:pt x="163753" y="161731"/>
                    <a:pt x="169097" y="158913"/>
                    <a:pt x="169947" y="160597"/>
                  </a:cubicBezTo>
                  <a:cubicBezTo>
                    <a:pt x="170323" y="163031"/>
                    <a:pt x="167367" y="164083"/>
                    <a:pt x="167111" y="164788"/>
                  </a:cubicBezTo>
                  <a:cubicBezTo>
                    <a:pt x="170899" y="167185"/>
                    <a:pt x="173122" y="161393"/>
                    <a:pt x="176526" y="164788"/>
                  </a:cubicBezTo>
                  <a:cubicBezTo>
                    <a:pt x="175218" y="167276"/>
                    <a:pt x="169728" y="166782"/>
                    <a:pt x="170899" y="170479"/>
                  </a:cubicBezTo>
                  <a:cubicBezTo>
                    <a:pt x="172994" y="172071"/>
                    <a:pt x="176398" y="171375"/>
                    <a:pt x="178493" y="172876"/>
                  </a:cubicBezTo>
                  <a:cubicBezTo>
                    <a:pt x="178493" y="172876"/>
                    <a:pt x="175703" y="178238"/>
                    <a:pt x="177148" y="178942"/>
                  </a:cubicBezTo>
                  <a:cubicBezTo>
                    <a:pt x="180168" y="180415"/>
                    <a:pt x="183004" y="175657"/>
                    <a:pt x="184047" y="175356"/>
                  </a:cubicBezTo>
                  <a:cubicBezTo>
                    <a:pt x="183270" y="181550"/>
                    <a:pt x="188494" y="179482"/>
                    <a:pt x="186929" y="183664"/>
                  </a:cubicBezTo>
                  <a:cubicBezTo>
                    <a:pt x="186865" y="185905"/>
                    <a:pt x="186719" y="189007"/>
                    <a:pt x="189043" y="190206"/>
                  </a:cubicBezTo>
                  <a:cubicBezTo>
                    <a:pt x="193828" y="188732"/>
                    <a:pt x="194286" y="184935"/>
                    <a:pt x="194176" y="179290"/>
                  </a:cubicBezTo>
                  <a:cubicBezTo>
                    <a:pt x="194139" y="177323"/>
                    <a:pt x="199693" y="180589"/>
                    <a:pt x="199693" y="180589"/>
                  </a:cubicBezTo>
                  <a:cubicBezTo>
                    <a:pt x="203070" y="183307"/>
                    <a:pt x="193966" y="185375"/>
                    <a:pt x="196674" y="191148"/>
                  </a:cubicBezTo>
                  <a:cubicBezTo>
                    <a:pt x="204378" y="192228"/>
                    <a:pt x="204378" y="185658"/>
                    <a:pt x="210673" y="184441"/>
                  </a:cubicBezTo>
                  <a:cubicBezTo>
                    <a:pt x="213418" y="186354"/>
                    <a:pt x="209502" y="189446"/>
                    <a:pt x="208587" y="191651"/>
                  </a:cubicBezTo>
                  <a:cubicBezTo>
                    <a:pt x="204662" y="193847"/>
                    <a:pt x="199885" y="191194"/>
                    <a:pt x="196152" y="198797"/>
                  </a:cubicBezTo>
                  <a:cubicBezTo>
                    <a:pt x="201496" y="200984"/>
                    <a:pt x="204049" y="199182"/>
                    <a:pt x="205860" y="198239"/>
                  </a:cubicBezTo>
                  <a:cubicBezTo>
                    <a:pt x="207562" y="197004"/>
                    <a:pt x="207361" y="196409"/>
                    <a:pt x="208669" y="195915"/>
                  </a:cubicBezTo>
                  <a:cubicBezTo>
                    <a:pt x="208797" y="198010"/>
                    <a:pt x="208276" y="201789"/>
                    <a:pt x="210289" y="202658"/>
                  </a:cubicBezTo>
                  <a:cubicBezTo>
                    <a:pt x="212045" y="202521"/>
                    <a:pt x="212201" y="201890"/>
                    <a:pt x="213674" y="200902"/>
                  </a:cubicBezTo>
                  <a:cubicBezTo>
                    <a:pt x="215220" y="202512"/>
                    <a:pt x="211204" y="206456"/>
                    <a:pt x="213601" y="208148"/>
                  </a:cubicBezTo>
                  <a:cubicBezTo>
                    <a:pt x="215861" y="207727"/>
                    <a:pt x="216547" y="205751"/>
                    <a:pt x="216547" y="205751"/>
                  </a:cubicBezTo>
                  <a:cubicBezTo>
                    <a:pt x="217920" y="207544"/>
                    <a:pt x="219448" y="207572"/>
                    <a:pt x="220848" y="207087"/>
                  </a:cubicBezTo>
                  <a:cubicBezTo>
                    <a:pt x="221616" y="205175"/>
                    <a:pt x="221790" y="200792"/>
                    <a:pt x="219301" y="199218"/>
                  </a:cubicBezTo>
                  <a:cubicBezTo>
                    <a:pt x="220482" y="197827"/>
                    <a:pt x="223373" y="200472"/>
                    <a:pt x="224636" y="199493"/>
                  </a:cubicBezTo>
                  <a:cubicBezTo>
                    <a:pt x="226996" y="202384"/>
                    <a:pt x="221689" y="207929"/>
                    <a:pt x="225624" y="210253"/>
                  </a:cubicBezTo>
                  <a:cubicBezTo>
                    <a:pt x="229421" y="209905"/>
                    <a:pt x="229247" y="206108"/>
                    <a:pt x="233044" y="204516"/>
                  </a:cubicBezTo>
                  <a:cubicBezTo>
                    <a:pt x="232385" y="208405"/>
                    <a:pt x="236869" y="211223"/>
                    <a:pt x="231114" y="214123"/>
                  </a:cubicBezTo>
                  <a:cubicBezTo>
                    <a:pt x="231114" y="217920"/>
                    <a:pt x="238177" y="216795"/>
                    <a:pt x="234773" y="222285"/>
                  </a:cubicBezTo>
                  <a:cubicBezTo>
                    <a:pt x="236082" y="224481"/>
                    <a:pt x="237848" y="223529"/>
                    <a:pt x="239422" y="223127"/>
                  </a:cubicBezTo>
                  <a:lnTo>
                    <a:pt x="242798" y="219320"/>
                  </a:lnTo>
                  <a:cubicBezTo>
                    <a:pt x="241883" y="222422"/>
                    <a:pt x="241544" y="227271"/>
                    <a:pt x="242459" y="230858"/>
                  </a:cubicBezTo>
                  <a:cubicBezTo>
                    <a:pt x="241288" y="233759"/>
                    <a:pt x="244070" y="237052"/>
                    <a:pt x="238799" y="239541"/>
                  </a:cubicBezTo>
                  <a:cubicBezTo>
                    <a:pt x="237363" y="246733"/>
                    <a:pt x="237363" y="254034"/>
                    <a:pt x="228991" y="258628"/>
                  </a:cubicBezTo>
                  <a:cubicBezTo>
                    <a:pt x="224270" y="267512"/>
                    <a:pt x="194542" y="262818"/>
                    <a:pt x="188000" y="271602"/>
                  </a:cubicBezTo>
                  <a:cubicBezTo>
                    <a:pt x="189574" y="273203"/>
                    <a:pt x="204790" y="272682"/>
                    <a:pt x="206748" y="272078"/>
                  </a:cubicBezTo>
                  <a:cubicBezTo>
                    <a:pt x="209621" y="270678"/>
                    <a:pt x="211844" y="273185"/>
                    <a:pt x="214854" y="273084"/>
                  </a:cubicBezTo>
                  <a:cubicBezTo>
                    <a:pt x="221525" y="273084"/>
                    <a:pt x="229512" y="270888"/>
                    <a:pt x="235002" y="273084"/>
                  </a:cubicBezTo>
                  <a:cubicBezTo>
                    <a:pt x="242752" y="273002"/>
                    <a:pt x="249303" y="273276"/>
                    <a:pt x="256285" y="273304"/>
                  </a:cubicBezTo>
                  <a:lnTo>
                    <a:pt x="256312" y="273395"/>
                  </a:lnTo>
                  <a:close/>
                </a:path>
              </a:pathLst>
            </a:custGeom>
            <a:solidFill>
              <a:srgbClr val="2F469C"/>
            </a:solidFill>
            <a:ln w="9525" cap="flat">
              <a:noFill/>
              <a:prstDash val="solid"/>
              <a:miter/>
            </a:ln>
          </p:spPr>
          <p:txBody>
            <a:bodyPr rtlCol="0" anchor="ctr"/>
            <a:lstStyle/>
            <a:p>
              <a:endParaRPr lang="en-US" dirty="0">
                <a:latin typeface="GT America" panose="00000500000000000000" pitchFamily="50" charset="0"/>
              </a:endParaRPr>
            </a:p>
          </p:txBody>
        </p:sp>
        <p:sp>
          <p:nvSpPr>
            <p:cNvPr id="18" name="Freeform: Shape 19">
              <a:extLst>
                <a:ext uri="{FF2B5EF4-FFF2-40B4-BE49-F238E27FC236}">
                  <a16:creationId xmlns:a16="http://schemas.microsoft.com/office/drawing/2014/main" id="{D8744F50-24A8-994D-83DE-DAC97D97D844}"/>
                </a:ext>
              </a:extLst>
            </p:cNvPr>
            <p:cNvSpPr/>
            <p:nvPr/>
          </p:nvSpPr>
          <p:spPr>
            <a:xfrm>
              <a:off x="11577290" y="6472094"/>
              <a:ext cx="84178" cy="81433"/>
            </a:xfrm>
            <a:custGeom>
              <a:avLst/>
              <a:gdLst>
                <a:gd name="connsiteX0" fmla="*/ 42244 w 84177"/>
                <a:gd name="connsiteY0" fmla="*/ 64826 h 81433"/>
                <a:gd name="connsiteX1" fmla="*/ 21712 w 84177"/>
                <a:gd name="connsiteY1" fmla="*/ 40469 h 81433"/>
                <a:gd name="connsiteX2" fmla="*/ 42244 w 84177"/>
                <a:gd name="connsiteY2" fmla="*/ 16982 h 81433"/>
                <a:gd name="connsiteX3" fmla="*/ 62474 w 84177"/>
                <a:gd name="connsiteY3" fmla="*/ 40469 h 81433"/>
                <a:gd name="connsiteX4" fmla="*/ 42244 w 84177"/>
                <a:gd name="connsiteY4" fmla="*/ 64826 h 81433"/>
                <a:gd name="connsiteX5" fmla="*/ 42244 w 84177"/>
                <a:gd name="connsiteY5" fmla="*/ 686 h 81433"/>
                <a:gd name="connsiteX6" fmla="*/ 686 w 84177"/>
                <a:gd name="connsiteY6" fmla="*/ 40469 h 81433"/>
                <a:gd name="connsiteX7" fmla="*/ 42244 w 84177"/>
                <a:gd name="connsiteY7" fmla="*/ 81131 h 81433"/>
                <a:gd name="connsiteX8" fmla="*/ 83491 w 84177"/>
                <a:gd name="connsiteY8" fmla="*/ 40469 h 81433"/>
                <a:gd name="connsiteX9" fmla="*/ 42244 w 84177"/>
                <a:gd name="connsiteY9" fmla="*/ 686 h 81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177" h="81433">
                  <a:moveTo>
                    <a:pt x="42244" y="64826"/>
                  </a:moveTo>
                  <a:cubicBezTo>
                    <a:pt x="29179" y="64826"/>
                    <a:pt x="21712" y="54432"/>
                    <a:pt x="21712" y="40469"/>
                  </a:cubicBezTo>
                  <a:cubicBezTo>
                    <a:pt x="21712" y="26351"/>
                    <a:pt x="28401" y="16982"/>
                    <a:pt x="42244" y="16982"/>
                  </a:cubicBezTo>
                  <a:cubicBezTo>
                    <a:pt x="55777" y="16982"/>
                    <a:pt x="62474" y="25601"/>
                    <a:pt x="62474" y="40469"/>
                  </a:cubicBezTo>
                  <a:cubicBezTo>
                    <a:pt x="62474" y="54276"/>
                    <a:pt x="55942" y="64826"/>
                    <a:pt x="42244" y="64826"/>
                  </a:cubicBezTo>
                  <a:moveTo>
                    <a:pt x="42244" y="686"/>
                  </a:moveTo>
                  <a:cubicBezTo>
                    <a:pt x="17503" y="686"/>
                    <a:pt x="686" y="16396"/>
                    <a:pt x="686" y="40469"/>
                  </a:cubicBezTo>
                  <a:cubicBezTo>
                    <a:pt x="686" y="64085"/>
                    <a:pt x="17815" y="81131"/>
                    <a:pt x="42244" y="81131"/>
                  </a:cubicBezTo>
                  <a:cubicBezTo>
                    <a:pt x="66985" y="81131"/>
                    <a:pt x="83491" y="62896"/>
                    <a:pt x="83491" y="40469"/>
                  </a:cubicBezTo>
                  <a:cubicBezTo>
                    <a:pt x="83491" y="16845"/>
                    <a:pt x="66839" y="686"/>
                    <a:pt x="42244" y="686"/>
                  </a:cubicBezTo>
                </a:path>
              </a:pathLst>
            </a:custGeom>
            <a:solidFill>
              <a:srgbClr val="FFFFFF"/>
            </a:solidFill>
            <a:ln w="9525" cap="flat">
              <a:noFill/>
              <a:prstDash val="solid"/>
              <a:miter/>
            </a:ln>
          </p:spPr>
          <p:txBody>
            <a:bodyPr rtlCol="0" anchor="ctr"/>
            <a:lstStyle/>
            <a:p>
              <a:endParaRPr lang="en-US" dirty="0">
                <a:latin typeface="GT America" panose="00000500000000000000" pitchFamily="50" charset="0"/>
              </a:endParaRPr>
            </a:p>
          </p:txBody>
        </p:sp>
        <p:sp>
          <p:nvSpPr>
            <p:cNvPr id="19" name="Freeform: Shape 20">
              <a:extLst>
                <a:ext uri="{FF2B5EF4-FFF2-40B4-BE49-F238E27FC236}">
                  <a16:creationId xmlns:a16="http://schemas.microsoft.com/office/drawing/2014/main" id="{70431C4B-C136-2548-B933-1A973617C664}"/>
                </a:ext>
              </a:extLst>
            </p:cNvPr>
            <p:cNvSpPr/>
            <p:nvPr/>
          </p:nvSpPr>
          <p:spPr>
            <a:xfrm>
              <a:off x="11671011" y="6472094"/>
              <a:ext cx="57643" cy="81433"/>
            </a:xfrm>
            <a:custGeom>
              <a:avLst/>
              <a:gdLst>
                <a:gd name="connsiteX0" fmla="*/ 49491 w 57643"/>
                <a:gd name="connsiteY0" fmla="*/ 17275 h 81433"/>
                <a:gd name="connsiteX1" fmla="*/ 35629 w 57643"/>
                <a:gd name="connsiteY1" fmla="*/ 15491 h 81433"/>
                <a:gd name="connsiteX2" fmla="*/ 21703 w 57643"/>
                <a:gd name="connsiteY2" fmla="*/ 21438 h 81433"/>
                <a:gd name="connsiteX3" fmla="*/ 38118 w 57643"/>
                <a:gd name="connsiteY3" fmla="*/ 34376 h 81433"/>
                <a:gd name="connsiteX4" fmla="*/ 57735 w 57643"/>
                <a:gd name="connsiteY4" fmla="*/ 58165 h 81433"/>
                <a:gd name="connsiteX5" fmla="*/ 24796 w 57643"/>
                <a:gd name="connsiteY5" fmla="*/ 81140 h 81433"/>
                <a:gd name="connsiteX6" fmla="*/ 2077 w 57643"/>
                <a:gd name="connsiteY6" fmla="*/ 77727 h 81433"/>
                <a:gd name="connsiteX7" fmla="*/ 2077 w 57643"/>
                <a:gd name="connsiteY7" fmla="*/ 61432 h 81433"/>
                <a:gd name="connsiteX8" fmla="*/ 25574 w 57643"/>
                <a:gd name="connsiteY8" fmla="*/ 66336 h 81433"/>
                <a:gd name="connsiteX9" fmla="*/ 36718 w 57643"/>
                <a:gd name="connsiteY9" fmla="*/ 58751 h 81433"/>
                <a:gd name="connsiteX10" fmla="*/ 20459 w 57643"/>
                <a:gd name="connsiteY10" fmla="*/ 45968 h 81433"/>
                <a:gd name="connsiteX11" fmla="*/ 686 w 57643"/>
                <a:gd name="connsiteY11" fmla="*/ 21429 h 81433"/>
                <a:gd name="connsiteX12" fmla="*/ 32070 w 57643"/>
                <a:gd name="connsiteY12" fmla="*/ 686 h 81433"/>
                <a:gd name="connsiteX13" fmla="*/ 49491 w 57643"/>
                <a:gd name="connsiteY13" fmla="*/ 1967 h 81433"/>
                <a:gd name="connsiteX14" fmla="*/ 49491 w 57643"/>
                <a:gd name="connsiteY14" fmla="*/ 17275 h 81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7643" h="81433">
                  <a:moveTo>
                    <a:pt x="49491" y="17275"/>
                  </a:moveTo>
                  <a:cubicBezTo>
                    <a:pt x="44815" y="16534"/>
                    <a:pt x="40305" y="15491"/>
                    <a:pt x="35629" y="15491"/>
                  </a:cubicBezTo>
                  <a:cubicBezTo>
                    <a:pt x="27431" y="15491"/>
                    <a:pt x="21703" y="17421"/>
                    <a:pt x="21703" y="21438"/>
                  </a:cubicBezTo>
                  <a:cubicBezTo>
                    <a:pt x="21703" y="26049"/>
                    <a:pt x="29444" y="29764"/>
                    <a:pt x="38118" y="34376"/>
                  </a:cubicBezTo>
                  <a:cubicBezTo>
                    <a:pt x="46371" y="38841"/>
                    <a:pt x="57735" y="44779"/>
                    <a:pt x="57735" y="58165"/>
                  </a:cubicBezTo>
                  <a:cubicBezTo>
                    <a:pt x="57735" y="72860"/>
                    <a:pt x="44660" y="81140"/>
                    <a:pt x="24796" y="81140"/>
                  </a:cubicBezTo>
                  <a:cubicBezTo>
                    <a:pt x="15774" y="81140"/>
                    <a:pt x="9552" y="79365"/>
                    <a:pt x="2077" y="77727"/>
                  </a:cubicBezTo>
                  <a:lnTo>
                    <a:pt x="2077" y="61432"/>
                  </a:lnTo>
                  <a:cubicBezTo>
                    <a:pt x="7841" y="63216"/>
                    <a:pt x="17183" y="66336"/>
                    <a:pt x="25574" y="66336"/>
                  </a:cubicBezTo>
                  <a:cubicBezTo>
                    <a:pt x="31137" y="66336"/>
                    <a:pt x="36718" y="63801"/>
                    <a:pt x="36718" y="58751"/>
                  </a:cubicBezTo>
                  <a:cubicBezTo>
                    <a:pt x="36718" y="54130"/>
                    <a:pt x="30057" y="51312"/>
                    <a:pt x="20459" y="45968"/>
                  </a:cubicBezTo>
                  <a:cubicBezTo>
                    <a:pt x="11739" y="41650"/>
                    <a:pt x="686" y="32729"/>
                    <a:pt x="686" y="21429"/>
                  </a:cubicBezTo>
                  <a:cubicBezTo>
                    <a:pt x="686" y="8079"/>
                    <a:pt x="14072" y="686"/>
                    <a:pt x="32070" y="686"/>
                  </a:cubicBezTo>
                  <a:cubicBezTo>
                    <a:pt x="37962" y="686"/>
                    <a:pt x="43727" y="1281"/>
                    <a:pt x="49491" y="1967"/>
                  </a:cubicBezTo>
                  <a:lnTo>
                    <a:pt x="49491" y="17275"/>
                  </a:lnTo>
                  <a:close/>
                </a:path>
              </a:pathLst>
            </a:custGeom>
            <a:solidFill>
              <a:srgbClr val="FFFFFF"/>
            </a:solidFill>
            <a:ln w="9525" cap="flat">
              <a:noFill/>
              <a:prstDash val="solid"/>
              <a:miter/>
            </a:ln>
          </p:spPr>
          <p:txBody>
            <a:bodyPr rtlCol="0" anchor="ctr"/>
            <a:lstStyle/>
            <a:p>
              <a:endParaRPr lang="en-US" dirty="0">
                <a:latin typeface="GT America" panose="00000500000000000000" pitchFamily="50" charset="0"/>
              </a:endParaRPr>
            </a:p>
          </p:txBody>
        </p:sp>
        <p:sp>
          <p:nvSpPr>
            <p:cNvPr id="20" name="Freeform: Shape 21">
              <a:extLst>
                <a:ext uri="{FF2B5EF4-FFF2-40B4-BE49-F238E27FC236}">
                  <a16:creationId xmlns:a16="http://schemas.microsoft.com/office/drawing/2014/main" id="{26C33B79-1A97-B647-BA62-5C7AA669DCC0}"/>
                </a:ext>
              </a:extLst>
            </p:cNvPr>
            <p:cNvSpPr/>
            <p:nvPr/>
          </p:nvSpPr>
          <p:spPr>
            <a:xfrm>
              <a:off x="11370524" y="6444196"/>
              <a:ext cx="30194" cy="107052"/>
            </a:xfrm>
            <a:custGeom>
              <a:avLst/>
              <a:gdLst>
                <a:gd name="connsiteX0" fmla="*/ 3029 w 30194"/>
                <a:gd name="connsiteY0" fmla="*/ 106458 h 107052"/>
                <a:gd name="connsiteX1" fmla="*/ 3806 w 30194"/>
                <a:gd name="connsiteY1" fmla="*/ 79127 h 107052"/>
                <a:gd name="connsiteX2" fmla="*/ 3806 w 30194"/>
                <a:gd name="connsiteY2" fmla="*/ 37825 h 107052"/>
                <a:gd name="connsiteX3" fmla="*/ 686 w 30194"/>
                <a:gd name="connsiteY3" fmla="*/ 686 h 107052"/>
                <a:gd name="connsiteX4" fmla="*/ 27971 w 30194"/>
                <a:gd name="connsiteY4" fmla="*/ 686 h 107052"/>
                <a:gd name="connsiteX5" fmla="*/ 27193 w 30194"/>
                <a:gd name="connsiteY5" fmla="*/ 30688 h 107052"/>
                <a:gd name="connsiteX6" fmla="*/ 27193 w 30194"/>
                <a:gd name="connsiteY6" fmla="*/ 69319 h 107052"/>
                <a:gd name="connsiteX7" fmla="*/ 30304 w 30194"/>
                <a:gd name="connsiteY7" fmla="*/ 106458 h 107052"/>
                <a:gd name="connsiteX8" fmla="*/ 3029 w 30194"/>
                <a:gd name="connsiteY8" fmla="*/ 106458 h 107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194" h="107052">
                  <a:moveTo>
                    <a:pt x="3029" y="106458"/>
                  </a:moveTo>
                  <a:cubicBezTo>
                    <a:pt x="3486" y="97848"/>
                    <a:pt x="3806" y="91159"/>
                    <a:pt x="3806" y="79127"/>
                  </a:cubicBezTo>
                  <a:lnTo>
                    <a:pt x="3806" y="37825"/>
                  </a:lnTo>
                  <a:cubicBezTo>
                    <a:pt x="3806" y="22975"/>
                    <a:pt x="2873" y="11684"/>
                    <a:pt x="686" y="686"/>
                  </a:cubicBezTo>
                  <a:lnTo>
                    <a:pt x="27971" y="686"/>
                  </a:lnTo>
                  <a:cubicBezTo>
                    <a:pt x="27971" y="8262"/>
                    <a:pt x="27193" y="18812"/>
                    <a:pt x="27193" y="30688"/>
                  </a:cubicBezTo>
                  <a:lnTo>
                    <a:pt x="27193" y="69319"/>
                  </a:lnTo>
                  <a:cubicBezTo>
                    <a:pt x="27193" y="80161"/>
                    <a:pt x="28895" y="96356"/>
                    <a:pt x="30304" y="106458"/>
                  </a:cubicBezTo>
                  <a:lnTo>
                    <a:pt x="3029" y="106458"/>
                  </a:lnTo>
                  <a:close/>
                </a:path>
              </a:pathLst>
            </a:custGeom>
            <a:solidFill>
              <a:srgbClr val="FFFFFF"/>
            </a:solidFill>
            <a:ln w="9525" cap="flat">
              <a:noFill/>
              <a:prstDash val="solid"/>
              <a:miter/>
            </a:ln>
          </p:spPr>
          <p:txBody>
            <a:bodyPr rtlCol="0" anchor="ctr"/>
            <a:lstStyle/>
            <a:p>
              <a:endParaRPr lang="en-US" dirty="0">
                <a:latin typeface="GT America" panose="00000500000000000000" pitchFamily="50" charset="0"/>
              </a:endParaRPr>
            </a:p>
          </p:txBody>
        </p:sp>
        <p:sp>
          <p:nvSpPr>
            <p:cNvPr id="21" name="Freeform: Shape 22">
              <a:extLst>
                <a:ext uri="{FF2B5EF4-FFF2-40B4-BE49-F238E27FC236}">
                  <a16:creationId xmlns:a16="http://schemas.microsoft.com/office/drawing/2014/main" id="{9DE1C625-0D34-674D-A845-F677DA824017}"/>
                </a:ext>
              </a:extLst>
            </p:cNvPr>
            <p:cNvSpPr/>
            <p:nvPr/>
          </p:nvSpPr>
          <p:spPr>
            <a:xfrm>
              <a:off x="11415257" y="6472094"/>
              <a:ext cx="86923" cy="112542"/>
            </a:xfrm>
            <a:custGeom>
              <a:avLst/>
              <a:gdLst>
                <a:gd name="connsiteX0" fmla="*/ 45447 w 86922"/>
                <a:gd name="connsiteY0" fmla="*/ 64826 h 112542"/>
                <a:gd name="connsiteX1" fmla="*/ 24851 w 86922"/>
                <a:gd name="connsiteY1" fmla="*/ 42611 h 112542"/>
                <a:gd name="connsiteX2" fmla="*/ 44504 w 86922"/>
                <a:gd name="connsiteY2" fmla="*/ 16982 h 112542"/>
                <a:gd name="connsiteX3" fmla="*/ 65421 w 86922"/>
                <a:gd name="connsiteY3" fmla="*/ 42537 h 112542"/>
                <a:gd name="connsiteX4" fmla="*/ 45447 w 86922"/>
                <a:gd name="connsiteY4" fmla="*/ 64826 h 112542"/>
                <a:gd name="connsiteX5" fmla="*/ 49665 w 86922"/>
                <a:gd name="connsiteY5" fmla="*/ 686 h 112542"/>
                <a:gd name="connsiteX6" fmla="*/ 23295 w 86922"/>
                <a:gd name="connsiteY6" fmla="*/ 13432 h 112542"/>
                <a:gd name="connsiteX7" fmla="*/ 20486 w 86922"/>
                <a:gd name="connsiteY7" fmla="*/ 2626 h 112542"/>
                <a:gd name="connsiteX8" fmla="*/ 686 w 86922"/>
                <a:gd name="connsiteY8" fmla="*/ 4117 h 112542"/>
                <a:gd name="connsiteX9" fmla="*/ 5362 w 86922"/>
                <a:gd name="connsiteY9" fmla="*/ 42620 h 112542"/>
                <a:gd name="connsiteX10" fmla="*/ 5362 w 86922"/>
                <a:gd name="connsiteY10" fmla="*/ 73720 h 112542"/>
                <a:gd name="connsiteX11" fmla="*/ 2251 w 86922"/>
                <a:gd name="connsiteY11" fmla="*/ 112460 h 112542"/>
                <a:gd name="connsiteX12" fmla="*/ 27971 w 86922"/>
                <a:gd name="connsiteY12" fmla="*/ 110969 h 112542"/>
                <a:gd name="connsiteX13" fmla="*/ 26406 w 86922"/>
                <a:gd name="connsiteY13" fmla="*/ 82623 h 112542"/>
                <a:gd name="connsiteX14" fmla="*/ 26406 w 86922"/>
                <a:gd name="connsiteY14" fmla="*/ 73720 h 112542"/>
                <a:gd name="connsiteX15" fmla="*/ 50589 w 86922"/>
                <a:gd name="connsiteY15" fmla="*/ 81140 h 112542"/>
                <a:gd name="connsiteX16" fmla="*/ 86438 w 86922"/>
                <a:gd name="connsiteY16" fmla="*/ 42400 h 112542"/>
                <a:gd name="connsiteX17" fmla="*/ 49665 w 86922"/>
                <a:gd name="connsiteY17" fmla="*/ 686 h 112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6922" h="112542">
                  <a:moveTo>
                    <a:pt x="45447" y="64826"/>
                  </a:moveTo>
                  <a:cubicBezTo>
                    <a:pt x="32344" y="64826"/>
                    <a:pt x="24851" y="57278"/>
                    <a:pt x="24851" y="42611"/>
                  </a:cubicBezTo>
                  <a:cubicBezTo>
                    <a:pt x="24851" y="27385"/>
                    <a:pt x="31246" y="16982"/>
                    <a:pt x="44504" y="16982"/>
                  </a:cubicBezTo>
                  <a:cubicBezTo>
                    <a:pt x="56838" y="16982"/>
                    <a:pt x="65421" y="27532"/>
                    <a:pt x="65421" y="42537"/>
                  </a:cubicBezTo>
                  <a:cubicBezTo>
                    <a:pt x="65421" y="55923"/>
                    <a:pt x="58714" y="64826"/>
                    <a:pt x="45447" y="64826"/>
                  </a:cubicBezTo>
                  <a:moveTo>
                    <a:pt x="49665" y="686"/>
                  </a:moveTo>
                  <a:cubicBezTo>
                    <a:pt x="34531" y="686"/>
                    <a:pt x="28291" y="7951"/>
                    <a:pt x="23295" y="13432"/>
                  </a:cubicBezTo>
                  <a:cubicBezTo>
                    <a:pt x="22216" y="9452"/>
                    <a:pt x="21731" y="6039"/>
                    <a:pt x="20486" y="2626"/>
                  </a:cubicBezTo>
                  <a:lnTo>
                    <a:pt x="686" y="4117"/>
                  </a:lnTo>
                  <a:cubicBezTo>
                    <a:pt x="3184" y="17156"/>
                    <a:pt x="5362" y="29298"/>
                    <a:pt x="5362" y="42620"/>
                  </a:cubicBezTo>
                  <a:lnTo>
                    <a:pt x="5362" y="73720"/>
                  </a:lnTo>
                  <a:cubicBezTo>
                    <a:pt x="5362" y="84700"/>
                    <a:pt x="3029" y="105332"/>
                    <a:pt x="2251" y="112460"/>
                  </a:cubicBezTo>
                  <a:lnTo>
                    <a:pt x="27971" y="110969"/>
                  </a:lnTo>
                  <a:cubicBezTo>
                    <a:pt x="26406" y="99559"/>
                    <a:pt x="26406" y="86786"/>
                    <a:pt x="26406" y="82623"/>
                  </a:cubicBezTo>
                  <a:lnTo>
                    <a:pt x="26406" y="73720"/>
                  </a:lnTo>
                  <a:cubicBezTo>
                    <a:pt x="32024" y="76986"/>
                    <a:pt x="37953" y="81140"/>
                    <a:pt x="50589" y="81140"/>
                  </a:cubicBezTo>
                  <a:cubicBezTo>
                    <a:pt x="71954" y="81140"/>
                    <a:pt x="86438" y="64835"/>
                    <a:pt x="86438" y="42400"/>
                  </a:cubicBezTo>
                  <a:cubicBezTo>
                    <a:pt x="86438" y="18034"/>
                    <a:pt x="71496" y="686"/>
                    <a:pt x="49665" y="686"/>
                  </a:cubicBezTo>
                </a:path>
              </a:pathLst>
            </a:custGeom>
            <a:solidFill>
              <a:srgbClr val="FFFFFF"/>
            </a:solidFill>
            <a:ln w="9525" cap="flat">
              <a:noFill/>
              <a:prstDash val="solid"/>
              <a:miter/>
            </a:ln>
          </p:spPr>
          <p:txBody>
            <a:bodyPr rtlCol="0" anchor="ctr"/>
            <a:lstStyle/>
            <a:p>
              <a:endParaRPr lang="en-US" dirty="0">
                <a:latin typeface="GT America" panose="00000500000000000000" pitchFamily="50" charset="0"/>
              </a:endParaRPr>
            </a:p>
          </p:txBody>
        </p:sp>
        <p:sp>
          <p:nvSpPr>
            <p:cNvPr id="22" name="Freeform: Shape 23">
              <a:extLst>
                <a:ext uri="{FF2B5EF4-FFF2-40B4-BE49-F238E27FC236}">
                  <a16:creationId xmlns:a16="http://schemas.microsoft.com/office/drawing/2014/main" id="{D476391B-9C48-4D49-BED1-74E659654546}"/>
                </a:ext>
              </a:extLst>
            </p:cNvPr>
            <p:cNvSpPr/>
            <p:nvPr/>
          </p:nvSpPr>
          <p:spPr>
            <a:xfrm>
              <a:off x="11511348" y="6472094"/>
              <a:ext cx="57643" cy="81433"/>
            </a:xfrm>
            <a:custGeom>
              <a:avLst/>
              <a:gdLst>
                <a:gd name="connsiteX0" fmla="*/ 47817 w 57643"/>
                <a:gd name="connsiteY0" fmla="*/ 17046 h 81433"/>
                <a:gd name="connsiteX1" fmla="*/ 35647 w 57643"/>
                <a:gd name="connsiteY1" fmla="*/ 15481 h 81433"/>
                <a:gd name="connsiteX2" fmla="*/ 21712 w 57643"/>
                <a:gd name="connsiteY2" fmla="*/ 21429 h 81433"/>
                <a:gd name="connsiteX3" fmla="*/ 38127 w 57643"/>
                <a:gd name="connsiteY3" fmla="*/ 34367 h 81433"/>
                <a:gd name="connsiteX4" fmla="*/ 57753 w 57643"/>
                <a:gd name="connsiteY4" fmla="*/ 58156 h 81433"/>
                <a:gd name="connsiteX5" fmla="*/ 24805 w 57643"/>
                <a:gd name="connsiteY5" fmla="*/ 81131 h 81433"/>
                <a:gd name="connsiteX6" fmla="*/ 2086 w 57643"/>
                <a:gd name="connsiteY6" fmla="*/ 77727 h 81433"/>
                <a:gd name="connsiteX7" fmla="*/ 2086 w 57643"/>
                <a:gd name="connsiteY7" fmla="*/ 61432 h 81433"/>
                <a:gd name="connsiteX8" fmla="*/ 25583 w 57643"/>
                <a:gd name="connsiteY8" fmla="*/ 66336 h 81433"/>
                <a:gd name="connsiteX9" fmla="*/ 36727 w 57643"/>
                <a:gd name="connsiteY9" fmla="*/ 58751 h 81433"/>
                <a:gd name="connsiteX10" fmla="*/ 20468 w 57643"/>
                <a:gd name="connsiteY10" fmla="*/ 45968 h 81433"/>
                <a:gd name="connsiteX11" fmla="*/ 686 w 57643"/>
                <a:gd name="connsiteY11" fmla="*/ 21429 h 81433"/>
                <a:gd name="connsiteX12" fmla="*/ 32088 w 57643"/>
                <a:gd name="connsiteY12" fmla="*/ 686 h 81433"/>
                <a:gd name="connsiteX13" fmla="*/ 50836 w 57643"/>
                <a:gd name="connsiteY13" fmla="*/ 2242 h 81433"/>
                <a:gd name="connsiteX14" fmla="*/ 47817 w 57643"/>
                <a:gd name="connsiteY14" fmla="*/ 17046 h 81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7643" h="81433">
                  <a:moveTo>
                    <a:pt x="47817" y="17046"/>
                  </a:moveTo>
                  <a:cubicBezTo>
                    <a:pt x="43141" y="16305"/>
                    <a:pt x="40314" y="15481"/>
                    <a:pt x="35647" y="15481"/>
                  </a:cubicBezTo>
                  <a:cubicBezTo>
                    <a:pt x="27440" y="15481"/>
                    <a:pt x="21712" y="17430"/>
                    <a:pt x="21712" y="21429"/>
                  </a:cubicBezTo>
                  <a:cubicBezTo>
                    <a:pt x="21712" y="26049"/>
                    <a:pt x="29462" y="29755"/>
                    <a:pt x="38127" y="34367"/>
                  </a:cubicBezTo>
                  <a:cubicBezTo>
                    <a:pt x="46380" y="38832"/>
                    <a:pt x="57753" y="44770"/>
                    <a:pt x="57753" y="58156"/>
                  </a:cubicBezTo>
                  <a:cubicBezTo>
                    <a:pt x="57753" y="72851"/>
                    <a:pt x="44669" y="81131"/>
                    <a:pt x="24805" y="81131"/>
                  </a:cubicBezTo>
                  <a:cubicBezTo>
                    <a:pt x="15783" y="81131"/>
                    <a:pt x="9562" y="79356"/>
                    <a:pt x="2086" y="77727"/>
                  </a:cubicBezTo>
                  <a:lnTo>
                    <a:pt x="2086" y="61432"/>
                  </a:lnTo>
                  <a:cubicBezTo>
                    <a:pt x="7851" y="63216"/>
                    <a:pt x="17202" y="66336"/>
                    <a:pt x="25583" y="66336"/>
                  </a:cubicBezTo>
                  <a:cubicBezTo>
                    <a:pt x="31155" y="66336"/>
                    <a:pt x="36727" y="63801"/>
                    <a:pt x="36727" y="58751"/>
                  </a:cubicBezTo>
                  <a:cubicBezTo>
                    <a:pt x="36727" y="54148"/>
                    <a:pt x="30066" y="51312"/>
                    <a:pt x="20468" y="45968"/>
                  </a:cubicBezTo>
                  <a:cubicBezTo>
                    <a:pt x="11748" y="41659"/>
                    <a:pt x="686" y="32729"/>
                    <a:pt x="686" y="21429"/>
                  </a:cubicBezTo>
                  <a:cubicBezTo>
                    <a:pt x="686" y="8079"/>
                    <a:pt x="14072" y="686"/>
                    <a:pt x="32088" y="686"/>
                  </a:cubicBezTo>
                  <a:cubicBezTo>
                    <a:pt x="37971" y="686"/>
                    <a:pt x="45063" y="1537"/>
                    <a:pt x="50836" y="2242"/>
                  </a:cubicBezTo>
                  <a:lnTo>
                    <a:pt x="47817" y="17046"/>
                  </a:lnTo>
                  <a:close/>
                </a:path>
              </a:pathLst>
            </a:custGeom>
            <a:solidFill>
              <a:srgbClr val="FFFFFF"/>
            </a:solidFill>
            <a:ln w="9525" cap="flat">
              <a:noFill/>
              <a:prstDash val="solid"/>
              <a:miter/>
            </a:ln>
          </p:spPr>
          <p:txBody>
            <a:bodyPr rtlCol="0" anchor="ctr"/>
            <a:lstStyle/>
            <a:p>
              <a:endParaRPr lang="en-US" dirty="0">
                <a:latin typeface="GT America" panose="00000500000000000000" pitchFamily="50" charset="0"/>
              </a:endParaRPr>
            </a:p>
          </p:txBody>
        </p:sp>
      </p:grpSp>
    </p:spTree>
    <p:extLst>
      <p:ext uri="{BB962C8B-B14F-4D97-AF65-F5344CB8AC3E}">
        <p14:creationId xmlns:p14="http://schemas.microsoft.com/office/powerpoint/2010/main" val="1995963329"/>
      </p:ext>
    </p:extLst>
  </p:cSld>
  <p:clrMapOvr>
    <a:masterClrMapping/>
  </p:clrMapOvr>
  <p:extLst>
    <p:ext uri="{DCECCB84-F9BA-43D5-87BE-67443E8EF086}">
      <p15:sldGuideLst xmlns:p15="http://schemas.microsoft.com/office/powerpoint/2012/main">
        <p15:guide id="1" orient="horz" pos="3906">
          <p15:clr>
            <a:srgbClr val="F26B43"/>
          </p15:clr>
        </p15:guide>
        <p15:guide id="2" orient="horz" pos="4156">
          <p15:clr>
            <a:srgbClr val="F26B43"/>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3_Empty_Dark Blue Bg">
    <p:bg>
      <p:bgPr>
        <a:gradFill>
          <a:gsLst>
            <a:gs pos="0">
              <a:schemeClr val="bg2"/>
            </a:gs>
            <a:gs pos="100000">
              <a:schemeClr val="accent6">
                <a:lumMod val="10000"/>
              </a:schemeClr>
            </a:gs>
          </a:gsLst>
          <a:lin ang="2700000" scaled="0"/>
        </a:gra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p:custDataLst>
              <p:tags r:id="rId2"/>
            </p:custDataLst>
            <p:extLst>
              <p:ext uri="{D42A27DB-BD31-4B8C-83A1-F6EECF244321}">
                <p14:modId xmlns:p14="http://schemas.microsoft.com/office/powerpoint/2010/main" val="185802464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7107"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15" name="Espace réservé du numéro de diapositive 2">
            <a:extLst>
              <a:ext uri="{FF2B5EF4-FFF2-40B4-BE49-F238E27FC236}">
                <a16:creationId xmlns:a16="http://schemas.microsoft.com/office/drawing/2014/main" id="{3E5B363C-4834-4022-B3EF-4F0B2F86B47B}"/>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F73BA400-75BE-45F2-9E46-345C1733B6B3}" type="slidenum">
              <a:rPr lang="en-US" smtClean="0"/>
              <a:t>‹#›</a:t>
            </a:fld>
            <a:endParaRPr lang="en-US" dirty="0"/>
          </a:p>
        </p:txBody>
      </p:sp>
      <p:sp>
        <p:nvSpPr>
          <p:cNvPr id="17" name="Espace réservé du pied de page 4">
            <a:extLst>
              <a:ext uri="{FF2B5EF4-FFF2-40B4-BE49-F238E27FC236}">
                <a16:creationId xmlns:a16="http://schemas.microsoft.com/office/drawing/2014/main" id="{536A3F82-5F59-45E4-A8C9-83EAACE14FE8}"/>
              </a:ext>
            </a:extLst>
          </p:cNvPr>
          <p:cNvSpPr txBox="1">
            <a:spLocks/>
          </p:cNvSpPr>
          <p:nvPr/>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latin typeface="GT America" panose="00000500000000000000" pitchFamily="50" charset="0"/>
              </a:rPr>
              <a:t>© Ipsos</a:t>
            </a:r>
          </a:p>
        </p:txBody>
      </p:sp>
      <p:sp>
        <p:nvSpPr>
          <p:cNvPr id="5" name="Titre 4">
            <a:extLst>
              <a:ext uri="{FF2B5EF4-FFF2-40B4-BE49-F238E27FC236}">
                <a16:creationId xmlns:a16="http://schemas.microsoft.com/office/drawing/2014/main" id="{DC39ED46-ACD4-4140-8AE3-6EA8A681DA9A}"/>
              </a:ext>
            </a:extLst>
          </p:cNvPr>
          <p:cNvSpPr>
            <a:spLocks noGrp="1"/>
          </p:cNvSpPr>
          <p:nvPr>
            <p:ph type="title" hasCustomPrompt="1"/>
          </p:nvPr>
        </p:nvSpPr>
        <p:spPr/>
        <p:txBody>
          <a:bodyPr/>
          <a:lstStyle>
            <a:lvl1pPr>
              <a:defRPr>
                <a:solidFill>
                  <a:schemeClr val="bg1"/>
                </a:solidFill>
              </a:defRPr>
            </a:lvl1pPr>
          </a:lstStyle>
          <a:p>
            <a:r>
              <a:rPr lang="fr-FR" err="1"/>
              <a:t>Title</a:t>
            </a:r>
            <a:r>
              <a:rPr lang="fr-FR"/>
              <a:t> of the slide</a:t>
            </a:r>
          </a:p>
        </p:txBody>
      </p:sp>
      <p:sp>
        <p:nvSpPr>
          <p:cNvPr id="3" name="Footer Placeholder 2">
            <a:extLst>
              <a:ext uri="{FF2B5EF4-FFF2-40B4-BE49-F238E27FC236}">
                <a16:creationId xmlns:a16="http://schemas.microsoft.com/office/drawing/2014/main" id="{B301C75E-982D-1F41-8CA4-959C932A2864}"/>
              </a:ext>
            </a:extLst>
          </p:cNvPr>
          <p:cNvSpPr>
            <a:spLocks noGrp="1"/>
          </p:cNvSpPr>
          <p:nvPr>
            <p:ph type="ftr" sz="quarter" idx="15"/>
          </p:nvPr>
        </p:nvSpPr>
        <p:spPr>
          <a:xfrm>
            <a:off x="402336" y="5916168"/>
            <a:ext cx="11384280" cy="219456"/>
          </a:xfrm>
          <a:prstGeom prst="rect">
            <a:avLst/>
          </a:prstGeom>
        </p:spPr>
        <p:txBody>
          <a:bodyPr/>
          <a:lstStyle>
            <a:lvl1pPr>
              <a:defRPr>
                <a:solidFill>
                  <a:schemeClr val="bg1"/>
                </a:solidFill>
                <a:latin typeface="GT America" panose="00000500000000000000" pitchFamily="50" charset="0"/>
              </a:defRPr>
            </a:lvl1pPr>
          </a:lstStyle>
          <a:p>
            <a:endParaRPr lang="en-US" dirty="0"/>
          </a:p>
        </p:txBody>
      </p:sp>
    </p:spTree>
    <p:extLst>
      <p:ext uri="{BB962C8B-B14F-4D97-AF65-F5344CB8AC3E}">
        <p14:creationId xmlns:p14="http://schemas.microsoft.com/office/powerpoint/2010/main" val="1541966143"/>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32">
          <p15:clr>
            <a:srgbClr val="F26B43"/>
          </p15:clr>
        </p15:guide>
        <p15:guide id="5" orient="horz" pos="1136">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_Empty_Dark Blue Bg">
    <p:bg>
      <p:bgPr>
        <a:solidFill>
          <a:schemeClr val="bg1"/>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p:custDataLst>
              <p:tags r:id="rId2"/>
            </p:custDataLst>
            <p:extLst>
              <p:ext uri="{D42A27DB-BD31-4B8C-83A1-F6EECF244321}">
                <p14:modId xmlns:p14="http://schemas.microsoft.com/office/powerpoint/2010/main" val="328850032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8131"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15" name="Espace réservé du numéro de diapositive 2">
            <a:extLst>
              <a:ext uri="{FF2B5EF4-FFF2-40B4-BE49-F238E27FC236}">
                <a16:creationId xmlns:a16="http://schemas.microsoft.com/office/drawing/2014/main" id="{3E5B363C-4834-4022-B3EF-4F0B2F86B47B}"/>
              </a:ext>
            </a:extLst>
          </p:cNvPr>
          <p:cNvSpPr>
            <a:spLocks noGrp="1"/>
          </p:cNvSpPr>
          <p:nvPr>
            <p:ph type="sldNum" sz="quarter" idx="14"/>
          </p:nvPr>
        </p:nvSpPr>
        <p:spPr>
          <a:xfrm>
            <a:off x="382932" y="6219234"/>
            <a:ext cx="360037" cy="365125"/>
          </a:xfrm>
        </p:spPr>
        <p:txBody>
          <a:bodyPr/>
          <a:lstStyle>
            <a:lvl1pPr>
              <a:defRPr>
                <a:solidFill>
                  <a:srgbClr val="405A9C"/>
                </a:solidFill>
              </a:defRPr>
            </a:lvl1pPr>
          </a:lstStyle>
          <a:p>
            <a:fld id="{F73BA400-75BE-45F2-9E46-345C1733B6B3}" type="slidenum">
              <a:rPr lang="en-US" smtClean="0"/>
              <a:t>‹#›</a:t>
            </a:fld>
            <a:endParaRPr lang="en-US" dirty="0"/>
          </a:p>
        </p:txBody>
      </p:sp>
      <p:sp>
        <p:nvSpPr>
          <p:cNvPr id="5" name="Titre 4">
            <a:extLst>
              <a:ext uri="{FF2B5EF4-FFF2-40B4-BE49-F238E27FC236}">
                <a16:creationId xmlns:a16="http://schemas.microsoft.com/office/drawing/2014/main" id="{DC39ED46-ACD4-4140-8AE3-6EA8A681DA9A}"/>
              </a:ext>
            </a:extLst>
          </p:cNvPr>
          <p:cNvSpPr>
            <a:spLocks noGrp="1"/>
          </p:cNvSpPr>
          <p:nvPr>
            <p:ph type="title" hasCustomPrompt="1"/>
          </p:nvPr>
        </p:nvSpPr>
        <p:spPr/>
        <p:txBody>
          <a:bodyPr/>
          <a:lstStyle>
            <a:lvl1pPr>
              <a:defRPr>
                <a:solidFill>
                  <a:schemeClr val="bg2"/>
                </a:solidFill>
              </a:defRPr>
            </a:lvl1pPr>
          </a:lstStyle>
          <a:p>
            <a:r>
              <a:rPr lang="fr-FR" err="1"/>
              <a:t>Title</a:t>
            </a:r>
            <a:r>
              <a:rPr lang="fr-FR"/>
              <a:t> of the slide</a:t>
            </a:r>
          </a:p>
        </p:txBody>
      </p:sp>
    </p:spTree>
    <p:extLst>
      <p:ext uri="{BB962C8B-B14F-4D97-AF65-F5344CB8AC3E}">
        <p14:creationId xmlns:p14="http://schemas.microsoft.com/office/powerpoint/2010/main" val="2806967878"/>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32">
          <p15:clr>
            <a:srgbClr val="F26B43"/>
          </p15:clr>
        </p15:guide>
        <p15:guide id="5" orient="horz" pos="1136">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_Verbatim blue">
    <p:spTree>
      <p:nvGrpSpPr>
        <p:cNvPr id="1" name=""/>
        <p:cNvGrpSpPr/>
        <p:nvPr/>
      </p:nvGrpSpPr>
      <p:grpSpPr>
        <a:xfrm>
          <a:off x="0" y="0"/>
          <a:ext cx="0" cy="0"/>
          <a:chOff x="0" y="0"/>
          <a:chExt cx="0" cy="0"/>
        </a:xfrm>
      </p:grpSpPr>
      <p:graphicFrame>
        <p:nvGraphicFramePr>
          <p:cNvPr id="5" name="Objet 2" hidden="1">
            <a:extLst>
              <a:ext uri="{FF2B5EF4-FFF2-40B4-BE49-F238E27FC236}">
                <a16:creationId xmlns:a16="http://schemas.microsoft.com/office/drawing/2014/main" id="{2DC513A4-F2E7-4086-B108-AEA3E0C9E31C}"/>
              </a:ext>
            </a:extLst>
          </p:cNvPr>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9155" name="Diapositive think-cell" r:id="rId5" imgW="360" imgH="360" progId="TCLayout.ActiveDocument.1">
                  <p:embed/>
                </p:oleObj>
              </mc:Choice>
              <mc:Fallback>
                <p:oleObj name="Diapositive think-cell" r:id="rId5" imgW="360" imgH="360" progId="TCLayout.ActiveDocument.1">
                  <p:embed/>
                  <p:pic>
                    <p:nvPicPr>
                      <p:cNvPr id="5" name="Objet 2" hidden="1">
                        <a:extLst>
                          <a:ext uri="{FF2B5EF4-FFF2-40B4-BE49-F238E27FC236}">
                            <a16:creationId xmlns:a16="http://schemas.microsoft.com/office/drawing/2014/main" id="{2DC513A4-F2E7-4086-B108-AEA3E0C9E31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Rectangle 5" hidden="1">
            <a:extLst>
              <a:ext uri="{FF2B5EF4-FFF2-40B4-BE49-F238E27FC236}">
                <a16:creationId xmlns:a16="http://schemas.microsoft.com/office/drawing/2014/main" id="{D7F108B5-26C8-4731-9E65-7EDFF8135A2B}"/>
              </a:ext>
            </a:extLst>
          </p:cNvPr>
          <p:cNvSpPr/>
          <p:nvPr>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eaLnBrk="1" fontAlgn="auto" hangingPunct="1">
              <a:spcBef>
                <a:spcPts val="0"/>
              </a:spcBef>
              <a:spcAft>
                <a:spcPts val="0"/>
              </a:spcAft>
              <a:defRPr/>
            </a:pPr>
            <a:endParaRPr lang="en-GB" sz="2800" b="1" dirty="0">
              <a:latin typeface="Arial Black" panose="020B0A04020102020204" pitchFamily="34" charset="0"/>
              <a:ea typeface="+mj-ea"/>
              <a:cs typeface="+mj-cs"/>
              <a:sym typeface="Arial Black" panose="020B0A04020102020204" pitchFamily="34" charset="0"/>
            </a:endParaRPr>
          </a:p>
        </p:txBody>
      </p:sp>
      <p:grpSp>
        <p:nvGrpSpPr>
          <p:cNvPr id="7" name="Group 10">
            <a:extLst>
              <a:ext uri="{FF2B5EF4-FFF2-40B4-BE49-F238E27FC236}">
                <a16:creationId xmlns:a16="http://schemas.microsoft.com/office/drawing/2014/main" id="{E2B7E502-19EA-4871-95AC-272A3D54EB0E}"/>
              </a:ext>
            </a:extLst>
          </p:cNvPr>
          <p:cNvGrpSpPr>
            <a:grpSpLocks/>
          </p:cNvGrpSpPr>
          <p:nvPr/>
        </p:nvGrpSpPr>
        <p:grpSpPr bwMode="auto">
          <a:xfrm rot="10800000" flipH="1">
            <a:off x="701006" y="1494906"/>
            <a:ext cx="1299066" cy="1063368"/>
            <a:chOff x="1033" y="1117"/>
            <a:chExt cx="1907" cy="1561"/>
          </a:xfrm>
          <a:solidFill>
            <a:schemeClr val="bg2"/>
          </a:solidFill>
        </p:grpSpPr>
        <p:sp>
          <p:nvSpPr>
            <p:cNvPr id="8" name="Freeform 11">
              <a:extLst>
                <a:ext uri="{FF2B5EF4-FFF2-40B4-BE49-F238E27FC236}">
                  <a16:creationId xmlns:a16="http://schemas.microsoft.com/office/drawing/2014/main" id="{FDF8EFED-0851-4237-9CC3-337A3D5E3252}"/>
                </a:ext>
              </a:extLst>
            </p:cNvPr>
            <p:cNvSpPr>
              <a:spLocks/>
            </p:cNvSpPr>
            <p:nvPr/>
          </p:nvSpPr>
          <p:spPr bwMode="auto">
            <a:xfrm>
              <a:off x="1033" y="1117"/>
              <a:ext cx="932" cy="1548"/>
            </a:xfrm>
            <a:custGeom>
              <a:avLst/>
              <a:gdLst>
                <a:gd name="T0" fmla="*/ 409 w 444"/>
                <a:gd name="T1" fmla="*/ 324 h 737"/>
                <a:gd name="T2" fmla="*/ 257 w 444"/>
                <a:gd name="T3" fmla="*/ 270 h 737"/>
                <a:gd name="T4" fmla="*/ 130 w 444"/>
                <a:gd name="T5" fmla="*/ 326 h 737"/>
                <a:gd name="T6" fmla="*/ 366 w 444"/>
                <a:gd name="T7" fmla="*/ 45 h 737"/>
                <a:gd name="T8" fmla="*/ 338 w 444"/>
                <a:gd name="T9" fmla="*/ 0 h 737"/>
                <a:gd name="T10" fmla="*/ 19 w 444"/>
                <a:gd name="T11" fmla="*/ 489 h 737"/>
                <a:gd name="T12" fmla="*/ 276 w 444"/>
                <a:gd name="T13" fmla="*/ 730 h 737"/>
                <a:gd name="T14" fmla="*/ 444 w 444"/>
                <a:gd name="T15" fmla="*/ 634 h 737"/>
                <a:gd name="T16" fmla="*/ 391 w 444"/>
                <a:gd name="T17" fmla="*/ 493 h 737"/>
                <a:gd name="T18" fmla="*/ 409 w 444"/>
                <a:gd name="T19" fmla="*/ 324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4" h="737">
                  <a:moveTo>
                    <a:pt x="409" y="324"/>
                  </a:moveTo>
                  <a:cubicBezTo>
                    <a:pt x="369" y="287"/>
                    <a:pt x="316" y="265"/>
                    <a:pt x="257" y="270"/>
                  </a:cubicBezTo>
                  <a:cubicBezTo>
                    <a:pt x="198" y="274"/>
                    <a:pt x="177" y="291"/>
                    <a:pt x="130" y="326"/>
                  </a:cubicBezTo>
                  <a:cubicBezTo>
                    <a:pt x="131" y="213"/>
                    <a:pt x="302" y="76"/>
                    <a:pt x="366" y="45"/>
                  </a:cubicBezTo>
                  <a:cubicBezTo>
                    <a:pt x="366" y="45"/>
                    <a:pt x="350" y="18"/>
                    <a:pt x="338" y="0"/>
                  </a:cubicBezTo>
                  <a:cubicBezTo>
                    <a:pt x="192" y="30"/>
                    <a:pt x="0" y="231"/>
                    <a:pt x="19" y="489"/>
                  </a:cubicBezTo>
                  <a:cubicBezTo>
                    <a:pt x="32" y="657"/>
                    <a:pt x="182" y="737"/>
                    <a:pt x="276" y="730"/>
                  </a:cubicBezTo>
                  <a:cubicBezTo>
                    <a:pt x="332" y="726"/>
                    <a:pt x="401" y="693"/>
                    <a:pt x="444" y="634"/>
                  </a:cubicBezTo>
                  <a:cubicBezTo>
                    <a:pt x="416" y="598"/>
                    <a:pt x="396" y="551"/>
                    <a:pt x="391" y="493"/>
                  </a:cubicBezTo>
                  <a:cubicBezTo>
                    <a:pt x="387" y="433"/>
                    <a:pt x="394" y="376"/>
                    <a:pt x="409" y="3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fr-FR" dirty="0">
                <a:latin typeface="GT America" panose="00000500000000000000" pitchFamily="50" charset="0"/>
              </a:endParaRPr>
            </a:p>
          </p:txBody>
        </p:sp>
        <p:sp>
          <p:nvSpPr>
            <p:cNvPr id="9" name="Freeform 12">
              <a:extLst>
                <a:ext uri="{FF2B5EF4-FFF2-40B4-BE49-F238E27FC236}">
                  <a16:creationId xmlns:a16="http://schemas.microsoft.com/office/drawing/2014/main" id="{5802DF49-E6B2-432E-BEEC-7C161273885B}"/>
                </a:ext>
              </a:extLst>
            </p:cNvPr>
            <p:cNvSpPr>
              <a:spLocks/>
            </p:cNvSpPr>
            <p:nvPr/>
          </p:nvSpPr>
          <p:spPr bwMode="auto">
            <a:xfrm>
              <a:off x="1895" y="1130"/>
              <a:ext cx="1045" cy="1548"/>
            </a:xfrm>
            <a:custGeom>
              <a:avLst/>
              <a:gdLst>
                <a:gd name="T0" fmla="*/ 487 w 498"/>
                <a:gd name="T1" fmla="*/ 485 h 737"/>
                <a:gd name="T2" fmla="*/ 257 w 498"/>
                <a:gd name="T3" fmla="*/ 270 h 737"/>
                <a:gd name="T4" fmla="*/ 129 w 498"/>
                <a:gd name="T5" fmla="*/ 326 h 737"/>
                <a:gd name="T6" fmla="*/ 366 w 498"/>
                <a:gd name="T7" fmla="*/ 45 h 737"/>
                <a:gd name="T8" fmla="*/ 337 w 498"/>
                <a:gd name="T9" fmla="*/ 0 h 737"/>
                <a:gd name="T10" fmla="*/ 19 w 498"/>
                <a:gd name="T11" fmla="*/ 488 h 737"/>
                <a:gd name="T12" fmla="*/ 276 w 498"/>
                <a:gd name="T13" fmla="*/ 730 h 737"/>
                <a:gd name="T14" fmla="*/ 487 w 498"/>
                <a:gd name="T15" fmla="*/ 485 h 7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8" h="737">
                  <a:moveTo>
                    <a:pt x="487" y="485"/>
                  </a:moveTo>
                  <a:cubicBezTo>
                    <a:pt x="478" y="369"/>
                    <a:pt x="382" y="260"/>
                    <a:pt x="257" y="270"/>
                  </a:cubicBezTo>
                  <a:cubicBezTo>
                    <a:pt x="197" y="274"/>
                    <a:pt x="177" y="291"/>
                    <a:pt x="129" y="326"/>
                  </a:cubicBezTo>
                  <a:cubicBezTo>
                    <a:pt x="130" y="213"/>
                    <a:pt x="302" y="76"/>
                    <a:pt x="366" y="45"/>
                  </a:cubicBezTo>
                  <a:cubicBezTo>
                    <a:pt x="366" y="45"/>
                    <a:pt x="349" y="18"/>
                    <a:pt x="337" y="0"/>
                  </a:cubicBezTo>
                  <a:cubicBezTo>
                    <a:pt x="192" y="29"/>
                    <a:pt x="0" y="231"/>
                    <a:pt x="19" y="488"/>
                  </a:cubicBezTo>
                  <a:cubicBezTo>
                    <a:pt x="32" y="657"/>
                    <a:pt x="182" y="737"/>
                    <a:pt x="276" y="730"/>
                  </a:cubicBezTo>
                  <a:cubicBezTo>
                    <a:pt x="369" y="723"/>
                    <a:pt x="498" y="635"/>
                    <a:pt x="487" y="4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fr-FR" dirty="0">
                <a:latin typeface="GT America" panose="00000500000000000000" pitchFamily="50" charset="0"/>
              </a:endParaRPr>
            </a:p>
          </p:txBody>
        </p:sp>
      </p:grpSp>
      <p:sp>
        <p:nvSpPr>
          <p:cNvPr id="21" name="Espace réservé du texte 20">
            <a:extLst>
              <a:ext uri="{FF2B5EF4-FFF2-40B4-BE49-F238E27FC236}">
                <a16:creationId xmlns:a16="http://schemas.microsoft.com/office/drawing/2014/main" id="{04EB49EF-74A2-4A31-99CF-80E2BAF35EC6}"/>
              </a:ext>
            </a:extLst>
          </p:cNvPr>
          <p:cNvSpPr>
            <a:spLocks noGrp="1"/>
          </p:cNvSpPr>
          <p:nvPr>
            <p:ph type="body" sz="quarter" idx="15"/>
          </p:nvPr>
        </p:nvSpPr>
        <p:spPr>
          <a:xfrm>
            <a:off x="2351088" y="1494906"/>
            <a:ext cx="9436100" cy="2636591"/>
          </a:xfrm>
          <a:prstGeom prst="rect">
            <a:avLst/>
          </a:prstGeom>
        </p:spPr>
        <p:txBody>
          <a:bodyPr anchor="b">
            <a:normAutofit/>
          </a:bodyPr>
          <a:lstStyle>
            <a:lvl1pPr marL="0" indent="0">
              <a:buNone/>
              <a:defRPr sz="2800">
                <a:solidFill>
                  <a:schemeClr val="bg2"/>
                </a:solidFill>
                <a:latin typeface="GT America" panose="00000500000000000000" pitchFamily="50" charset="0"/>
              </a:defRPr>
            </a:lvl1pPr>
          </a:lstStyle>
          <a:p>
            <a:pPr lvl="0"/>
            <a:r>
              <a:rPr lang="en-US" dirty="0"/>
              <a:t>Click to edit Master text styles</a:t>
            </a:r>
          </a:p>
        </p:txBody>
      </p:sp>
      <p:sp>
        <p:nvSpPr>
          <p:cNvPr id="24" name="Espace réservé du texte 20">
            <a:extLst>
              <a:ext uri="{FF2B5EF4-FFF2-40B4-BE49-F238E27FC236}">
                <a16:creationId xmlns:a16="http://schemas.microsoft.com/office/drawing/2014/main" id="{6B6F846B-8F0A-42EC-8144-B2B9983BA972}"/>
              </a:ext>
            </a:extLst>
          </p:cNvPr>
          <p:cNvSpPr>
            <a:spLocks noGrp="1"/>
          </p:cNvSpPr>
          <p:nvPr>
            <p:ph type="body" sz="quarter" idx="16"/>
          </p:nvPr>
        </p:nvSpPr>
        <p:spPr>
          <a:xfrm>
            <a:off x="2351088" y="4236285"/>
            <a:ext cx="9436100" cy="338554"/>
          </a:xfrm>
          <a:prstGeom prst="rect">
            <a:avLst/>
          </a:prstGeom>
        </p:spPr>
        <p:txBody>
          <a:bodyPr anchor="b">
            <a:spAutoFit/>
          </a:bodyPr>
          <a:lstStyle>
            <a:lvl1pPr marL="0" indent="0" algn="r">
              <a:buNone/>
              <a:defRPr sz="1600" b="1">
                <a:solidFill>
                  <a:schemeClr val="tx1"/>
                </a:solidFill>
                <a:latin typeface="GT America" panose="00000500000000000000" pitchFamily="50" charset="0"/>
              </a:defRPr>
            </a:lvl1pPr>
          </a:lstStyle>
          <a:p>
            <a:pPr lvl="0"/>
            <a:r>
              <a:rPr lang="en-US" dirty="0"/>
              <a:t>Click to edit Master text styles</a:t>
            </a:r>
          </a:p>
        </p:txBody>
      </p:sp>
      <p:sp>
        <p:nvSpPr>
          <p:cNvPr id="4" name="Titre 3">
            <a:extLst>
              <a:ext uri="{FF2B5EF4-FFF2-40B4-BE49-F238E27FC236}">
                <a16:creationId xmlns:a16="http://schemas.microsoft.com/office/drawing/2014/main" id="{9F4AF75B-C07F-40D0-9789-3B7669A97432}"/>
              </a:ext>
            </a:extLst>
          </p:cNvPr>
          <p:cNvSpPr>
            <a:spLocks noGrp="1"/>
          </p:cNvSpPr>
          <p:nvPr>
            <p:ph type="title"/>
          </p:nvPr>
        </p:nvSpPr>
        <p:spPr/>
        <p:txBody>
          <a:bodyPr/>
          <a:lstStyle>
            <a:lvl1pPr>
              <a:defRPr/>
            </a:lvl1pPr>
          </a:lstStyle>
          <a:p>
            <a:r>
              <a:rPr lang="en-US"/>
              <a:t>Click to edit Master title style</a:t>
            </a:r>
            <a:endParaRPr lang="fr-FR"/>
          </a:p>
        </p:txBody>
      </p:sp>
      <p:sp>
        <p:nvSpPr>
          <p:cNvPr id="11" name="Espace réservé du numéro de diapositive 8">
            <a:extLst>
              <a:ext uri="{FF2B5EF4-FFF2-40B4-BE49-F238E27FC236}">
                <a16:creationId xmlns:a16="http://schemas.microsoft.com/office/drawing/2014/main" id="{E4C4B00B-5367-4FFF-8FBB-E72BAB35EA09}"/>
              </a:ext>
            </a:extLst>
          </p:cNvPr>
          <p:cNvSpPr>
            <a:spLocks noGrp="1"/>
          </p:cNvSpPr>
          <p:nvPr>
            <p:ph type="sldNum" sz="quarter" idx="17"/>
          </p:nvPr>
        </p:nvSpPr>
        <p:spPr/>
        <p:txBody>
          <a:bodyPr/>
          <a:lstStyle>
            <a:lvl1pPr>
              <a:defRPr/>
            </a:lvl1pPr>
          </a:lstStyle>
          <a:p>
            <a:pPr>
              <a:defRPr/>
            </a:pPr>
            <a:fld id="{B6792039-0C1A-4BCB-8653-7596575E33E5}" type="slidenum">
              <a:rPr lang="en-GB"/>
              <a:pPr>
                <a:defRPr/>
              </a:pPr>
              <a:t>‹#›</a:t>
            </a:fld>
            <a:r>
              <a:rPr lang="en-GB" dirty="0"/>
              <a:t> ‒ </a:t>
            </a:r>
          </a:p>
        </p:txBody>
      </p:sp>
    </p:spTree>
    <p:extLst>
      <p:ext uri="{BB962C8B-B14F-4D97-AF65-F5344CB8AC3E}">
        <p14:creationId xmlns:p14="http://schemas.microsoft.com/office/powerpoint/2010/main" val="120184909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D2E33-5E9D-4E40-9505-700C504888E5}"/>
              </a:ext>
            </a:extLst>
          </p:cNvPr>
          <p:cNvSpPr>
            <a:spLocks noGrp="1"/>
          </p:cNvSpPr>
          <p:nvPr>
            <p:ph type="title"/>
          </p:nvPr>
        </p:nvSpPr>
        <p:spPr/>
        <p:txBody>
          <a:bodyPr/>
          <a:lstStyle>
            <a:lvl1pPr>
              <a:defRPr>
                <a:solidFill>
                  <a:schemeClr val="bg2"/>
                </a:solidFill>
              </a:defRPr>
            </a:lvl1pPr>
          </a:lstStyle>
          <a:p>
            <a:r>
              <a:rPr lang="en-US"/>
              <a:t>Click to edit Master title style</a:t>
            </a:r>
          </a:p>
        </p:txBody>
      </p:sp>
      <p:sp>
        <p:nvSpPr>
          <p:cNvPr id="3" name="Slide Number Placeholder 2">
            <a:extLst>
              <a:ext uri="{FF2B5EF4-FFF2-40B4-BE49-F238E27FC236}">
                <a16:creationId xmlns:a16="http://schemas.microsoft.com/office/drawing/2014/main" id="{BA0DB66A-2740-4EEC-A11C-7D8FFFF4FB67}"/>
              </a:ext>
            </a:extLst>
          </p:cNvPr>
          <p:cNvSpPr>
            <a:spLocks noGrp="1"/>
          </p:cNvSpPr>
          <p:nvPr>
            <p:ph type="sldNum" sz="quarter" idx="10"/>
          </p:nvPr>
        </p:nvSpPr>
        <p:spPr/>
        <p:txBody>
          <a:bodyPr/>
          <a:lstStyle/>
          <a:p>
            <a:fld id="{F73BA400-75BE-45F2-9E46-345C1733B6B3}" type="slidenum">
              <a:rPr lang="en-US" smtClean="0"/>
              <a:t>‹#›</a:t>
            </a:fld>
            <a:endParaRPr lang="en-US" dirty="0"/>
          </a:p>
        </p:txBody>
      </p:sp>
      <p:sp>
        <p:nvSpPr>
          <p:cNvPr id="6" name="Text Placeholder 5">
            <a:extLst>
              <a:ext uri="{FF2B5EF4-FFF2-40B4-BE49-F238E27FC236}">
                <a16:creationId xmlns:a16="http://schemas.microsoft.com/office/drawing/2014/main" id="{7805E0ED-9B35-4F72-BE54-C87A2C1BD5BE}"/>
              </a:ext>
            </a:extLst>
          </p:cNvPr>
          <p:cNvSpPr>
            <a:spLocks noGrp="1"/>
          </p:cNvSpPr>
          <p:nvPr>
            <p:ph type="body" sz="quarter" idx="11"/>
          </p:nvPr>
        </p:nvSpPr>
        <p:spPr>
          <a:xfrm>
            <a:off x="404813" y="1204913"/>
            <a:ext cx="11382375" cy="4794250"/>
          </a:xfrm>
          <a:prstGeom prst="rect">
            <a:avLst/>
          </a:prstGeom>
        </p:spPr>
        <p:txBody>
          <a:bodyPr/>
          <a:lstStyle>
            <a:lvl1pPr marL="401638" indent="-401638">
              <a:lnSpc>
                <a:spcPct val="150000"/>
              </a:lnSpc>
              <a:buClr>
                <a:schemeClr val="tx2">
                  <a:lumMod val="75000"/>
                </a:schemeClr>
              </a:buClr>
              <a:buSzPct val="125000"/>
              <a:buFont typeface="Wingdings" panose="05000000000000000000" pitchFamily="2" charset="2"/>
              <a:buChar char="§"/>
              <a:defRPr sz="2000">
                <a:solidFill>
                  <a:schemeClr val="bg2"/>
                </a:solidFill>
                <a:latin typeface="GT America" panose="00000500000000000000" pitchFamily="50" charset="0"/>
              </a:defRPr>
            </a:lvl1pPr>
            <a:lvl2pPr marL="747713" indent="-346075">
              <a:buClr>
                <a:schemeClr val="bg2"/>
              </a:buClr>
              <a:buSzPct val="125000"/>
              <a:defRPr>
                <a:solidFill>
                  <a:schemeClr val="bg2"/>
                </a:solidFill>
                <a:latin typeface="GT America" panose="00000500000000000000" pitchFamily="50" charset="0"/>
              </a:defRPr>
            </a:lvl2pPr>
            <a:lvl3pPr marL="1025525" indent="-222250">
              <a:defRPr>
                <a:solidFill>
                  <a:schemeClr val="bg2"/>
                </a:solidFill>
                <a:latin typeface="GT America" panose="00000500000000000000" pitchFamily="50" charset="0"/>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76994821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D2E33-5E9D-4E40-9505-700C504888E5}"/>
              </a:ext>
            </a:extLst>
          </p:cNvPr>
          <p:cNvSpPr>
            <a:spLocks noGrp="1"/>
          </p:cNvSpPr>
          <p:nvPr>
            <p:ph type="title"/>
          </p:nvPr>
        </p:nvSpPr>
        <p:spPr/>
        <p:txBody>
          <a:bodyPr/>
          <a:lstStyle>
            <a:lvl1pPr>
              <a:defRPr>
                <a:solidFill>
                  <a:schemeClr val="bg2"/>
                </a:solidFill>
              </a:defRPr>
            </a:lvl1pPr>
          </a:lstStyle>
          <a:p>
            <a:r>
              <a:rPr lang="en-US"/>
              <a:t>Click to edit Master title style</a:t>
            </a:r>
          </a:p>
        </p:txBody>
      </p:sp>
      <p:sp>
        <p:nvSpPr>
          <p:cNvPr id="3" name="Slide Number Placeholder 2">
            <a:extLst>
              <a:ext uri="{FF2B5EF4-FFF2-40B4-BE49-F238E27FC236}">
                <a16:creationId xmlns:a16="http://schemas.microsoft.com/office/drawing/2014/main" id="{BA0DB66A-2740-4EEC-A11C-7D8FFFF4FB67}"/>
              </a:ext>
            </a:extLst>
          </p:cNvPr>
          <p:cNvSpPr>
            <a:spLocks noGrp="1"/>
          </p:cNvSpPr>
          <p:nvPr>
            <p:ph type="sldNum" sz="quarter" idx="10"/>
          </p:nvPr>
        </p:nvSpPr>
        <p:spPr/>
        <p:txBody>
          <a:bodyPr/>
          <a:lstStyle/>
          <a:p>
            <a:fld id="{F73BA400-75BE-45F2-9E46-345C1733B6B3}" type="slidenum">
              <a:rPr lang="en-US" smtClean="0"/>
              <a:t>‹#›</a:t>
            </a:fld>
            <a:endParaRPr lang="en-US" dirty="0"/>
          </a:p>
        </p:txBody>
      </p:sp>
      <p:sp>
        <p:nvSpPr>
          <p:cNvPr id="5" name="Chart Placeholder 4">
            <a:extLst>
              <a:ext uri="{FF2B5EF4-FFF2-40B4-BE49-F238E27FC236}">
                <a16:creationId xmlns:a16="http://schemas.microsoft.com/office/drawing/2014/main" id="{0FDAA1D8-453A-4ECA-9ACA-85A13C9211AF}"/>
              </a:ext>
            </a:extLst>
          </p:cNvPr>
          <p:cNvSpPr>
            <a:spLocks noGrp="1"/>
          </p:cNvSpPr>
          <p:nvPr>
            <p:ph type="chart" sz="quarter" idx="12"/>
          </p:nvPr>
        </p:nvSpPr>
        <p:spPr>
          <a:xfrm>
            <a:off x="404786" y="2243379"/>
            <a:ext cx="9071723" cy="3546762"/>
          </a:xfrm>
          <a:prstGeom prst="rect">
            <a:avLst/>
          </a:prstGeom>
        </p:spPr>
        <p:txBody>
          <a:bodyPr/>
          <a:lstStyle>
            <a:lvl1pPr>
              <a:defRPr>
                <a:solidFill>
                  <a:schemeClr val="tx1"/>
                </a:solidFill>
                <a:latin typeface="GT America" panose="00000500000000000000" pitchFamily="50" charset="0"/>
              </a:defRPr>
            </a:lvl1pPr>
          </a:lstStyle>
          <a:p>
            <a:endParaRPr lang="en-US" dirty="0"/>
          </a:p>
        </p:txBody>
      </p:sp>
      <p:sp>
        <p:nvSpPr>
          <p:cNvPr id="9" name="Text Placeholder 8">
            <a:extLst>
              <a:ext uri="{FF2B5EF4-FFF2-40B4-BE49-F238E27FC236}">
                <a16:creationId xmlns:a16="http://schemas.microsoft.com/office/drawing/2014/main" id="{7263068B-0C74-4925-811A-8221381A0D0E}"/>
              </a:ext>
            </a:extLst>
          </p:cNvPr>
          <p:cNvSpPr>
            <a:spLocks noGrp="1"/>
          </p:cNvSpPr>
          <p:nvPr>
            <p:ph type="body" sz="quarter" idx="13"/>
          </p:nvPr>
        </p:nvSpPr>
        <p:spPr>
          <a:xfrm>
            <a:off x="9822441" y="2133600"/>
            <a:ext cx="1743075" cy="1993900"/>
          </a:xfrm>
          <a:prstGeom prst="rect">
            <a:avLst/>
          </a:prstGeom>
        </p:spPr>
        <p:txBody>
          <a:bodyPr/>
          <a:lstStyle>
            <a:lvl1pPr>
              <a:defRPr sz="1400" b="1" i="1">
                <a:solidFill>
                  <a:schemeClr val="bg1">
                    <a:lumMod val="50000"/>
                  </a:schemeClr>
                </a:solidFill>
                <a:latin typeface="GT America" panose="00000500000000000000" pitchFamily="50" charset="0"/>
              </a:defRPr>
            </a:lvl1pPr>
          </a:lstStyle>
          <a:p>
            <a:pPr lvl="0"/>
            <a:r>
              <a:rPr lang="en-US" dirty="0"/>
              <a:t>Click to edit Master text styles</a:t>
            </a:r>
          </a:p>
        </p:txBody>
      </p:sp>
      <p:sp>
        <p:nvSpPr>
          <p:cNvPr id="12" name="Text Placeholder 11">
            <a:extLst>
              <a:ext uri="{FF2B5EF4-FFF2-40B4-BE49-F238E27FC236}">
                <a16:creationId xmlns:a16="http://schemas.microsoft.com/office/drawing/2014/main" id="{8DBE5432-45A3-480F-8730-0FFF2CCCFDF3}"/>
              </a:ext>
            </a:extLst>
          </p:cNvPr>
          <p:cNvSpPr>
            <a:spLocks noGrp="1"/>
          </p:cNvSpPr>
          <p:nvPr>
            <p:ph type="body" sz="quarter" idx="14"/>
          </p:nvPr>
        </p:nvSpPr>
        <p:spPr>
          <a:xfrm>
            <a:off x="382588" y="1207325"/>
            <a:ext cx="9072562" cy="606961"/>
          </a:xfrm>
          <a:prstGeom prst="rect">
            <a:avLst/>
          </a:prstGeom>
        </p:spPr>
        <p:txBody>
          <a:bodyPr/>
          <a:lstStyle>
            <a:lvl1pPr>
              <a:defRPr>
                <a:solidFill>
                  <a:schemeClr val="accent1"/>
                </a:solidFill>
                <a:latin typeface="GT America" panose="00000500000000000000" pitchFamily="50" charset="0"/>
              </a:defRPr>
            </a:lvl1pPr>
          </a:lstStyle>
          <a:p>
            <a:pPr lvl="0"/>
            <a:r>
              <a:rPr lang="en-US" dirty="0"/>
              <a:t>Click to edit Master text styles</a:t>
            </a:r>
          </a:p>
        </p:txBody>
      </p:sp>
    </p:spTree>
    <p:extLst>
      <p:ext uri="{BB962C8B-B14F-4D97-AF65-F5344CB8AC3E}">
        <p14:creationId xmlns:p14="http://schemas.microsoft.com/office/powerpoint/2010/main" val="14403067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userDrawn="1">
  <p:cSld name="1_End">
    <p:bg>
      <p:bgPr>
        <a:solidFill>
          <a:schemeClr val="bg2"/>
        </a:solidFill>
        <a:effectLst/>
      </p:bgPr>
    </p:bg>
    <p:spTree>
      <p:nvGrpSpPr>
        <p:cNvPr id="1" name=""/>
        <p:cNvGrpSpPr/>
        <p:nvPr/>
      </p:nvGrpSpPr>
      <p:grpSpPr>
        <a:xfrm>
          <a:off x="0" y="0"/>
          <a:ext cx="0" cy="0"/>
          <a:chOff x="0" y="0"/>
          <a:chExt cx="0" cy="0"/>
        </a:xfrm>
      </p:grpSpPr>
      <p:graphicFrame>
        <p:nvGraphicFramePr>
          <p:cNvPr id="2" name="Objet 2" hidden="1">
            <a:extLst>
              <a:ext uri="{FF2B5EF4-FFF2-40B4-BE49-F238E27FC236}">
                <a16:creationId xmlns:a16="http://schemas.microsoft.com/office/drawing/2014/main" id="{5BA57296-2441-4B84-9B20-D1D2AFA99D9C}"/>
              </a:ext>
            </a:extLst>
          </p:cNvPr>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2227" name="Diapositive think-cell" r:id="rId4" imgW="360" imgH="360" progId="TCLayout.ActiveDocument.1">
                  <p:embed/>
                </p:oleObj>
              </mc:Choice>
              <mc:Fallback>
                <p:oleObj name="Diapositive think-cell" r:id="rId4" imgW="360" imgH="360" progId="TCLayout.ActiveDocument.1">
                  <p:embed/>
                  <p:pic>
                    <p:nvPicPr>
                      <p:cNvPr id="2" name="Objet 2" hidden="1">
                        <a:extLst>
                          <a:ext uri="{FF2B5EF4-FFF2-40B4-BE49-F238E27FC236}">
                            <a16:creationId xmlns:a16="http://schemas.microsoft.com/office/drawing/2014/main" id="{5BA57296-2441-4B84-9B20-D1D2AFA99D9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 name="Forme libre : forme 28">
            <a:extLst>
              <a:ext uri="{FF2B5EF4-FFF2-40B4-BE49-F238E27FC236}">
                <a16:creationId xmlns:a16="http://schemas.microsoft.com/office/drawing/2014/main" id="{61996D0A-E77C-4625-AD3F-24F67525DE21}"/>
              </a:ext>
            </a:extLst>
          </p:cNvPr>
          <p:cNvSpPr/>
          <p:nvPr/>
        </p:nvSpPr>
        <p:spPr>
          <a:xfrm rot="18932423">
            <a:off x="2100263" y="2820988"/>
            <a:ext cx="11031537" cy="1216025"/>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latin typeface="GT America" panose="00000500000000000000" pitchFamily="50" charset="0"/>
            </a:endParaRPr>
          </a:p>
        </p:txBody>
      </p:sp>
      <p:sp>
        <p:nvSpPr>
          <p:cNvPr id="4" name="Forme libre : forme 30">
            <a:extLst>
              <a:ext uri="{FF2B5EF4-FFF2-40B4-BE49-F238E27FC236}">
                <a16:creationId xmlns:a16="http://schemas.microsoft.com/office/drawing/2014/main" id="{F6BB68FA-8B5A-4DC4-84AB-77375FA9380B}"/>
              </a:ext>
            </a:extLst>
          </p:cNvPr>
          <p:cNvSpPr/>
          <p:nvPr/>
        </p:nvSpPr>
        <p:spPr>
          <a:xfrm rot="18932423">
            <a:off x="4730750" y="3460750"/>
            <a:ext cx="9204325" cy="1216025"/>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latin typeface="GT America" panose="00000500000000000000" pitchFamily="50" charset="0"/>
            </a:endParaRPr>
          </a:p>
        </p:txBody>
      </p:sp>
      <p:pic>
        <p:nvPicPr>
          <p:cNvPr id="6" name="Graphique 12">
            <a:extLst>
              <a:ext uri="{FF2B5EF4-FFF2-40B4-BE49-F238E27FC236}">
                <a16:creationId xmlns:a16="http://schemas.microsoft.com/office/drawing/2014/main" id="{73949431-DCA9-4C33-8E03-1D79CDCF537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29913" y="5359400"/>
            <a:ext cx="863600"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adre 7">
            <a:extLst>
              <a:ext uri="{FF2B5EF4-FFF2-40B4-BE49-F238E27FC236}">
                <a16:creationId xmlns:a16="http://schemas.microsoft.com/office/drawing/2014/main" id="{DDDF747C-816F-4F02-A07C-6326DAFE5D33}"/>
              </a:ext>
            </a:extLst>
          </p:cNvPr>
          <p:cNvSpPr/>
          <p:nvPr/>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solidFill>
                <a:schemeClr val="tx1"/>
              </a:solidFill>
              <a:latin typeface="GT America" panose="00000500000000000000" pitchFamily="50" charset="0"/>
            </a:endParaRPr>
          </a:p>
        </p:txBody>
      </p:sp>
    </p:spTree>
    <p:extLst>
      <p:ext uri="{BB962C8B-B14F-4D97-AF65-F5344CB8AC3E}">
        <p14:creationId xmlns:p14="http://schemas.microsoft.com/office/powerpoint/2010/main" val="33090890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48014-8CBF-4B3D-989F-618C4B189CC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F78023C-01B7-4D04-AAAE-2CD97F9C3E5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D294CF3-0D25-4E71-9449-DC8071D0DF4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4D89B4F-22BB-4C2E-9D67-8727AF29BC67}"/>
              </a:ext>
            </a:extLst>
          </p:cNvPr>
          <p:cNvSpPr>
            <a:spLocks noGrp="1"/>
          </p:cNvSpPr>
          <p:nvPr>
            <p:ph type="dt" sz="half" idx="10"/>
          </p:nvPr>
        </p:nvSpPr>
        <p:spPr/>
        <p:txBody>
          <a:bodyPr/>
          <a:lstStyle/>
          <a:p>
            <a:fld id="{4B5F62AD-DD1C-4E1F-9090-826A9AB2505A}" type="datetimeFigureOut">
              <a:rPr lang="en-US" smtClean="0"/>
              <a:t>5/12/2021</a:t>
            </a:fld>
            <a:endParaRPr lang="en-US"/>
          </a:p>
        </p:txBody>
      </p:sp>
      <p:sp>
        <p:nvSpPr>
          <p:cNvPr id="6" name="Footer Placeholder 5">
            <a:extLst>
              <a:ext uri="{FF2B5EF4-FFF2-40B4-BE49-F238E27FC236}">
                <a16:creationId xmlns:a16="http://schemas.microsoft.com/office/drawing/2014/main" id="{0F351D1A-AC09-493D-A676-28A6A6DC27F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56364A6-8C46-4AFC-B4DF-E4AC07FB7FE7}"/>
              </a:ext>
            </a:extLst>
          </p:cNvPr>
          <p:cNvSpPr>
            <a:spLocks noGrp="1"/>
          </p:cNvSpPr>
          <p:nvPr>
            <p:ph type="sldNum" sz="quarter" idx="12"/>
          </p:nvPr>
        </p:nvSpPr>
        <p:spPr/>
        <p:txBody>
          <a:bodyPr/>
          <a:lstStyle/>
          <a:p>
            <a:fld id="{39D49DFF-0523-4CA2-9DCE-8C943A52CEA7}" type="slidenum">
              <a:rPr lang="en-US" smtClean="0"/>
              <a:t>‹#›</a:t>
            </a:fld>
            <a:endParaRPr lang="en-US"/>
          </a:p>
        </p:txBody>
      </p:sp>
    </p:spTree>
    <p:extLst>
      <p:ext uri="{BB962C8B-B14F-4D97-AF65-F5344CB8AC3E}">
        <p14:creationId xmlns:p14="http://schemas.microsoft.com/office/powerpoint/2010/main" val="22714918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975D6-31F3-438A-80CE-8AD731BC39B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A596B84-59C5-4040-B485-E55E793B359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F7C308A-A24A-42BA-A5AB-A381FE1BEE3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5F60C23-2724-472F-8788-2F13BBEF1E7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240F92B-AF75-46DB-8FD2-CB712717344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B7A95A2-5B3C-4ABF-8C7C-67212959103E}"/>
              </a:ext>
            </a:extLst>
          </p:cNvPr>
          <p:cNvSpPr>
            <a:spLocks noGrp="1"/>
          </p:cNvSpPr>
          <p:nvPr>
            <p:ph type="dt" sz="half" idx="10"/>
          </p:nvPr>
        </p:nvSpPr>
        <p:spPr/>
        <p:txBody>
          <a:bodyPr/>
          <a:lstStyle/>
          <a:p>
            <a:fld id="{4B5F62AD-DD1C-4E1F-9090-826A9AB2505A}" type="datetimeFigureOut">
              <a:rPr lang="en-US" smtClean="0"/>
              <a:t>5/12/2021</a:t>
            </a:fld>
            <a:endParaRPr lang="en-US"/>
          </a:p>
        </p:txBody>
      </p:sp>
      <p:sp>
        <p:nvSpPr>
          <p:cNvPr id="8" name="Footer Placeholder 7">
            <a:extLst>
              <a:ext uri="{FF2B5EF4-FFF2-40B4-BE49-F238E27FC236}">
                <a16:creationId xmlns:a16="http://schemas.microsoft.com/office/drawing/2014/main" id="{5683213C-BD44-48BC-8C95-5876C8B5092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B8DB52B-E6BA-4468-82CC-4F1F55408802}"/>
              </a:ext>
            </a:extLst>
          </p:cNvPr>
          <p:cNvSpPr>
            <a:spLocks noGrp="1"/>
          </p:cNvSpPr>
          <p:nvPr>
            <p:ph type="sldNum" sz="quarter" idx="12"/>
          </p:nvPr>
        </p:nvSpPr>
        <p:spPr/>
        <p:txBody>
          <a:bodyPr/>
          <a:lstStyle/>
          <a:p>
            <a:fld id="{39D49DFF-0523-4CA2-9DCE-8C943A52CEA7}" type="slidenum">
              <a:rPr lang="en-US" smtClean="0"/>
              <a:t>‹#›</a:t>
            </a:fld>
            <a:endParaRPr lang="en-US"/>
          </a:p>
        </p:txBody>
      </p:sp>
    </p:spTree>
    <p:extLst>
      <p:ext uri="{BB962C8B-B14F-4D97-AF65-F5344CB8AC3E}">
        <p14:creationId xmlns:p14="http://schemas.microsoft.com/office/powerpoint/2010/main" val="13686839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09FA7-B48A-4A41-B7E5-BC91280E7EC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8756CB7-6408-4AD0-BC3A-8B6CD09165A6}"/>
              </a:ext>
            </a:extLst>
          </p:cNvPr>
          <p:cNvSpPr>
            <a:spLocks noGrp="1"/>
          </p:cNvSpPr>
          <p:nvPr>
            <p:ph type="dt" sz="half" idx="10"/>
          </p:nvPr>
        </p:nvSpPr>
        <p:spPr/>
        <p:txBody>
          <a:bodyPr/>
          <a:lstStyle/>
          <a:p>
            <a:fld id="{4B5F62AD-DD1C-4E1F-9090-826A9AB2505A}" type="datetimeFigureOut">
              <a:rPr lang="en-US" smtClean="0"/>
              <a:t>5/12/2021</a:t>
            </a:fld>
            <a:endParaRPr lang="en-US"/>
          </a:p>
        </p:txBody>
      </p:sp>
      <p:sp>
        <p:nvSpPr>
          <p:cNvPr id="4" name="Footer Placeholder 3">
            <a:extLst>
              <a:ext uri="{FF2B5EF4-FFF2-40B4-BE49-F238E27FC236}">
                <a16:creationId xmlns:a16="http://schemas.microsoft.com/office/drawing/2014/main" id="{F4B37261-C742-4AB1-8E88-96A78EB6890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0DF241A-B3B0-4313-A588-DBDD1F531B8D}"/>
              </a:ext>
            </a:extLst>
          </p:cNvPr>
          <p:cNvSpPr>
            <a:spLocks noGrp="1"/>
          </p:cNvSpPr>
          <p:nvPr>
            <p:ph type="sldNum" sz="quarter" idx="12"/>
          </p:nvPr>
        </p:nvSpPr>
        <p:spPr/>
        <p:txBody>
          <a:bodyPr/>
          <a:lstStyle/>
          <a:p>
            <a:fld id="{39D49DFF-0523-4CA2-9DCE-8C943A52CEA7}" type="slidenum">
              <a:rPr lang="en-US" smtClean="0"/>
              <a:t>‹#›</a:t>
            </a:fld>
            <a:endParaRPr lang="en-US"/>
          </a:p>
        </p:txBody>
      </p:sp>
    </p:spTree>
    <p:extLst>
      <p:ext uri="{BB962C8B-B14F-4D97-AF65-F5344CB8AC3E}">
        <p14:creationId xmlns:p14="http://schemas.microsoft.com/office/powerpoint/2010/main" val="41553952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1CF1B15-C30B-47F1-BA49-772CEA0227AD}"/>
              </a:ext>
            </a:extLst>
          </p:cNvPr>
          <p:cNvSpPr>
            <a:spLocks noGrp="1"/>
          </p:cNvSpPr>
          <p:nvPr>
            <p:ph type="dt" sz="half" idx="10"/>
          </p:nvPr>
        </p:nvSpPr>
        <p:spPr/>
        <p:txBody>
          <a:bodyPr/>
          <a:lstStyle/>
          <a:p>
            <a:fld id="{4B5F62AD-DD1C-4E1F-9090-826A9AB2505A}" type="datetimeFigureOut">
              <a:rPr lang="en-US" smtClean="0"/>
              <a:t>5/12/2021</a:t>
            </a:fld>
            <a:endParaRPr lang="en-US"/>
          </a:p>
        </p:txBody>
      </p:sp>
      <p:sp>
        <p:nvSpPr>
          <p:cNvPr id="3" name="Footer Placeholder 2">
            <a:extLst>
              <a:ext uri="{FF2B5EF4-FFF2-40B4-BE49-F238E27FC236}">
                <a16:creationId xmlns:a16="http://schemas.microsoft.com/office/drawing/2014/main" id="{5487563E-E682-4D67-AD91-7EA564C12AE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C6CCCE7-9444-40CC-A195-4572302CA856}"/>
              </a:ext>
            </a:extLst>
          </p:cNvPr>
          <p:cNvSpPr>
            <a:spLocks noGrp="1"/>
          </p:cNvSpPr>
          <p:nvPr>
            <p:ph type="sldNum" sz="quarter" idx="12"/>
          </p:nvPr>
        </p:nvSpPr>
        <p:spPr/>
        <p:txBody>
          <a:bodyPr/>
          <a:lstStyle/>
          <a:p>
            <a:fld id="{39D49DFF-0523-4CA2-9DCE-8C943A52CEA7}" type="slidenum">
              <a:rPr lang="en-US" smtClean="0"/>
              <a:t>‹#›</a:t>
            </a:fld>
            <a:endParaRPr lang="en-US"/>
          </a:p>
        </p:txBody>
      </p:sp>
    </p:spTree>
    <p:extLst>
      <p:ext uri="{BB962C8B-B14F-4D97-AF65-F5344CB8AC3E}">
        <p14:creationId xmlns:p14="http://schemas.microsoft.com/office/powerpoint/2010/main" val="14475312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7AB0F-62B4-4F56-BD1D-6E179F9C676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5256436-701E-4800-9DFF-59B51531670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1AC92A9-E40D-4B0D-AC05-4E150B44EC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7B895BC-60E2-42D2-B4E7-A5EBD55E9FD2}"/>
              </a:ext>
            </a:extLst>
          </p:cNvPr>
          <p:cNvSpPr>
            <a:spLocks noGrp="1"/>
          </p:cNvSpPr>
          <p:nvPr>
            <p:ph type="dt" sz="half" idx="10"/>
          </p:nvPr>
        </p:nvSpPr>
        <p:spPr/>
        <p:txBody>
          <a:bodyPr/>
          <a:lstStyle/>
          <a:p>
            <a:fld id="{4B5F62AD-DD1C-4E1F-9090-826A9AB2505A}" type="datetimeFigureOut">
              <a:rPr lang="en-US" smtClean="0"/>
              <a:t>5/12/2021</a:t>
            </a:fld>
            <a:endParaRPr lang="en-US"/>
          </a:p>
        </p:txBody>
      </p:sp>
      <p:sp>
        <p:nvSpPr>
          <p:cNvPr id="6" name="Footer Placeholder 5">
            <a:extLst>
              <a:ext uri="{FF2B5EF4-FFF2-40B4-BE49-F238E27FC236}">
                <a16:creationId xmlns:a16="http://schemas.microsoft.com/office/drawing/2014/main" id="{057F5814-7C96-4CC3-9F48-6E0DC4249C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D983E06-52AD-4272-B410-5083D48D4DA5}"/>
              </a:ext>
            </a:extLst>
          </p:cNvPr>
          <p:cNvSpPr>
            <a:spLocks noGrp="1"/>
          </p:cNvSpPr>
          <p:nvPr>
            <p:ph type="sldNum" sz="quarter" idx="12"/>
          </p:nvPr>
        </p:nvSpPr>
        <p:spPr/>
        <p:txBody>
          <a:bodyPr/>
          <a:lstStyle/>
          <a:p>
            <a:fld id="{39D49DFF-0523-4CA2-9DCE-8C943A52CEA7}" type="slidenum">
              <a:rPr lang="en-US" smtClean="0"/>
              <a:t>‹#›</a:t>
            </a:fld>
            <a:endParaRPr lang="en-US"/>
          </a:p>
        </p:txBody>
      </p:sp>
    </p:spTree>
    <p:extLst>
      <p:ext uri="{BB962C8B-B14F-4D97-AF65-F5344CB8AC3E}">
        <p14:creationId xmlns:p14="http://schemas.microsoft.com/office/powerpoint/2010/main" val="26495110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3F7390-B25A-4B85-8DFB-6F94D6FF138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6C1FBA5-164B-44E6-8AE7-18D0CD9E88A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D708064-4081-44C6-A1A0-4C02BB7444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6BC50F0-E261-41AC-B803-8E2F11C3ACE0}"/>
              </a:ext>
            </a:extLst>
          </p:cNvPr>
          <p:cNvSpPr>
            <a:spLocks noGrp="1"/>
          </p:cNvSpPr>
          <p:nvPr>
            <p:ph type="dt" sz="half" idx="10"/>
          </p:nvPr>
        </p:nvSpPr>
        <p:spPr/>
        <p:txBody>
          <a:bodyPr/>
          <a:lstStyle/>
          <a:p>
            <a:fld id="{4B5F62AD-DD1C-4E1F-9090-826A9AB2505A}" type="datetimeFigureOut">
              <a:rPr lang="en-US" smtClean="0"/>
              <a:t>5/12/2021</a:t>
            </a:fld>
            <a:endParaRPr lang="en-US"/>
          </a:p>
        </p:txBody>
      </p:sp>
      <p:sp>
        <p:nvSpPr>
          <p:cNvPr id="6" name="Footer Placeholder 5">
            <a:extLst>
              <a:ext uri="{FF2B5EF4-FFF2-40B4-BE49-F238E27FC236}">
                <a16:creationId xmlns:a16="http://schemas.microsoft.com/office/drawing/2014/main" id="{9BAEEB56-7C20-40CD-8BE3-097FDA4EC9B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C35A88-A079-4A21-9FD6-769DD0A8B63E}"/>
              </a:ext>
            </a:extLst>
          </p:cNvPr>
          <p:cNvSpPr>
            <a:spLocks noGrp="1"/>
          </p:cNvSpPr>
          <p:nvPr>
            <p:ph type="sldNum" sz="quarter" idx="12"/>
          </p:nvPr>
        </p:nvSpPr>
        <p:spPr/>
        <p:txBody>
          <a:bodyPr/>
          <a:lstStyle/>
          <a:p>
            <a:fld id="{39D49DFF-0523-4CA2-9DCE-8C943A52CEA7}" type="slidenum">
              <a:rPr lang="en-US" smtClean="0"/>
              <a:t>‹#›</a:t>
            </a:fld>
            <a:endParaRPr lang="en-US"/>
          </a:p>
        </p:txBody>
      </p:sp>
    </p:spTree>
    <p:extLst>
      <p:ext uri="{BB962C8B-B14F-4D97-AF65-F5344CB8AC3E}">
        <p14:creationId xmlns:p14="http://schemas.microsoft.com/office/powerpoint/2010/main" val="1242179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sv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tags" Target="../tags/tag2.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tags" Target="../tags/tag1.xml"/><Relationship Id="rId2" Type="http://schemas.openxmlformats.org/officeDocument/2006/relationships/slideLayout" Target="../slideLayouts/slideLayout25.xml"/><Relationship Id="rId16" Type="http://schemas.openxmlformats.org/officeDocument/2006/relationships/vmlDrawing" Target="../drawings/vmlDrawing1.vml"/><Relationship Id="rId20" Type="http://schemas.openxmlformats.org/officeDocument/2006/relationships/image" Target="../media/image3.emf"/><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theme" Target="../theme/theme3.xml"/><Relationship Id="rId10" Type="http://schemas.openxmlformats.org/officeDocument/2006/relationships/slideLayout" Target="../slideLayouts/slideLayout33.xml"/><Relationship Id="rId19" Type="http://schemas.openxmlformats.org/officeDocument/2006/relationships/oleObject" Target="../embeddings/oleObject1.bin"/><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48987C6-585F-4CC0-86AA-836A9EBAB54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BA13E75-9937-4E65-8147-60F34F56960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8B6E46-C0BB-42B7-B403-6446C83F62D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5F62AD-DD1C-4E1F-9090-826A9AB2505A}" type="datetimeFigureOut">
              <a:rPr lang="en-US" smtClean="0"/>
              <a:t>5/12/2021</a:t>
            </a:fld>
            <a:endParaRPr lang="en-US"/>
          </a:p>
        </p:txBody>
      </p:sp>
      <p:sp>
        <p:nvSpPr>
          <p:cNvPr id="5" name="Footer Placeholder 4">
            <a:extLst>
              <a:ext uri="{FF2B5EF4-FFF2-40B4-BE49-F238E27FC236}">
                <a16:creationId xmlns:a16="http://schemas.microsoft.com/office/drawing/2014/main" id="{BC7FD0B8-6A3F-42BB-ABEB-4914A12F8AA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B48EA02-BC1C-4085-9419-51655E133B6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D49DFF-0523-4CA2-9DCE-8C943A52CEA7}" type="slidenum">
              <a:rPr lang="en-US" smtClean="0"/>
              <a:t>‹#›</a:t>
            </a:fld>
            <a:endParaRPr lang="en-US"/>
          </a:p>
        </p:txBody>
      </p:sp>
    </p:spTree>
    <p:extLst>
      <p:ext uri="{BB962C8B-B14F-4D97-AF65-F5344CB8AC3E}">
        <p14:creationId xmlns:p14="http://schemas.microsoft.com/office/powerpoint/2010/main" val="24935378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21364" y="1825625"/>
            <a:ext cx="11549269"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p:cNvSpPr>
            <a:spLocks noGrp="1"/>
          </p:cNvSpPr>
          <p:nvPr>
            <p:ph type="dt" sz="half" idx="2"/>
          </p:nvPr>
        </p:nvSpPr>
        <p:spPr>
          <a:xfrm>
            <a:off x="321368" y="6356352"/>
            <a:ext cx="2743200" cy="365125"/>
          </a:xfrm>
          <a:prstGeom prst="rect">
            <a:avLst/>
          </a:prstGeom>
        </p:spPr>
        <p:txBody>
          <a:bodyPr vert="horz" lIns="91440" tIns="45720" rIns="91440" bIns="45720" rtlCol="0" anchor="ctr"/>
          <a:lstStyle>
            <a:lvl1pPr algn="l">
              <a:defRPr sz="1200">
                <a:solidFill>
                  <a:schemeClr val="tx1">
                    <a:tint val="75000"/>
                  </a:schemeClr>
                </a:solidFill>
                <a:latin typeface="GT America" panose="00000500000000000000" pitchFamily="50" charset="0"/>
              </a:defRPr>
            </a:lvl1pPr>
          </a:lstStyle>
          <a:p>
            <a:fld id="{F1A35A5B-9964-BA45-A1B5-FC54D9B083C3}" type="datetimeFigureOut">
              <a:rPr lang="en-US" smtClean="0"/>
              <a:pPr/>
              <a:t>5/12/2021</a:t>
            </a:fld>
            <a:endParaRPr lang="en-US" dirty="0"/>
          </a:p>
        </p:txBody>
      </p:sp>
      <p:sp>
        <p:nvSpPr>
          <p:cNvPr id="6" name="Slide Number Placeholder 5"/>
          <p:cNvSpPr>
            <a:spLocks noGrp="1"/>
          </p:cNvSpPr>
          <p:nvPr>
            <p:ph type="sldNum" sz="quarter" idx="4"/>
          </p:nvPr>
        </p:nvSpPr>
        <p:spPr>
          <a:xfrm>
            <a:off x="9127433" y="6356352"/>
            <a:ext cx="2743200" cy="365125"/>
          </a:xfrm>
          <a:prstGeom prst="rect">
            <a:avLst/>
          </a:prstGeom>
        </p:spPr>
        <p:txBody>
          <a:bodyPr vert="horz" lIns="91440" tIns="45720" rIns="91440" bIns="45720" rtlCol="0" anchor="ctr"/>
          <a:lstStyle>
            <a:lvl1pPr algn="r">
              <a:defRPr sz="1200">
                <a:solidFill>
                  <a:schemeClr val="tx1">
                    <a:tint val="75000"/>
                  </a:schemeClr>
                </a:solidFill>
                <a:latin typeface="GT America" panose="00000500000000000000" pitchFamily="50" charset="0"/>
              </a:defRPr>
            </a:lvl1pPr>
          </a:lstStyle>
          <a:p>
            <a:fld id="{53168429-B862-464C-A163-6879E3AA04C9}" type="slidenum">
              <a:rPr lang="en-US" smtClean="0"/>
              <a:pPr/>
              <a:t>‹#›</a:t>
            </a:fld>
            <a:endParaRPr lang="en-US" dirty="0"/>
          </a:p>
        </p:txBody>
      </p:sp>
      <p:sp>
        <p:nvSpPr>
          <p:cNvPr id="7" name="Rectangle 6">
            <a:extLst>
              <a:ext uri="{FF2B5EF4-FFF2-40B4-BE49-F238E27FC236}">
                <a16:creationId xmlns:a16="http://schemas.microsoft.com/office/drawing/2014/main" id="{4D09EED7-CC2C-CC47-8D30-1262C1E98083}"/>
              </a:ext>
            </a:extLst>
          </p:cNvPr>
          <p:cNvSpPr/>
          <p:nvPr userDrawn="1"/>
        </p:nvSpPr>
        <p:spPr>
          <a:xfrm>
            <a:off x="0" y="0"/>
            <a:ext cx="12192000" cy="369333"/>
          </a:xfrm>
          <a:prstGeom prst="rect">
            <a:avLst/>
          </a:prstGeom>
          <a:solidFill>
            <a:srgbClr val="2C2C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T America" panose="00000500000000000000" pitchFamily="50" charset="0"/>
            </a:endParaRPr>
          </a:p>
        </p:txBody>
      </p:sp>
      <p:pic>
        <p:nvPicPr>
          <p:cNvPr id="8" name="Graphic 7">
            <a:extLst>
              <a:ext uri="{FF2B5EF4-FFF2-40B4-BE49-F238E27FC236}">
                <a16:creationId xmlns:a16="http://schemas.microsoft.com/office/drawing/2014/main" id="{C5B969B3-AC41-D847-9672-432B942B0778}"/>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321365" y="9938"/>
            <a:ext cx="1078185" cy="359395"/>
          </a:xfrm>
          <a:prstGeom prst="rect">
            <a:avLst/>
          </a:prstGeom>
        </p:spPr>
      </p:pic>
      <p:sp>
        <p:nvSpPr>
          <p:cNvPr id="9" name="Title Placeholder 8">
            <a:extLst>
              <a:ext uri="{FF2B5EF4-FFF2-40B4-BE49-F238E27FC236}">
                <a16:creationId xmlns:a16="http://schemas.microsoft.com/office/drawing/2014/main" id="{7E569843-5B08-664C-AB41-1E3E55B1821A}"/>
              </a:ext>
            </a:extLst>
          </p:cNvPr>
          <p:cNvSpPr>
            <a:spLocks noGrp="1"/>
          </p:cNvSpPr>
          <p:nvPr>
            <p:ph type="title"/>
          </p:nvPr>
        </p:nvSpPr>
        <p:spPr>
          <a:xfrm>
            <a:off x="321365" y="365125"/>
            <a:ext cx="11549270" cy="1325563"/>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39574077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87" r:id="rId12"/>
  </p:sldLayoutIdLst>
  <p:txStyles>
    <p:titleStyle>
      <a:lvl1pPr algn="l" defTabSz="914400" rtl="0" eaLnBrk="1" latinLnBrk="0" hangingPunct="1">
        <a:lnSpc>
          <a:spcPct val="90000"/>
        </a:lnSpc>
        <a:spcBef>
          <a:spcPct val="0"/>
        </a:spcBef>
        <a:buNone/>
        <a:defRPr sz="3000" b="1" kern="1200">
          <a:solidFill>
            <a:srgbClr val="F4A62D"/>
          </a:solidFill>
          <a:latin typeface="GT America" panose="00000500000000000000"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T America"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T America"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T America"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T America"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T America"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Objet 7" hidden="1">
            <a:extLst>
              <a:ext uri="{FF2B5EF4-FFF2-40B4-BE49-F238E27FC236}">
                <a16:creationId xmlns:a16="http://schemas.microsoft.com/office/drawing/2014/main" id="{53EA1CA7-6A4B-4525-B31A-79FD8A5011E4}"/>
              </a:ext>
            </a:extLst>
          </p:cNvPr>
          <p:cNvGraphicFramePr>
            <a:graphicFrameLocks noChangeAspect="1"/>
          </p:cNvGraphicFramePr>
          <p:nvPr>
            <p:custDataLst>
              <p:tags r:id="rId17"/>
            </p:custDataLst>
            <p:extLst>
              <p:ext uri="{D42A27DB-BD31-4B8C-83A1-F6EECF244321}">
                <p14:modId xmlns:p14="http://schemas.microsoft.com/office/powerpoint/2010/main" val="152980337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75" name="Diapositive think-cell" r:id="rId19" imgW="532" imgH="530" progId="TCLayout.ActiveDocument.1">
                  <p:embed/>
                </p:oleObj>
              </mc:Choice>
              <mc:Fallback>
                <p:oleObj name="Diapositive think-cell" r:id="rId19" imgW="532" imgH="530" progId="TCLayout.ActiveDocument.1">
                  <p:embed/>
                  <p:pic>
                    <p:nvPicPr>
                      <p:cNvPr id="8" name="Objet 7" hidden="1">
                        <a:extLst>
                          <a:ext uri="{FF2B5EF4-FFF2-40B4-BE49-F238E27FC236}">
                            <a16:creationId xmlns:a16="http://schemas.microsoft.com/office/drawing/2014/main" id="{53EA1CA7-6A4B-4525-B31A-79FD8A5011E4}"/>
                          </a:ext>
                        </a:extLst>
                      </p:cNvPr>
                      <p:cNvPicPr/>
                      <p:nvPr/>
                    </p:nvPicPr>
                    <p:blipFill>
                      <a:blip r:embed="rId20"/>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956D049D-4B41-45FE-A1DE-AB458A6C5C72}"/>
              </a:ext>
            </a:extLst>
          </p:cNvPr>
          <p:cNvSpPr/>
          <p:nvPr>
            <p:custDataLst>
              <p:tags r:id="rId18"/>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2" name="Espace réservé du titre 1">
            <a:extLst>
              <a:ext uri="{FF2B5EF4-FFF2-40B4-BE49-F238E27FC236}">
                <a16:creationId xmlns:a16="http://schemas.microsoft.com/office/drawing/2014/main" id="{451F5451-CC20-46A2-802F-F9D60C2A61E7}"/>
              </a:ext>
            </a:extLst>
          </p:cNvPr>
          <p:cNvSpPr>
            <a:spLocks noGrp="1"/>
          </p:cNvSpPr>
          <p:nvPr>
            <p:ph type="title"/>
          </p:nvPr>
        </p:nvSpPr>
        <p:spPr>
          <a:xfrm>
            <a:off x="404786" y="382816"/>
            <a:ext cx="11382428" cy="452432"/>
          </a:xfrm>
          <a:prstGeom prst="rect">
            <a:avLst/>
          </a:prstGeom>
        </p:spPr>
        <p:txBody>
          <a:bodyPr vert="horz" wrap="square" lIns="72000" tIns="45720" rIns="72000" bIns="45720" rtlCol="0" anchor="t">
            <a:spAutoFit/>
          </a:bodyPr>
          <a:lstStyle/>
          <a:p>
            <a:r>
              <a:rPr lang="en-GB"/>
              <a:t>Title of the slide</a:t>
            </a:r>
          </a:p>
        </p:txBody>
      </p:sp>
      <p:sp>
        <p:nvSpPr>
          <p:cNvPr id="6" name="Espace réservé du numéro de diapositive 5">
            <a:extLst>
              <a:ext uri="{FF2B5EF4-FFF2-40B4-BE49-F238E27FC236}">
                <a16:creationId xmlns:a16="http://schemas.microsoft.com/office/drawing/2014/main" id="{82FC3E58-D3FF-4715-9A44-E12BDE0AE046}"/>
              </a:ext>
            </a:extLst>
          </p:cNvPr>
          <p:cNvSpPr>
            <a:spLocks noGrp="1"/>
          </p:cNvSpPr>
          <p:nvPr>
            <p:ph type="sldNum" sz="quarter" idx="4"/>
          </p:nvPr>
        </p:nvSpPr>
        <p:spPr>
          <a:xfrm>
            <a:off x="382932" y="6219234"/>
            <a:ext cx="360037" cy="365125"/>
          </a:xfrm>
          <a:prstGeom prst="rect">
            <a:avLst/>
          </a:prstGeom>
        </p:spPr>
        <p:txBody>
          <a:bodyPr vert="horz" lIns="0" tIns="45720" rIns="0" bIns="45720" rtlCol="0" anchor="ctr"/>
          <a:lstStyle>
            <a:lvl1pPr algn="r">
              <a:defRPr sz="900" b="1">
                <a:solidFill>
                  <a:schemeClr val="bg1">
                    <a:lumMod val="95000"/>
                  </a:schemeClr>
                </a:solidFill>
                <a:latin typeface="+mj-lt"/>
              </a:defRPr>
            </a:lvl1pPr>
          </a:lstStyle>
          <a:p>
            <a:fld id="{F73BA400-75BE-45F2-9E46-345C1733B6B3}" type="slidenum">
              <a:rPr lang="en-US" smtClean="0"/>
              <a:pPr/>
              <a:t>‹#›</a:t>
            </a:fld>
            <a:endParaRPr lang="en-US" dirty="0"/>
          </a:p>
        </p:txBody>
      </p:sp>
      <p:sp>
        <p:nvSpPr>
          <p:cNvPr id="3" name="TextBox 2">
            <a:extLst>
              <a:ext uri="{FF2B5EF4-FFF2-40B4-BE49-F238E27FC236}">
                <a16:creationId xmlns:a16="http://schemas.microsoft.com/office/drawing/2014/main" id="{1E21FC63-12EF-43D8-B3C8-42CA3B9C290D}"/>
              </a:ext>
            </a:extLst>
          </p:cNvPr>
          <p:cNvSpPr txBox="1"/>
          <p:nvPr userDrawn="1"/>
        </p:nvSpPr>
        <p:spPr>
          <a:xfrm>
            <a:off x="10946920" y="6584359"/>
            <a:ext cx="1061049" cy="215444"/>
          </a:xfrm>
          <a:prstGeom prst="rect">
            <a:avLst/>
          </a:prstGeom>
          <a:noFill/>
        </p:spPr>
        <p:txBody>
          <a:bodyPr wrap="square" rtlCol="0">
            <a:spAutoFit/>
          </a:bodyPr>
          <a:lstStyle/>
          <a:p>
            <a:pPr algn="r"/>
            <a:r>
              <a:rPr lang="en-US" sz="800" b="1" dirty="0">
                <a:latin typeface="GT America" panose="00000500000000000000" pitchFamily="50" charset="0"/>
              </a:rPr>
              <a:t>February 2021</a:t>
            </a:r>
          </a:p>
        </p:txBody>
      </p:sp>
    </p:spTree>
    <p:extLst>
      <p:ext uri="{BB962C8B-B14F-4D97-AF65-F5344CB8AC3E}">
        <p14:creationId xmlns:p14="http://schemas.microsoft.com/office/powerpoint/2010/main" val="90526736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hf hdr="0" ftr="0" dt="0"/>
  <p:txStyles>
    <p:titleStyle>
      <a:lvl1pPr algn="l" defTabSz="914400" rtl="0" eaLnBrk="1" latinLnBrk="0" hangingPunct="1">
        <a:lnSpc>
          <a:spcPct val="90000"/>
        </a:lnSpc>
        <a:spcBef>
          <a:spcPct val="0"/>
        </a:spcBef>
        <a:buNone/>
        <a:defRPr sz="2600" b="1" kern="1200" cap="none" spc="0" baseline="0">
          <a:solidFill>
            <a:schemeClr val="bg2"/>
          </a:solidFill>
          <a:latin typeface="+mj-lt"/>
          <a:ea typeface="+mj-ea"/>
          <a:cs typeface="+mj-cs"/>
        </a:defRPr>
      </a:lvl1pPr>
    </p:titleStyle>
    <p:bodyStyle>
      <a:lvl1pPr marL="85725" indent="-85725" algn="l" defTabSz="914400" rtl="0" eaLnBrk="1" latinLnBrk="0" hangingPunct="1">
        <a:lnSpc>
          <a:spcPct val="100000"/>
        </a:lnSpc>
        <a:spcBef>
          <a:spcPts val="1800"/>
        </a:spcBef>
        <a:buSzPct val="50000"/>
        <a:buFont typeface="HelveticaNeueLT Std Lt Cn" panose="020B0406020202030204" pitchFamily="34" charset="0"/>
        <a:buChar char=" "/>
        <a:defRPr sz="1800" b="0" kern="1200">
          <a:solidFill>
            <a:schemeClr val="tx1">
              <a:lumMod val="65000"/>
              <a:lumOff val="35000"/>
            </a:schemeClr>
          </a:solidFill>
          <a:latin typeface="+mn-lt"/>
          <a:ea typeface="+mn-ea"/>
          <a:cs typeface="+mn-cs"/>
        </a:defRPr>
      </a:lvl1pPr>
      <a:lvl2pPr marL="447675" indent="-314325" algn="l" defTabSz="914400" rtl="0" eaLnBrk="1" latinLnBrk="0" hangingPunct="1">
        <a:lnSpc>
          <a:spcPct val="100000"/>
        </a:lnSpc>
        <a:spcBef>
          <a:spcPts val="600"/>
        </a:spcBef>
        <a:buClrTx/>
        <a:buSzPct val="100000"/>
        <a:buFont typeface="Arial" panose="020B0604020202020204" pitchFamily="34" charset="0"/>
        <a:buChar char="•"/>
        <a:defRPr sz="1800" kern="1200">
          <a:solidFill>
            <a:schemeClr val="tx1">
              <a:lumMod val="65000"/>
              <a:lumOff val="35000"/>
            </a:schemeClr>
          </a:solidFill>
          <a:latin typeface="+mn-lt"/>
          <a:ea typeface="+mn-ea"/>
          <a:cs typeface="+mn-cs"/>
        </a:defRPr>
      </a:lvl2pPr>
      <a:lvl3pPr marL="714375" indent="-171450" algn="l" defTabSz="914400" rtl="0" eaLnBrk="1" latinLnBrk="0" hangingPunct="1">
        <a:lnSpc>
          <a:spcPct val="100000"/>
        </a:lnSpc>
        <a:spcBef>
          <a:spcPts val="600"/>
        </a:spcBef>
        <a:buFont typeface="Arial" panose="020B0604020202020204" pitchFamily="34" charset="0"/>
        <a:buChar char="‒"/>
        <a:defRPr sz="1800" kern="1200">
          <a:solidFill>
            <a:schemeClr val="tx1">
              <a:lumMod val="65000"/>
              <a:lumOff val="35000"/>
            </a:schemeClr>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100" kern="1200">
          <a:solidFill>
            <a:schemeClr val="bg2"/>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05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5.emf"/><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jpg"/><Relationship Id="rId5" Type="http://schemas.openxmlformats.org/officeDocument/2006/relationships/image" Target="../media/image2.svg"/><Relationship Id="rId15" Type="http://schemas.openxmlformats.org/officeDocument/2006/relationships/comments" Target="../comments/comment1.xml"/><Relationship Id="rId10" Type="http://schemas.openxmlformats.org/officeDocument/2006/relationships/image" Target="../media/image10.png"/><Relationship Id="rId4" Type="http://schemas.openxmlformats.org/officeDocument/2006/relationships/image" Target="../media/image1.png"/><Relationship Id="rId9" Type="http://schemas.openxmlformats.org/officeDocument/2006/relationships/image" Target="../media/image9.png"/><Relationship Id="rId14" Type="http://schemas.openxmlformats.org/officeDocument/2006/relationships/image" Target="../media/image14.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8.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8.xml"/><Relationship Id="rId5" Type="http://schemas.openxmlformats.org/officeDocument/2006/relationships/image" Target="../media/image24.png"/><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8.xml"/><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8.xml"/><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8.xml"/><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8.xml"/><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8.xml"/><Relationship Id="rId5" Type="http://schemas.openxmlformats.org/officeDocument/2006/relationships/image" Target="../media/image30.png"/><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8.xml"/><Relationship Id="rId5" Type="http://schemas.openxmlformats.org/officeDocument/2006/relationships/image" Target="../media/image32.png"/><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28.xml"/><Relationship Id="rId5" Type="http://schemas.openxmlformats.org/officeDocument/2006/relationships/image" Target="../media/image34.png"/><Relationship Id="rId4" Type="http://schemas.openxmlformats.org/officeDocument/2006/relationships/image" Target="../media/image33.png"/></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28.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3.xml"/><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88B46D6-1384-3C4D-981F-DC463819157C}"/>
              </a:ext>
            </a:extLst>
          </p:cNvPr>
          <p:cNvSpPr/>
          <p:nvPr/>
        </p:nvSpPr>
        <p:spPr>
          <a:xfrm>
            <a:off x="0" y="12213"/>
            <a:ext cx="12192000" cy="6858000"/>
          </a:xfrm>
          <a:prstGeom prst="rect">
            <a:avLst/>
          </a:prstGeom>
          <a:solidFill>
            <a:srgbClr val="2C2C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latin typeface="GT America" panose="00000500000000000000" pitchFamily="50" charset="0"/>
              </a:rPr>
              <a:t>                   </a:t>
            </a:r>
          </a:p>
          <a:p>
            <a:endParaRPr lang="en-US" dirty="0">
              <a:solidFill>
                <a:schemeClr val="bg1"/>
              </a:solidFill>
              <a:latin typeface="GT America" panose="00000500000000000000" pitchFamily="50" charset="0"/>
            </a:endParaRPr>
          </a:p>
          <a:p>
            <a:r>
              <a:rPr lang="en-US" dirty="0">
                <a:solidFill>
                  <a:schemeClr val="bg1"/>
                </a:solidFill>
                <a:latin typeface="GT America" panose="00000500000000000000" pitchFamily="50" charset="0"/>
              </a:rPr>
              <a:t>                  </a:t>
            </a:r>
            <a:r>
              <a:rPr lang="en-US" i="1" dirty="0">
                <a:solidFill>
                  <a:schemeClr val="bg1"/>
                </a:solidFill>
                <a:latin typeface="GT America" panose="00000500000000000000" pitchFamily="50" charset="0"/>
              </a:rPr>
              <a:t>Partnership for Evidence-based </a:t>
            </a:r>
          </a:p>
          <a:p>
            <a:r>
              <a:rPr lang="en-US" i="1" dirty="0">
                <a:solidFill>
                  <a:schemeClr val="bg1"/>
                </a:solidFill>
                <a:latin typeface="GT America" panose="00000500000000000000" pitchFamily="50" charset="0"/>
              </a:rPr>
              <a:t>                  Response to COVID-19 (PERC)</a:t>
            </a:r>
          </a:p>
          <a:p>
            <a:endParaRPr lang="en-US" dirty="0">
              <a:solidFill>
                <a:schemeClr val="bg1"/>
              </a:solidFill>
              <a:latin typeface="GT America" panose="00000500000000000000" pitchFamily="50" charset="0"/>
            </a:endParaRPr>
          </a:p>
        </p:txBody>
      </p:sp>
      <p:pic>
        <p:nvPicPr>
          <p:cNvPr id="9" name="Picture 8">
            <a:extLst>
              <a:ext uri="{FF2B5EF4-FFF2-40B4-BE49-F238E27FC236}">
                <a16:creationId xmlns:a16="http://schemas.microsoft.com/office/drawing/2014/main" id="{EABF2C0F-A72E-7A4E-9FC1-704373F1E418}"/>
              </a:ext>
            </a:extLst>
          </p:cNvPr>
          <p:cNvPicPr>
            <a:picLocks noChangeAspect="1"/>
          </p:cNvPicPr>
          <p:nvPr/>
        </p:nvPicPr>
        <p:blipFill>
          <a:blip r:embed="rId3"/>
          <a:stretch>
            <a:fillRect/>
          </a:stretch>
        </p:blipFill>
        <p:spPr>
          <a:xfrm rot="5400000" flipH="1">
            <a:off x="3769870" y="-1423471"/>
            <a:ext cx="6858000" cy="9704936"/>
          </a:xfrm>
          <a:prstGeom prst="rect">
            <a:avLst/>
          </a:prstGeom>
        </p:spPr>
      </p:pic>
      <p:sp>
        <p:nvSpPr>
          <p:cNvPr id="2" name="Title 1">
            <a:extLst>
              <a:ext uri="{FF2B5EF4-FFF2-40B4-BE49-F238E27FC236}">
                <a16:creationId xmlns:a16="http://schemas.microsoft.com/office/drawing/2014/main" id="{71615059-C2EC-466C-971F-F5E850825A25}"/>
              </a:ext>
            </a:extLst>
          </p:cNvPr>
          <p:cNvSpPr>
            <a:spLocks noGrp="1"/>
          </p:cNvSpPr>
          <p:nvPr>
            <p:ph type="ctrTitle"/>
          </p:nvPr>
        </p:nvSpPr>
        <p:spPr>
          <a:xfrm>
            <a:off x="6091898" y="1869673"/>
            <a:ext cx="5620677" cy="1320829"/>
          </a:xfrm>
        </p:spPr>
        <p:txBody>
          <a:bodyPr>
            <a:noAutofit/>
          </a:bodyPr>
          <a:lstStyle/>
          <a:p>
            <a:pPr algn="l"/>
            <a:r>
              <a:rPr lang="fr-FR" sz="2800">
                <a:solidFill>
                  <a:schemeClr val="bg1"/>
                </a:solidFill>
                <a:latin typeface="GT America" panose="00000500000000000000"/>
              </a:rPr>
              <a:t>Trouver un équilibre: </a:t>
            </a:r>
            <a:br>
              <a:rPr lang="fr-FR" sz="2800">
                <a:solidFill>
                  <a:schemeClr val="bg1"/>
                </a:solidFill>
                <a:latin typeface="GT America" panose="00000500000000000000"/>
              </a:rPr>
            </a:br>
            <a:r>
              <a:rPr lang="fr-FR" sz="2800">
                <a:solidFill>
                  <a:schemeClr val="bg1"/>
                </a:solidFill>
                <a:latin typeface="GT America" panose="00000500000000000000"/>
              </a:rPr>
              <a:t>Les mesures sociales et de santé publique en République Démocratique du Congo</a:t>
            </a:r>
            <a:endParaRPr lang="fr-FR" sz="2800" b="1">
              <a:solidFill>
                <a:schemeClr val="bg1"/>
              </a:solidFill>
              <a:latin typeface="GT America" panose="00000500000000000000"/>
            </a:endParaRPr>
          </a:p>
        </p:txBody>
      </p:sp>
      <p:sp>
        <p:nvSpPr>
          <p:cNvPr id="3" name="Subtitle 2">
            <a:extLst>
              <a:ext uri="{FF2B5EF4-FFF2-40B4-BE49-F238E27FC236}">
                <a16:creationId xmlns:a16="http://schemas.microsoft.com/office/drawing/2014/main" id="{B9032F31-572F-4846-8E69-F83BD4892DFF}"/>
              </a:ext>
            </a:extLst>
          </p:cNvPr>
          <p:cNvSpPr>
            <a:spLocks noGrp="1"/>
          </p:cNvSpPr>
          <p:nvPr>
            <p:ph type="subTitle" idx="1"/>
          </p:nvPr>
        </p:nvSpPr>
        <p:spPr>
          <a:xfrm>
            <a:off x="6109750" y="3441213"/>
            <a:ext cx="6017646" cy="1655762"/>
          </a:xfrm>
        </p:spPr>
        <p:txBody>
          <a:bodyPr/>
          <a:lstStyle/>
          <a:p>
            <a:pPr algn="l"/>
            <a:r>
              <a:rPr lang="fr-FR" dirty="0">
                <a:solidFill>
                  <a:schemeClr val="bg1"/>
                </a:solidFill>
                <a:latin typeface="GT America" panose="00000500000000000000"/>
              </a:rPr>
              <a:t>Données mises à jour le 26 février 2021</a:t>
            </a:r>
          </a:p>
          <a:p>
            <a:pPr algn="l"/>
            <a:endParaRPr lang="en-US" dirty="0">
              <a:solidFill>
                <a:schemeClr val="bg1"/>
              </a:solidFill>
              <a:latin typeface="GT America" panose="00000500000000000000"/>
            </a:endParaRPr>
          </a:p>
        </p:txBody>
      </p:sp>
      <p:pic>
        <p:nvPicPr>
          <p:cNvPr id="5" name="Graphic 4">
            <a:extLst>
              <a:ext uri="{FF2B5EF4-FFF2-40B4-BE49-F238E27FC236}">
                <a16:creationId xmlns:a16="http://schemas.microsoft.com/office/drawing/2014/main" id="{DCA92E32-0BC0-DF49-BD47-C03FAAF4D6F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87367" y="2299863"/>
            <a:ext cx="3086937" cy="1028979"/>
          </a:xfrm>
          <a:prstGeom prst="rect">
            <a:avLst/>
          </a:prstGeom>
        </p:spPr>
      </p:pic>
      <p:sp>
        <p:nvSpPr>
          <p:cNvPr id="6" name="Rectangle 2">
            <a:extLst>
              <a:ext uri="{FF2B5EF4-FFF2-40B4-BE49-F238E27FC236}">
                <a16:creationId xmlns:a16="http://schemas.microsoft.com/office/drawing/2014/main" id="{69724E38-0063-714F-B32C-6B34B29D44BB}"/>
              </a:ext>
            </a:extLst>
          </p:cNvPr>
          <p:cNvSpPr>
            <a:spLocks noChangeArrowheads="1"/>
          </p:cNvSpPr>
          <p:nvPr/>
        </p:nvSpPr>
        <p:spPr bwMode="auto">
          <a:xfrm>
            <a:off x="1023937" y="794880"/>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latin typeface="GT America" panose="00000500000000000000" pitchFamily="50" charset="0"/>
            </a:endParaRPr>
          </a:p>
        </p:txBody>
      </p:sp>
      <p:sp>
        <p:nvSpPr>
          <p:cNvPr id="8" name="Rectangle 3">
            <a:extLst>
              <a:ext uri="{FF2B5EF4-FFF2-40B4-BE49-F238E27FC236}">
                <a16:creationId xmlns:a16="http://schemas.microsoft.com/office/drawing/2014/main" id="{D6A34C25-40E8-5A44-B94C-E7BF2BADB4EA}"/>
              </a:ext>
            </a:extLst>
          </p:cNvPr>
          <p:cNvSpPr>
            <a:spLocks noChangeArrowheads="1"/>
          </p:cNvSpPr>
          <p:nvPr/>
        </p:nvSpPr>
        <p:spPr bwMode="auto">
          <a:xfrm>
            <a:off x="1023937" y="2102980"/>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latin typeface="GT America" panose="00000500000000000000" pitchFamily="50" charset="0"/>
            </a:endParaRPr>
          </a:p>
        </p:txBody>
      </p:sp>
      <p:sp>
        <p:nvSpPr>
          <p:cNvPr id="20" name="Rectangle 19">
            <a:extLst>
              <a:ext uri="{FF2B5EF4-FFF2-40B4-BE49-F238E27FC236}">
                <a16:creationId xmlns:a16="http://schemas.microsoft.com/office/drawing/2014/main" id="{8EEFB8B3-E07A-454C-B7B9-926E0E77CA65}"/>
              </a:ext>
            </a:extLst>
          </p:cNvPr>
          <p:cNvSpPr/>
          <p:nvPr/>
        </p:nvSpPr>
        <p:spPr>
          <a:xfrm>
            <a:off x="0" y="6214820"/>
            <a:ext cx="12192000" cy="6431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T America" panose="00000500000000000000" pitchFamily="50" charset="0"/>
            </a:endParaRPr>
          </a:p>
        </p:txBody>
      </p:sp>
      <p:pic>
        <p:nvPicPr>
          <p:cNvPr id="22" name="Picture 21" descr="A picture containing drawing&#10;&#10;Description automatically generated">
            <a:extLst>
              <a:ext uri="{FF2B5EF4-FFF2-40B4-BE49-F238E27FC236}">
                <a16:creationId xmlns:a16="http://schemas.microsoft.com/office/drawing/2014/main" id="{37ABA17F-DB70-4B4E-B695-3008687671F1}"/>
              </a:ext>
            </a:extLst>
          </p:cNvPr>
          <p:cNvPicPr>
            <a:picLocks noChangeAspect="1"/>
          </p:cNvPicPr>
          <p:nvPr/>
        </p:nvPicPr>
        <p:blipFill>
          <a:blip r:embed="rId6"/>
          <a:stretch>
            <a:fillRect/>
          </a:stretch>
        </p:blipFill>
        <p:spPr>
          <a:xfrm>
            <a:off x="2899943" y="6288846"/>
            <a:ext cx="529689" cy="488197"/>
          </a:xfrm>
          <a:prstGeom prst="rect">
            <a:avLst/>
          </a:prstGeom>
        </p:spPr>
      </p:pic>
      <p:pic>
        <p:nvPicPr>
          <p:cNvPr id="24" name="Picture 23" descr="A close up of a sign&#10;&#10;Description automatically generated">
            <a:extLst>
              <a:ext uri="{FF2B5EF4-FFF2-40B4-BE49-F238E27FC236}">
                <a16:creationId xmlns:a16="http://schemas.microsoft.com/office/drawing/2014/main" id="{843C041B-64B8-E643-BF47-D63B1F93A104}"/>
              </a:ext>
            </a:extLst>
          </p:cNvPr>
          <p:cNvPicPr>
            <a:picLocks noChangeAspect="1"/>
          </p:cNvPicPr>
          <p:nvPr/>
        </p:nvPicPr>
        <p:blipFill>
          <a:blip r:embed="rId7"/>
          <a:stretch>
            <a:fillRect/>
          </a:stretch>
        </p:blipFill>
        <p:spPr>
          <a:xfrm>
            <a:off x="9159498" y="6279027"/>
            <a:ext cx="872078" cy="538236"/>
          </a:xfrm>
          <a:prstGeom prst="rect">
            <a:avLst/>
          </a:prstGeom>
        </p:spPr>
      </p:pic>
      <p:pic>
        <p:nvPicPr>
          <p:cNvPr id="26" name="Picture 25" descr="A picture containing drawing&#10;&#10;Description automatically generated">
            <a:extLst>
              <a:ext uri="{FF2B5EF4-FFF2-40B4-BE49-F238E27FC236}">
                <a16:creationId xmlns:a16="http://schemas.microsoft.com/office/drawing/2014/main" id="{FA38E7A1-4471-6D43-BE92-A36F74DE1030}"/>
              </a:ext>
            </a:extLst>
          </p:cNvPr>
          <p:cNvPicPr>
            <a:picLocks noChangeAspect="1"/>
          </p:cNvPicPr>
          <p:nvPr/>
        </p:nvPicPr>
        <p:blipFill>
          <a:blip r:embed="rId8"/>
          <a:stretch>
            <a:fillRect/>
          </a:stretch>
        </p:blipFill>
        <p:spPr>
          <a:xfrm>
            <a:off x="1354288" y="6263529"/>
            <a:ext cx="1067433" cy="482274"/>
          </a:xfrm>
          <a:prstGeom prst="rect">
            <a:avLst/>
          </a:prstGeom>
        </p:spPr>
      </p:pic>
      <p:pic>
        <p:nvPicPr>
          <p:cNvPr id="28" name="Picture 27" descr="A drawing of a person&#10;&#10;Description automatically generated">
            <a:extLst>
              <a:ext uri="{FF2B5EF4-FFF2-40B4-BE49-F238E27FC236}">
                <a16:creationId xmlns:a16="http://schemas.microsoft.com/office/drawing/2014/main" id="{162DD7D2-45C1-524A-B351-0ABA7D43252C}"/>
              </a:ext>
            </a:extLst>
          </p:cNvPr>
          <p:cNvPicPr>
            <a:picLocks noChangeAspect="1"/>
          </p:cNvPicPr>
          <p:nvPr/>
        </p:nvPicPr>
        <p:blipFill>
          <a:blip r:embed="rId9"/>
          <a:stretch>
            <a:fillRect/>
          </a:stretch>
        </p:blipFill>
        <p:spPr>
          <a:xfrm>
            <a:off x="7477838" y="6283601"/>
            <a:ext cx="1058262" cy="505614"/>
          </a:xfrm>
          <a:prstGeom prst="rect">
            <a:avLst/>
          </a:prstGeom>
        </p:spPr>
      </p:pic>
      <p:pic>
        <p:nvPicPr>
          <p:cNvPr id="30" name="Picture 29" descr="A picture containing drawing&#10;&#10;Description automatically generated">
            <a:extLst>
              <a:ext uri="{FF2B5EF4-FFF2-40B4-BE49-F238E27FC236}">
                <a16:creationId xmlns:a16="http://schemas.microsoft.com/office/drawing/2014/main" id="{B513C239-6477-F545-8D67-747844EED400}"/>
              </a:ext>
            </a:extLst>
          </p:cNvPr>
          <p:cNvPicPr>
            <a:picLocks noChangeAspect="1"/>
          </p:cNvPicPr>
          <p:nvPr/>
        </p:nvPicPr>
        <p:blipFill>
          <a:blip r:embed="rId10"/>
          <a:stretch>
            <a:fillRect/>
          </a:stretch>
        </p:blipFill>
        <p:spPr>
          <a:xfrm>
            <a:off x="3883673" y="6438303"/>
            <a:ext cx="936662" cy="193400"/>
          </a:xfrm>
          <a:prstGeom prst="rect">
            <a:avLst/>
          </a:prstGeom>
        </p:spPr>
      </p:pic>
      <p:pic>
        <p:nvPicPr>
          <p:cNvPr id="32" name="Picture 31" descr="A picture containing drawing&#10;&#10;Description automatically generated">
            <a:extLst>
              <a:ext uri="{FF2B5EF4-FFF2-40B4-BE49-F238E27FC236}">
                <a16:creationId xmlns:a16="http://schemas.microsoft.com/office/drawing/2014/main" id="{22B371C8-2F29-D844-8AF9-1CC368F0ACAA}"/>
              </a:ext>
            </a:extLst>
          </p:cNvPr>
          <p:cNvPicPr>
            <a:picLocks noChangeAspect="1"/>
          </p:cNvPicPr>
          <p:nvPr/>
        </p:nvPicPr>
        <p:blipFill>
          <a:blip r:embed="rId11"/>
          <a:stretch>
            <a:fillRect/>
          </a:stretch>
        </p:blipFill>
        <p:spPr>
          <a:xfrm>
            <a:off x="6007979" y="6306941"/>
            <a:ext cx="988238" cy="412642"/>
          </a:xfrm>
          <a:prstGeom prst="rect">
            <a:avLst/>
          </a:prstGeom>
        </p:spPr>
      </p:pic>
      <p:pic>
        <p:nvPicPr>
          <p:cNvPr id="34" name="Picture 33" descr="A close up of a sign&#10;&#10;Description automatically generated">
            <a:extLst>
              <a:ext uri="{FF2B5EF4-FFF2-40B4-BE49-F238E27FC236}">
                <a16:creationId xmlns:a16="http://schemas.microsoft.com/office/drawing/2014/main" id="{BCDCA486-52A5-EC49-83F4-B6F6C289C9EB}"/>
              </a:ext>
            </a:extLst>
          </p:cNvPr>
          <p:cNvPicPr>
            <a:picLocks noChangeAspect="1"/>
          </p:cNvPicPr>
          <p:nvPr/>
        </p:nvPicPr>
        <p:blipFill>
          <a:blip r:embed="rId12"/>
          <a:stretch>
            <a:fillRect/>
          </a:stretch>
        </p:blipFill>
        <p:spPr>
          <a:xfrm>
            <a:off x="5078707" y="6251351"/>
            <a:ext cx="1013197" cy="578970"/>
          </a:xfrm>
          <a:prstGeom prst="rect">
            <a:avLst/>
          </a:prstGeom>
        </p:spPr>
      </p:pic>
      <p:pic>
        <p:nvPicPr>
          <p:cNvPr id="36" name="Picture 35" descr="A picture containing drawing&#10;&#10;Description automatically generated">
            <a:extLst>
              <a:ext uri="{FF2B5EF4-FFF2-40B4-BE49-F238E27FC236}">
                <a16:creationId xmlns:a16="http://schemas.microsoft.com/office/drawing/2014/main" id="{24257320-8F73-D54B-9AF8-2871F8714028}"/>
              </a:ext>
            </a:extLst>
          </p:cNvPr>
          <p:cNvPicPr>
            <a:picLocks noChangeAspect="1"/>
          </p:cNvPicPr>
          <p:nvPr/>
        </p:nvPicPr>
        <p:blipFill>
          <a:blip r:embed="rId13"/>
          <a:stretch>
            <a:fillRect/>
          </a:stretch>
        </p:blipFill>
        <p:spPr>
          <a:xfrm>
            <a:off x="10402183" y="6283601"/>
            <a:ext cx="1474171" cy="498688"/>
          </a:xfrm>
          <a:prstGeom prst="rect">
            <a:avLst/>
          </a:prstGeom>
        </p:spPr>
      </p:pic>
      <p:pic>
        <p:nvPicPr>
          <p:cNvPr id="40" name="Picture 39" descr="A close up of a logo&#10;&#10;Description automatically generated">
            <a:extLst>
              <a:ext uri="{FF2B5EF4-FFF2-40B4-BE49-F238E27FC236}">
                <a16:creationId xmlns:a16="http://schemas.microsoft.com/office/drawing/2014/main" id="{B08680B0-E698-814C-8B51-C8810DC069F9}"/>
              </a:ext>
            </a:extLst>
          </p:cNvPr>
          <p:cNvPicPr>
            <a:picLocks noChangeAspect="1"/>
          </p:cNvPicPr>
          <p:nvPr/>
        </p:nvPicPr>
        <p:blipFill>
          <a:blip r:embed="rId14"/>
          <a:stretch>
            <a:fillRect/>
          </a:stretch>
        </p:blipFill>
        <p:spPr>
          <a:xfrm>
            <a:off x="181484" y="6306257"/>
            <a:ext cx="905883" cy="508566"/>
          </a:xfrm>
          <a:prstGeom prst="rect">
            <a:avLst/>
          </a:prstGeom>
        </p:spPr>
      </p:pic>
    </p:spTree>
    <p:extLst>
      <p:ext uri="{BB962C8B-B14F-4D97-AF65-F5344CB8AC3E}">
        <p14:creationId xmlns:p14="http://schemas.microsoft.com/office/powerpoint/2010/main" val="24237210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9E3720C-7123-46AC-BE5C-47F362231A9F}"/>
              </a:ext>
            </a:extLst>
          </p:cNvPr>
          <p:cNvSpPr/>
          <p:nvPr/>
        </p:nvSpPr>
        <p:spPr>
          <a:xfrm>
            <a:off x="0" y="1714500"/>
            <a:ext cx="12192000" cy="21971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 name="Title 1">
            <a:extLst>
              <a:ext uri="{FF2B5EF4-FFF2-40B4-BE49-F238E27FC236}">
                <a16:creationId xmlns:a16="http://schemas.microsoft.com/office/drawing/2014/main" id="{D43E2F1F-BE6F-48CB-A0ED-00292BE0AFEE}"/>
              </a:ext>
            </a:extLst>
          </p:cNvPr>
          <p:cNvSpPr txBox="1">
            <a:spLocks/>
          </p:cNvSpPr>
          <p:nvPr/>
        </p:nvSpPr>
        <p:spPr>
          <a:xfrm>
            <a:off x="662672" y="2163603"/>
            <a:ext cx="10614928" cy="1004465"/>
          </a:xfrm>
          <a:prstGeom prst="rect">
            <a:avLst/>
          </a:prstGeom>
        </p:spPr>
        <p:txBody>
          <a:bodyPr/>
          <a:lstStyle>
            <a:defPPr>
              <a:defRPr lang="fr-FR"/>
            </a:defPPr>
            <a:lvl1pPr algn="ctr">
              <a:lnSpc>
                <a:spcPct val="90000"/>
              </a:lnSpc>
              <a:spcBef>
                <a:spcPct val="0"/>
              </a:spcBef>
              <a:buNone/>
              <a:defRPr sz="2600" b="1" cap="none" spc="0" baseline="0">
                <a:solidFill>
                  <a:srgbClr val="019D9C"/>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fr-FR" sz="4400" dirty="0">
                <a:solidFill>
                  <a:srgbClr val="F4A62D"/>
                </a:solidFill>
                <a:latin typeface="HK Grotesk Black" panose="00000A00000000000000" pitchFamily="2" charset="0"/>
              </a:rPr>
              <a:t>Le soutien et l’adhésion déclarée aux MSSP</a:t>
            </a:r>
            <a:endParaRPr kumimoji="0" lang="fr-FR" sz="4400" b="1" i="0" u="none" strike="noStrike" kern="1200" cap="none" spc="-30" normalizeH="0" baseline="0" dirty="0">
              <a:ln>
                <a:noFill/>
              </a:ln>
              <a:solidFill>
                <a:srgbClr val="F4A62D"/>
              </a:solidFill>
              <a:effectLst/>
              <a:uLnTx/>
              <a:uFillTx/>
              <a:latin typeface="HK Grotesk Black" panose="00000A00000000000000" pitchFamily="2" charset="0"/>
            </a:endParaRPr>
          </a:p>
        </p:txBody>
      </p:sp>
      <p:sp>
        <p:nvSpPr>
          <p:cNvPr id="14" name="Rectangle 13">
            <a:extLst>
              <a:ext uri="{FF2B5EF4-FFF2-40B4-BE49-F238E27FC236}">
                <a16:creationId xmlns:a16="http://schemas.microsoft.com/office/drawing/2014/main" id="{3F274A8B-FA0C-471D-8EC0-23D6C4CA9343}"/>
              </a:ext>
            </a:extLst>
          </p:cNvPr>
          <p:cNvSpPr/>
          <p:nvPr/>
        </p:nvSpPr>
        <p:spPr>
          <a:xfrm>
            <a:off x="777647" y="6426278"/>
            <a:ext cx="2244440" cy="397288"/>
          </a:xfrm>
          <a:prstGeom prst="rect">
            <a:avLst/>
          </a:prstGeom>
        </p:spPr>
        <p:txBody>
          <a:bodyPr wrap="square">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GT America" panose="00000500000000000000" pitchFamily="50" charset="0"/>
                <a:ea typeface="Calibri" panose="020F0502020204030204" pitchFamily="34" charset="0"/>
                <a:cs typeface="+mn-cs"/>
              </a:rPr>
              <a:t>Partnership for Evidence-based Response to COVID-19</a:t>
            </a:r>
            <a:endParaRPr kumimoji="0" lang="en-US" sz="900" b="0" i="0" u="none" strike="noStrike" kern="1200" cap="none" spc="0" normalizeH="0" baseline="0" noProof="0" dirty="0">
              <a:ln>
                <a:noFill/>
              </a:ln>
              <a:solidFill>
                <a:prstClr val="white"/>
              </a:solidFill>
              <a:effectLst/>
              <a:uLnTx/>
              <a:uFillTx/>
              <a:latin typeface="GT America" panose="00000500000000000000" pitchFamily="50" charset="0"/>
              <a:ea typeface="Arial" panose="020B0604020202020204" pitchFamily="34" charset="0"/>
              <a:cs typeface="+mn-cs"/>
            </a:endParaRPr>
          </a:p>
        </p:txBody>
      </p:sp>
      <p:cxnSp>
        <p:nvCxnSpPr>
          <p:cNvPr id="17" name="Straight Connector 16">
            <a:extLst>
              <a:ext uri="{FF2B5EF4-FFF2-40B4-BE49-F238E27FC236}">
                <a16:creationId xmlns:a16="http://schemas.microsoft.com/office/drawing/2014/main" id="{D0D33C4B-29CD-42F9-9829-4DA9B097108F}"/>
              </a:ext>
            </a:extLst>
          </p:cNvPr>
          <p:cNvCxnSpPr/>
          <p:nvPr/>
        </p:nvCxnSpPr>
        <p:spPr>
          <a:xfrm>
            <a:off x="777647" y="3551663"/>
            <a:ext cx="351971" cy="0"/>
          </a:xfrm>
          <a:prstGeom prst="line">
            <a:avLst/>
          </a:prstGeom>
          <a:ln w="63500" cap="rnd">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663AF3EC-C2A5-4338-B9A8-4646EC2CDBFF}"/>
              </a:ext>
            </a:extLst>
          </p:cNvPr>
          <p:cNvPicPr>
            <a:picLocks noChangeAspect="1"/>
          </p:cNvPicPr>
          <p:nvPr/>
        </p:nvPicPr>
        <p:blipFill>
          <a:blip r:embed="rId3"/>
          <a:stretch>
            <a:fillRect/>
          </a:stretch>
        </p:blipFill>
        <p:spPr>
          <a:xfrm>
            <a:off x="-1" y="6313360"/>
            <a:ext cx="1710543" cy="397287"/>
          </a:xfrm>
          <a:prstGeom prst="rect">
            <a:avLst/>
          </a:prstGeom>
        </p:spPr>
      </p:pic>
    </p:spTree>
    <p:extLst>
      <p:ext uri="{BB962C8B-B14F-4D97-AF65-F5344CB8AC3E}">
        <p14:creationId xmlns:p14="http://schemas.microsoft.com/office/powerpoint/2010/main" val="17504177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55B5954-BD1E-4CB1-812B-E7BD491ED9A9}"/>
              </a:ext>
            </a:extLst>
          </p:cNvPr>
          <p:cNvSpPr/>
          <p:nvPr/>
        </p:nvSpPr>
        <p:spPr>
          <a:xfrm>
            <a:off x="777647" y="6411764"/>
            <a:ext cx="2244440" cy="397288"/>
          </a:xfrm>
          <a:prstGeom prst="rect">
            <a:avLst/>
          </a:prstGeom>
        </p:spPr>
        <p:txBody>
          <a:bodyPr wrap="square">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GT America" panose="00000500000000000000" pitchFamily="50" charset="0"/>
                <a:ea typeface="Calibri" panose="020F0502020204030204" pitchFamily="34" charset="0"/>
                <a:cs typeface="+mn-cs"/>
              </a:rPr>
              <a:t>Partnership for Evidence-based Response to COVID-19</a:t>
            </a:r>
            <a:endParaRPr kumimoji="0" lang="en-US" sz="900" b="0" i="0" u="none" strike="noStrike" kern="1200" cap="none" spc="0" normalizeH="0" baseline="0" noProof="0" dirty="0">
              <a:ln>
                <a:noFill/>
              </a:ln>
              <a:solidFill>
                <a:prstClr val="white"/>
              </a:solidFill>
              <a:effectLst/>
              <a:uLnTx/>
              <a:uFillTx/>
              <a:latin typeface="GT America" panose="00000500000000000000" pitchFamily="50" charset="0"/>
              <a:ea typeface="Arial" panose="020B0604020202020204" pitchFamily="34" charset="0"/>
              <a:cs typeface="+mn-cs"/>
            </a:endParaRPr>
          </a:p>
        </p:txBody>
      </p:sp>
      <p:sp>
        <p:nvSpPr>
          <p:cNvPr id="17" name="TextBox 16">
            <a:extLst>
              <a:ext uri="{FF2B5EF4-FFF2-40B4-BE49-F238E27FC236}">
                <a16:creationId xmlns:a16="http://schemas.microsoft.com/office/drawing/2014/main" id="{AD8D3624-0A3A-4D08-9739-122DFB164521}"/>
              </a:ext>
            </a:extLst>
          </p:cNvPr>
          <p:cNvSpPr txBox="1"/>
          <p:nvPr/>
        </p:nvSpPr>
        <p:spPr>
          <a:xfrm>
            <a:off x="5699966" y="21378"/>
            <a:ext cx="2839848" cy="400110"/>
          </a:xfrm>
          <a:prstGeom prst="rect">
            <a:avLst/>
          </a:prstGeom>
          <a:noFill/>
        </p:spPr>
        <p:txBody>
          <a:bodyPr wrap="square" rtlCol="0">
            <a:spAutoFit/>
          </a:bodyPr>
          <a:lstStyle/>
          <a:p>
            <a:r>
              <a:rPr lang="en-US" sz="2000" b="1" dirty="0" err="1">
                <a:solidFill>
                  <a:schemeClr val="bg2"/>
                </a:solidFill>
                <a:latin typeface="GT America" panose="00000500000000000000"/>
              </a:rPr>
              <a:t>Mesures</a:t>
            </a:r>
            <a:r>
              <a:rPr lang="en-US" sz="2000" b="1" dirty="0">
                <a:solidFill>
                  <a:schemeClr val="bg2"/>
                </a:solidFill>
                <a:latin typeface="GT America" panose="00000500000000000000"/>
              </a:rPr>
              <a:t> </a:t>
            </a:r>
            <a:r>
              <a:rPr lang="en-US" sz="2000" b="1" dirty="0" err="1">
                <a:solidFill>
                  <a:schemeClr val="bg2"/>
                </a:solidFill>
                <a:latin typeface="GT America" panose="00000500000000000000"/>
              </a:rPr>
              <a:t>individuelles</a:t>
            </a:r>
            <a:endParaRPr lang="en-US" sz="2000" b="1" dirty="0">
              <a:solidFill>
                <a:schemeClr val="bg2"/>
              </a:solidFill>
              <a:latin typeface="GT America" panose="00000500000000000000"/>
            </a:endParaRPr>
          </a:p>
        </p:txBody>
      </p:sp>
      <p:sp>
        <p:nvSpPr>
          <p:cNvPr id="22" name="TextBox 21">
            <a:extLst>
              <a:ext uri="{FF2B5EF4-FFF2-40B4-BE49-F238E27FC236}">
                <a16:creationId xmlns:a16="http://schemas.microsoft.com/office/drawing/2014/main" id="{DD6C74D8-2089-4619-BDF8-02BCFE8658F3}"/>
              </a:ext>
            </a:extLst>
          </p:cNvPr>
          <p:cNvSpPr txBox="1"/>
          <p:nvPr/>
        </p:nvSpPr>
        <p:spPr>
          <a:xfrm>
            <a:off x="5694896" y="2775502"/>
            <a:ext cx="5689836" cy="400110"/>
          </a:xfrm>
          <a:prstGeom prst="rect">
            <a:avLst/>
          </a:prstGeom>
          <a:noFill/>
        </p:spPr>
        <p:txBody>
          <a:bodyPr wrap="square" rtlCol="0">
            <a:spAutoFit/>
          </a:bodyPr>
          <a:lstStyle/>
          <a:p>
            <a:r>
              <a:rPr lang="fr-FR" sz="2000" b="1" dirty="0">
                <a:solidFill>
                  <a:schemeClr val="bg2"/>
                </a:solidFill>
                <a:latin typeface="GT America" panose="00000500000000000000"/>
              </a:rPr>
              <a:t>Mesures de restriction des rassemblements</a:t>
            </a:r>
            <a:endParaRPr lang="en-US" sz="2000" b="1" dirty="0">
              <a:solidFill>
                <a:schemeClr val="bg2"/>
              </a:solidFill>
              <a:latin typeface="GT America" panose="00000500000000000000"/>
            </a:endParaRPr>
          </a:p>
        </p:txBody>
      </p:sp>
      <p:sp>
        <p:nvSpPr>
          <p:cNvPr id="23" name="TextBox 22">
            <a:extLst>
              <a:ext uri="{FF2B5EF4-FFF2-40B4-BE49-F238E27FC236}">
                <a16:creationId xmlns:a16="http://schemas.microsoft.com/office/drawing/2014/main" id="{7F836E9A-E358-4E9D-BA96-D3BE7841C65C}"/>
              </a:ext>
            </a:extLst>
          </p:cNvPr>
          <p:cNvSpPr txBox="1"/>
          <p:nvPr/>
        </p:nvSpPr>
        <p:spPr>
          <a:xfrm>
            <a:off x="5761429" y="4859326"/>
            <a:ext cx="5785529" cy="400110"/>
          </a:xfrm>
          <a:prstGeom prst="rect">
            <a:avLst/>
          </a:prstGeom>
          <a:noFill/>
        </p:spPr>
        <p:txBody>
          <a:bodyPr wrap="square" rtlCol="0">
            <a:spAutoFit/>
          </a:bodyPr>
          <a:lstStyle/>
          <a:p>
            <a:r>
              <a:rPr lang="fr-FR" sz="2000" b="1" dirty="0">
                <a:solidFill>
                  <a:schemeClr val="bg2"/>
                </a:solidFill>
                <a:latin typeface="GT America" panose="00000500000000000000"/>
              </a:rPr>
              <a:t>Mesures de restriction des déplacements</a:t>
            </a:r>
            <a:endParaRPr lang="en-US" sz="2000" b="1" dirty="0">
              <a:solidFill>
                <a:schemeClr val="bg2"/>
              </a:solidFill>
              <a:latin typeface="GT America" panose="00000500000000000000"/>
            </a:endParaRPr>
          </a:p>
        </p:txBody>
      </p:sp>
      <p:cxnSp>
        <p:nvCxnSpPr>
          <p:cNvPr id="46" name="Straight Connector 45">
            <a:extLst>
              <a:ext uri="{FF2B5EF4-FFF2-40B4-BE49-F238E27FC236}">
                <a16:creationId xmlns:a16="http://schemas.microsoft.com/office/drawing/2014/main" id="{F9A3E2E4-5042-4F0F-975A-6240D70E61E9}"/>
              </a:ext>
            </a:extLst>
          </p:cNvPr>
          <p:cNvCxnSpPr>
            <a:cxnSpLocks/>
          </p:cNvCxnSpPr>
          <p:nvPr/>
        </p:nvCxnSpPr>
        <p:spPr>
          <a:xfrm>
            <a:off x="5699966" y="2719512"/>
            <a:ext cx="6373264"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776FE142-AD06-4823-A62A-FCA5ED337D60}"/>
              </a:ext>
            </a:extLst>
          </p:cNvPr>
          <p:cNvCxnSpPr>
            <a:cxnSpLocks/>
          </p:cNvCxnSpPr>
          <p:nvPr/>
        </p:nvCxnSpPr>
        <p:spPr>
          <a:xfrm>
            <a:off x="5699966" y="4748522"/>
            <a:ext cx="6373264"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89DE43B9-3237-4DF2-8C58-DF051E5BA1B1}"/>
              </a:ext>
            </a:extLst>
          </p:cNvPr>
          <p:cNvGrpSpPr/>
          <p:nvPr/>
        </p:nvGrpSpPr>
        <p:grpSpPr>
          <a:xfrm>
            <a:off x="0" y="0"/>
            <a:ext cx="5530787" cy="6858000"/>
            <a:chOff x="6609059" y="1126986"/>
            <a:chExt cx="3022087" cy="6858000"/>
          </a:xfrm>
        </p:grpSpPr>
        <p:sp>
          <p:nvSpPr>
            <p:cNvPr id="18" name="Rectangle 17">
              <a:extLst>
                <a:ext uri="{FF2B5EF4-FFF2-40B4-BE49-F238E27FC236}">
                  <a16:creationId xmlns:a16="http://schemas.microsoft.com/office/drawing/2014/main" id="{8D2D8EB0-25F9-48C0-B378-36FD77D91E8F}"/>
                </a:ext>
              </a:extLst>
            </p:cNvPr>
            <p:cNvSpPr/>
            <p:nvPr/>
          </p:nvSpPr>
          <p:spPr>
            <a:xfrm>
              <a:off x="6609059" y="1126986"/>
              <a:ext cx="3022087"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1">
              <a:extLst>
                <a:ext uri="{FF2B5EF4-FFF2-40B4-BE49-F238E27FC236}">
                  <a16:creationId xmlns:a16="http://schemas.microsoft.com/office/drawing/2014/main" id="{22B14118-72CA-401B-8FE9-E5BE085770B5}"/>
                </a:ext>
              </a:extLst>
            </p:cNvPr>
            <p:cNvSpPr txBox="1">
              <a:spLocks/>
            </p:cNvSpPr>
            <p:nvPr/>
          </p:nvSpPr>
          <p:spPr>
            <a:xfrm>
              <a:off x="6743650" y="1226614"/>
              <a:ext cx="2864448" cy="1004465"/>
            </a:xfrm>
            <a:prstGeom prst="rect">
              <a:avLst/>
            </a:prstGeom>
          </p:spPr>
          <p:txBody>
            <a:bodyPr/>
            <a:lstStyle>
              <a:defPPr>
                <a:defRPr lang="fr-FR"/>
              </a:defPPr>
              <a:lvl1pPr algn="ctr">
                <a:lnSpc>
                  <a:spcPct val="90000"/>
                </a:lnSpc>
                <a:spcBef>
                  <a:spcPct val="0"/>
                </a:spcBef>
                <a:buNone/>
                <a:defRPr sz="2600" b="1" cap="none" spc="0" baseline="0">
                  <a:solidFill>
                    <a:srgbClr val="019D9C"/>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fr-FR" sz="3200" dirty="0">
                  <a:solidFill>
                    <a:srgbClr val="F4A62D"/>
                  </a:solidFill>
                  <a:latin typeface="HK Grotesk Black" panose="00000A00000000000000" pitchFamily="2" charset="0"/>
                </a:rPr>
                <a:t>Les mesures sont-elles soutenues et suivies par la population ?</a:t>
              </a:r>
              <a:endParaRPr kumimoji="0" lang="en-US" sz="3200" b="1" i="0" u="none" strike="noStrike" kern="1200" cap="none" spc="-30" normalizeH="0" baseline="0" noProof="0" dirty="0">
                <a:ln>
                  <a:noFill/>
                </a:ln>
                <a:solidFill>
                  <a:srgbClr val="F4A62D"/>
                </a:solidFill>
                <a:effectLst/>
                <a:uLnTx/>
                <a:uFillTx/>
                <a:latin typeface="HK Grotesk Black" panose="00000A00000000000000" pitchFamily="2" charset="0"/>
              </a:endParaRPr>
            </a:p>
          </p:txBody>
        </p:sp>
        <p:cxnSp>
          <p:nvCxnSpPr>
            <p:cNvPr id="25" name="Straight Connector 24">
              <a:extLst>
                <a:ext uri="{FF2B5EF4-FFF2-40B4-BE49-F238E27FC236}">
                  <a16:creationId xmlns:a16="http://schemas.microsoft.com/office/drawing/2014/main" id="{A2DE186B-FC29-46E6-A829-F7430DA578EA}"/>
                </a:ext>
              </a:extLst>
            </p:cNvPr>
            <p:cNvCxnSpPr/>
            <p:nvPr/>
          </p:nvCxnSpPr>
          <p:spPr>
            <a:xfrm>
              <a:off x="6838940" y="2704630"/>
              <a:ext cx="351971" cy="0"/>
            </a:xfrm>
            <a:prstGeom prst="line">
              <a:avLst/>
            </a:prstGeom>
            <a:ln w="63500" cap="rnd">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32" name="TextBox 31">
            <a:extLst>
              <a:ext uri="{FF2B5EF4-FFF2-40B4-BE49-F238E27FC236}">
                <a16:creationId xmlns:a16="http://schemas.microsoft.com/office/drawing/2014/main" id="{F580267A-B37E-4A6D-8C8D-7AE281BE5764}"/>
              </a:ext>
            </a:extLst>
          </p:cNvPr>
          <p:cNvSpPr txBox="1"/>
          <p:nvPr/>
        </p:nvSpPr>
        <p:spPr>
          <a:xfrm>
            <a:off x="202073" y="1664069"/>
            <a:ext cx="5189764" cy="2516073"/>
          </a:xfrm>
          <a:prstGeom prst="rect">
            <a:avLst/>
          </a:prstGeom>
          <a:noFill/>
        </p:spPr>
        <p:txBody>
          <a:bodyPr wrap="square" rtlCol="0">
            <a:spAutoFit/>
          </a:bodyPr>
          <a:lstStyle/>
          <a:p>
            <a:r>
              <a:rPr lang="fr-FR" sz="1750" b="1" dirty="0">
                <a:solidFill>
                  <a:schemeClr val="bg1"/>
                </a:solidFill>
                <a:latin typeface="GT America" panose="00000500000000000000"/>
              </a:rPr>
              <a:t>Le soutien envers les MSSP qui restreignent les rassemblements et les déplacements et l’adhésion déclarée à ces mesures étaient déjà faibles par rapport au niveau moyen dans l’ensemble des Etats membres de l’UA où a été réalisée l’enquête, et ils ont beaucoup diminué depuis l’enquête du mois d’août 2020. Le soutien et l’adhésion déclarée aux mesures d’interdiction d’accès aux lieux de culte ont diminué de façon notable depuis le mois d’août.</a:t>
            </a:r>
            <a:endParaRPr lang="en-US" sz="1750" b="1" dirty="0">
              <a:solidFill>
                <a:schemeClr val="bg1"/>
              </a:solidFill>
              <a:latin typeface="GT America" panose="00000500000000000000"/>
            </a:endParaRPr>
          </a:p>
        </p:txBody>
      </p:sp>
      <p:sp>
        <p:nvSpPr>
          <p:cNvPr id="29" name="Rectangle 28">
            <a:extLst>
              <a:ext uri="{FF2B5EF4-FFF2-40B4-BE49-F238E27FC236}">
                <a16:creationId xmlns:a16="http://schemas.microsoft.com/office/drawing/2014/main" id="{FE4E5AD6-95AE-41C0-8054-F36B54799BBB}"/>
              </a:ext>
            </a:extLst>
          </p:cNvPr>
          <p:cNvSpPr/>
          <p:nvPr/>
        </p:nvSpPr>
        <p:spPr>
          <a:xfrm>
            <a:off x="1937845" y="6325340"/>
            <a:ext cx="4774311" cy="397288"/>
          </a:xfrm>
          <a:prstGeom prst="rect">
            <a:avLst/>
          </a:prstGeom>
        </p:spPr>
        <p:txBody>
          <a:bodyPr wrap="square">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GT America" panose="00000500000000000000" pitchFamily="50" charset="0"/>
                <a:ea typeface="Calibri" panose="020F0502020204030204" pitchFamily="34" charset="0"/>
                <a:cs typeface="+mn-cs"/>
              </a:rPr>
              <a:t>Partnership for Evidence-based Response to COVID-19</a:t>
            </a:r>
            <a:endParaRPr kumimoji="0" lang="en-US" sz="900" b="0" i="0" u="none" strike="noStrike" kern="1200" cap="none" spc="0" normalizeH="0" baseline="0" noProof="0" dirty="0">
              <a:ln>
                <a:noFill/>
              </a:ln>
              <a:solidFill>
                <a:prstClr val="white"/>
              </a:solidFill>
              <a:effectLst/>
              <a:uLnTx/>
              <a:uFillTx/>
              <a:latin typeface="GT America" panose="00000500000000000000" pitchFamily="50" charset="0"/>
              <a:ea typeface="Arial" panose="020B0604020202020204" pitchFamily="34" charset="0"/>
              <a:cs typeface="+mn-cs"/>
            </a:endParaRPr>
          </a:p>
        </p:txBody>
      </p:sp>
      <p:pic>
        <p:nvPicPr>
          <p:cNvPr id="30" name="Picture 29">
            <a:extLst>
              <a:ext uri="{FF2B5EF4-FFF2-40B4-BE49-F238E27FC236}">
                <a16:creationId xmlns:a16="http://schemas.microsoft.com/office/drawing/2014/main" id="{ABD000A7-5C0F-472B-983D-902A5D174745}"/>
              </a:ext>
            </a:extLst>
          </p:cNvPr>
          <p:cNvPicPr>
            <a:picLocks noChangeAspect="1"/>
          </p:cNvPicPr>
          <p:nvPr/>
        </p:nvPicPr>
        <p:blipFill>
          <a:blip r:embed="rId3"/>
          <a:stretch>
            <a:fillRect/>
          </a:stretch>
        </p:blipFill>
        <p:spPr>
          <a:xfrm>
            <a:off x="127876" y="6265228"/>
            <a:ext cx="1873969" cy="397288"/>
          </a:xfrm>
          <a:prstGeom prst="rect">
            <a:avLst/>
          </a:prstGeom>
        </p:spPr>
      </p:pic>
      <p:sp>
        <p:nvSpPr>
          <p:cNvPr id="31" name="TextBox 30">
            <a:extLst>
              <a:ext uri="{FF2B5EF4-FFF2-40B4-BE49-F238E27FC236}">
                <a16:creationId xmlns:a16="http://schemas.microsoft.com/office/drawing/2014/main" id="{30021060-9923-46B4-A2BC-F7D780368B80}"/>
              </a:ext>
            </a:extLst>
          </p:cNvPr>
          <p:cNvSpPr txBox="1"/>
          <p:nvPr/>
        </p:nvSpPr>
        <p:spPr>
          <a:xfrm>
            <a:off x="231365" y="4405356"/>
            <a:ext cx="5130243" cy="1708160"/>
          </a:xfrm>
          <a:prstGeom prst="rect">
            <a:avLst/>
          </a:prstGeom>
          <a:noFill/>
          <a:ln>
            <a:solidFill>
              <a:schemeClr val="bg2"/>
            </a:solidFill>
          </a:ln>
        </p:spPr>
        <p:txBody>
          <a:bodyPr wrap="square" rtlCol="0">
            <a:spAutoFit/>
          </a:bodyPr>
          <a:lstStyle/>
          <a:p>
            <a:r>
              <a:rPr lang="en-US" sz="1750" b="1" i="0" dirty="0">
                <a:solidFill>
                  <a:schemeClr val="bg1">
                    <a:lumMod val="85000"/>
                  </a:schemeClr>
                </a:solidFill>
                <a:effectLst/>
                <a:latin typeface="GTAmerica"/>
              </a:rPr>
              <a:t>Ventilation des </a:t>
            </a:r>
            <a:r>
              <a:rPr lang="en-US" sz="1750" b="1" i="0" dirty="0" err="1">
                <a:solidFill>
                  <a:schemeClr val="bg1">
                    <a:lumMod val="85000"/>
                  </a:schemeClr>
                </a:solidFill>
                <a:effectLst/>
                <a:latin typeface="GTAmerica"/>
              </a:rPr>
              <a:t>données</a:t>
            </a:r>
            <a:r>
              <a:rPr lang="en-US" sz="1750" b="1" i="0" dirty="0">
                <a:solidFill>
                  <a:schemeClr val="bg1">
                    <a:lumMod val="85000"/>
                  </a:schemeClr>
                </a:solidFill>
                <a:effectLst/>
                <a:latin typeface="GTAmerica"/>
              </a:rPr>
              <a:t> :</a:t>
            </a:r>
          </a:p>
          <a:p>
            <a:pPr marL="285750" indent="-285750">
              <a:buFont typeface="Arial" panose="020B0604020202020204" pitchFamily="34" charset="0"/>
              <a:buChar char="•"/>
            </a:pPr>
            <a:r>
              <a:rPr lang="fr-FR" sz="1750" dirty="0">
                <a:solidFill>
                  <a:schemeClr val="bg1">
                    <a:lumMod val="85000"/>
                  </a:schemeClr>
                </a:solidFill>
                <a:latin typeface="GT America" panose="00000500000000000000"/>
              </a:rPr>
              <a:t>Le soutien envers ces mesures et l’adhésion à ces mesures sont fortement corrélés au niveau d’éducation, ce qui laisse penser que ces résultats sont biaisés du fait de la composition de l’échantillon de population interrogé. </a:t>
            </a:r>
            <a:endParaRPr lang="en-US" sz="1750" dirty="0">
              <a:solidFill>
                <a:schemeClr val="bg1">
                  <a:lumMod val="85000"/>
                </a:schemeClr>
              </a:solidFill>
              <a:latin typeface="GT America" panose="00000500000000000000"/>
            </a:endParaRPr>
          </a:p>
        </p:txBody>
      </p:sp>
      <p:pic>
        <p:nvPicPr>
          <p:cNvPr id="5" name="Picture 4">
            <a:extLst>
              <a:ext uri="{FF2B5EF4-FFF2-40B4-BE49-F238E27FC236}">
                <a16:creationId xmlns:a16="http://schemas.microsoft.com/office/drawing/2014/main" id="{FB5FFE16-2B24-4DBA-B4C8-93C2D21F0A0D}"/>
              </a:ext>
            </a:extLst>
          </p:cNvPr>
          <p:cNvPicPr>
            <a:picLocks noChangeAspect="1"/>
          </p:cNvPicPr>
          <p:nvPr/>
        </p:nvPicPr>
        <p:blipFill>
          <a:blip r:embed="rId4"/>
          <a:stretch>
            <a:fillRect/>
          </a:stretch>
        </p:blipFill>
        <p:spPr>
          <a:xfrm>
            <a:off x="5530786" y="397906"/>
            <a:ext cx="6661213" cy="2196783"/>
          </a:xfrm>
          <a:prstGeom prst="rect">
            <a:avLst/>
          </a:prstGeom>
        </p:spPr>
      </p:pic>
      <p:pic>
        <p:nvPicPr>
          <p:cNvPr id="10" name="Picture 9">
            <a:extLst>
              <a:ext uri="{FF2B5EF4-FFF2-40B4-BE49-F238E27FC236}">
                <a16:creationId xmlns:a16="http://schemas.microsoft.com/office/drawing/2014/main" id="{6661C7B2-57C0-47AF-9658-7FA278C56A0E}"/>
              </a:ext>
            </a:extLst>
          </p:cNvPr>
          <p:cNvPicPr>
            <a:picLocks noChangeAspect="1"/>
          </p:cNvPicPr>
          <p:nvPr/>
        </p:nvPicPr>
        <p:blipFill rotWithShape="1">
          <a:blip r:embed="rId5"/>
          <a:srcRect l="754" r="562"/>
          <a:stretch/>
        </p:blipFill>
        <p:spPr>
          <a:xfrm>
            <a:off x="5526957" y="3190316"/>
            <a:ext cx="6636690" cy="1413962"/>
          </a:xfrm>
          <a:prstGeom prst="rect">
            <a:avLst/>
          </a:prstGeom>
        </p:spPr>
      </p:pic>
      <p:pic>
        <p:nvPicPr>
          <p:cNvPr id="12" name="Picture 11">
            <a:extLst>
              <a:ext uri="{FF2B5EF4-FFF2-40B4-BE49-F238E27FC236}">
                <a16:creationId xmlns:a16="http://schemas.microsoft.com/office/drawing/2014/main" id="{1225F1F2-ED78-4779-B9EF-7A2B3F21CF66}"/>
              </a:ext>
            </a:extLst>
          </p:cNvPr>
          <p:cNvPicPr>
            <a:picLocks noChangeAspect="1"/>
          </p:cNvPicPr>
          <p:nvPr/>
        </p:nvPicPr>
        <p:blipFill>
          <a:blip r:embed="rId6"/>
          <a:stretch>
            <a:fillRect/>
          </a:stretch>
        </p:blipFill>
        <p:spPr>
          <a:xfrm>
            <a:off x="5530787" y="5233208"/>
            <a:ext cx="6661213" cy="1353241"/>
          </a:xfrm>
          <a:prstGeom prst="rect">
            <a:avLst/>
          </a:prstGeom>
        </p:spPr>
      </p:pic>
    </p:spTree>
    <p:extLst>
      <p:ext uri="{BB962C8B-B14F-4D97-AF65-F5344CB8AC3E}">
        <p14:creationId xmlns:p14="http://schemas.microsoft.com/office/powerpoint/2010/main" val="14596603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84E92FCD-1680-4FF3-B75B-9FB183B90C74}"/>
              </a:ext>
            </a:extLst>
          </p:cNvPr>
          <p:cNvGrpSpPr/>
          <p:nvPr/>
        </p:nvGrpSpPr>
        <p:grpSpPr>
          <a:xfrm>
            <a:off x="67773" y="0"/>
            <a:ext cx="5530787" cy="6858000"/>
            <a:chOff x="6609059" y="1126986"/>
            <a:chExt cx="3022087" cy="6858000"/>
          </a:xfrm>
        </p:grpSpPr>
        <p:sp>
          <p:nvSpPr>
            <p:cNvPr id="25" name="Rectangle 24">
              <a:extLst>
                <a:ext uri="{FF2B5EF4-FFF2-40B4-BE49-F238E27FC236}">
                  <a16:creationId xmlns:a16="http://schemas.microsoft.com/office/drawing/2014/main" id="{444F3635-1B7D-48EE-A094-1DCF8C22B933}"/>
                </a:ext>
              </a:extLst>
            </p:cNvPr>
            <p:cNvSpPr/>
            <p:nvPr/>
          </p:nvSpPr>
          <p:spPr>
            <a:xfrm>
              <a:off x="6609059" y="1126986"/>
              <a:ext cx="3022087"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itle 1">
              <a:extLst>
                <a:ext uri="{FF2B5EF4-FFF2-40B4-BE49-F238E27FC236}">
                  <a16:creationId xmlns:a16="http://schemas.microsoft.com/office/drawing/2014/main" id="{9545867E-065D-41D6-94F0-128CAAB70CDF}"/>
                </a:ext>
              </a:extLst>
            </p:cNvPr>
            <p:cNvSpPr txBox="1">
              <a:spLocks/>
            </p:cNvSpPr>
            <p:nvPr/>
          </p:nvSpPr>
          <p:spPr>
            <a:xfrm>
              <a:off x="6678932" y="1336703"/>
              <a:ext cx="2864448" cy="1004465"/>
            </a:xfrm>
            <a:prstGeom prst="rect">
              <a:avLst/>
            </a:prstGeom>
          </p:spPr>
          <p:txBody>
            <a:bodyPr/>
            <a:lstStyle>
              <a:defPPr>
                <a:defRPr lang="fr-FR"/>
              </a:defPPr>
              <a:lvl1pPr algn="ctr">
                <a:lnSpc>
                  <a:spcPct val="90000"/>
                </a:lnSpc>
                <a:spcBef>
                  <a:spcPct val="0"/>
                </a:spcBef>
                <a:buNone/>
                <a:defRPr sz="2600" b="1" cap="none" spc="0" baseline="0">
                  <a:solidFill>
                    <a:srgbClr val="019D9C"/>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fr-FR" sz="3600" dirty="0">
                  <a:solidFill>
                    <a:srgbClr val="F4A62D"/>
                  </a:solidFill>
                  <a:latin typeface="HK Grotesk Black" panose="00000A00000000000000" pitchFamily="2" charset="0"/>
                </a:rPr>
                <a:t>En qui la population a-t-elle confiance ?</a:t>
              </a:r>
              <a:endParaRPr kumimoji="0" lang="fr-FR" sz="3600" b="1" i="0" u="none" strike="noStrike" kern="1200" cap="none" spc="-30" normalizeH="0" baseline="0" dirty="0">
                <a:ln>
                  <a:noFill/>
                </a:ln>
                <a:solidFill>
                  <a:srgbClr val="F4A62D"/>
                </a:solidFill>
                <a:effectLst/>
                <a:uLnTx/>
                <a:uFillTx/>
                <a:latin typeface="HK Grotesk Black" panose="00000A00000000000000" pitchFamily="2" charset="0"/>
              </a:endParaRPr>
            </a:p>
          </p:txBody>
        </p:sp>
        <p:cxnSp>
          <p:nvCxnSpPr>
            <p:cNvPr id="29" name="Straight Connector 28">
              <a:extLst>
                <a:ext uri="{FF2B5EF4-FFF2-40B4-BE49-F238E27FC236}">
                  <a16:creationId xmlns:a16="http://schemas.microsoft.com/office/drawing/2014/main" id="{DE3F8D16-9DDF-4E06-ABC8-291C27CD69FB}"/>
                </a:ext>
              </a:extLst>
            </p:cNvPr>
            <p:cNvCxnSpPr/>
            <p:nvPr/>
          </p:nvCxnSpPr>
          <p:spPr>
            <a:xfrm>
              <a:off x="6740237" y="2527188"/>
              <a:ext cx="351971" cy="0"/>
            </a:xfrm>
            <a:prstGeom prst="line">
              <a:avLst/>
            </a:prstGeom>
            <a:ln w="63500" cap="rnd">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30" name="TextBox 29">
            <a:extLst>
              <a:ext uri="{FF2B5EF4-FFF2-40B4-BE49-F238E27FC236}">
                <a16:creationId xmlns:a16="http://schemas.microsoft.com/office/drawing/2014/main" id="{8145DD31-F0DA-41EE-8A74-2FD42AB4AE0C}"/>
              </a:ext>
            </a:extLst>
          </p:cNvPr>
          <p:cNvSpPr txBox="1"/>
          <p:nvPr/>
        </p:nvSpPr>
        <p:spPr>
          <a:xfrm>
            <a:off x="200346" y="1868642"/>
            <a:ext cx="5130093" cy="1200329"/>
          </a:xfrm>
          <a:prstGeom prst="rect">
            <a:avLst/>
          </a:prstGeom>
          <a:noFill/>
        </p:spPr>
        <p:txBody>
          <a:bodyPr wrap="square" rtlCol="0">
            <a:spAutoFit/>
          </a:bodyPr>
          <a:lstStyle/>
          <a:p>
            <a:r>
              <a:rPr lang="fr-FR" b="1" dirty="0">
                <a:solidFill>
                  <a:schemeClr val="bg1"/>
                </a:solidFill>
                <a:latin typeface="GT America" panose="00000500000000000000"/>
              </a:rPr>
              <a:t>Près de huit répondants sur dix (79 %) déclarent être satisfaits de la réponse générale du gouvernement à la pandémie, ce qui est un peu moins que lors de l’enquête du mois d’août (82 %). </a:t>
            </a:r>
            <a:endParaRPr lang="en-US" b="1" dirty="0">
              <a:solidFill>
                <a:schemeClr val="bg1"/>
              </a:solidFill>
              <a:latin typeface="GT America" panose="00000500000000000000"/>
            </a:endParaRPr>
          </a:p>
        </p:txBody>
      </p:sp>
      <p:sp>
        <p:nvSpPr>
          <p:cNvPr id="4" name="TextBox 3">
            <a:extLst>
              <a:ext uri="{FF2B5EF4-FFF2-40B4-BE49-F238E27FC236}">
                <a16:creationId xmlns:a16="http://schemas.microsoft.com/office/drawing/2014/main" id="{BCC98333-8557-4321-AEAA-997703DFEA32}"/>
              </a:ext>
            </a:extLst>
          </p:cNvPr>
          <p:cNvSpPr txBox="1"/>
          <p:nvPr/>
        </p:nvSpPr>
        <p:spPr>
          <a:xfrm>
            <a:off x="307845" y="3479850"/>
            <a:ext cx="5073994" cy="2516073"/>
          </a:xfrm>
          <a:prstGeom prst="rect">
            <a:avLst/>
          </a:prstGeom>
          <a:noFill/>
          <a:ln>
            <a:solidFill>
              <a:schemeClr val="bg2"/>
            </a:solidFill>
          </a:ln>
        </p:spPr>
        <p:txBody>
          <a:bodyPr wrap="square" rtlCol="0">
            <a:spAutoFit/>
          </a:bodyPr>
          <a:lstStyle/>
          <a:p>
            <a:r>
              <a:rPr lang="en-US" sz="1750" b="1" dirty="0">
                <a:solidFill>
                  <a:schemeClr val="bg1">
                    <a:lumMod val="85000"/>
                  </a:schemeClr>
                </a:solidFill>
                <a:latin typeface="GT America" panose="00000500000000000000"/>
              </a:rPr>
              <a:t>Ventilation des </a:t>
            </a:r>
            <a:r>
              <a:rPr lang="en-US" sz="1750" b="1" dirty="0" err="1">
                <a:solidFill>
                  <a:schemeClr val="bg1">
                    <a:lumMod val="85000"/>
                  </a:schemeClr>
                </a:solidFill>
                <a:latin typeface="GT America" panose="00000500000000000000"/>
              </a:rPr>
              <a:t>données</a:t>
            </a:r>
            <a:r>
              <a:rPr lang="en-US" sz="1750" b="1" dirty="0">
                <a:solidFill>
                  <a:schemeClr val="bg1">
                    <a:lumMod val="85000"/>
                  </a:schemeClr>
                </a:solidFill>
                <a:latin typeface="GT America" panose="00000500000000000000"/>
              </a:rPr>
              <a:t> :</a:t>
            </a:r>
          </a:p>
          <a:p>
            <a:pPr marL="285750" indent="-285750">
              <a:buFont typeface="Arial" panose="020B0604020202020204" pitchFamily="34" charset="0"/>
              <a:buChar char="•"/>
            </a:pPr>
            <a:r>
              <a:rPr lang="fr-FR" sz="1750" dirty="0">
                <a:solidFill>
                  <a:schemeClr val="bg1">
                    <a:lumMod val="85000"/>
                  </a:schemeClr>
                </a:solidFill>
                <a:latin typeface="GT America" panose="00000500000000000000"/>
              </a:rPr>
              <a:t>Les répondants qui expriment leur satisfaction envers la réponse du gouvernement à la COVID-19 sont aussi ceux qui déclarent généralement une perception des risques plus élevée et un niveau plus élevé d’adhésion déclarée aux MSSP. </a:t>
            </a:r>
          </a:p>
          <a:p>
            <a:pPr marL="285750" indent="-285750">
              <a:buFont typeface="Arial" panose="020B0604020202020204" pitchFamily="34" charset="0"/>
              <a:buChar char="•"/>
            </a:pPr>
            <a:r>
              <a:rPr lang="fr-FR" sz="1750" dirty="0">
                <a:solidFill>
                  <a:schemeClr val="bg1">
                    <a:lumMod val="85000"/>
                  </a:schemeClr>
                </a:solidFill>
                <a:latin typeface="GT America" panose="00000500000000000000"/>
              </a:rPr>
              <a:t>Les répondants expriment une forte confiance envers le Président (89 %) quel que soit leur groupe sociodémographique.</a:t>
            </a:r>
            <a:endParaRPr lang="en-US" sz="1750" dirty="0">
              <a:solidFill>
                <a:schemeClr val="bg1">
                  <a:lumMod val="85000"/>
                </a:schemeClr>
              </a:solidFill>
              <a:latin typeface="GT America" panose="00000500000000000000"/>
            </a:endParaRPr>
          </a:p>
        </p:txBody>
      </p:sp>
      <p:sp>
        <p:nvSpPr>
          <p:cNvPr id="16" name="Rectangle 15">
            <a:extLst>
              <a:ext uri="{FF2B5EF4-FFF2-40B4-BE49-F238E27FC236}">
                <a16:creationId xmlns:a16="http://schemas.microsoft.com/office/drawing/2014/main" id="{40A86FF1-1486-48C3-A16E-DFE7F26DFC62}"/>
              </a:ext>
            </a:extLst>
          </p:cNvPr>
          <p:cNvSpPr/>
          <p:nvPr/>
        </p:nvSpPr>
        <p:spPr>
          <a:xfrm>
            <a:off x="1937845" y="6325340"/>
            <a:ext cx="4774311" cy="397288"/>
          </a:xfrm>
          <a:prstGeom prst="rect">
            <a:avLst/>
          </a:prstGeom>
        </p:spPr>
        <p:txBody>
          <a:bodyPr wrap="square">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GT America" panose="00000500000000000000" pitchFamily="50" charset="0"/>
                <a:ea typeface="Calibri" panose="020F0502020204030204" pitchFamily="34" charset="0"/>
                <a:cs typeface="+mn-cs"/>
              </a:rPr>
              <a:t>Partnership for Evidence-based Response to COVID-19</a:t>
            </a:r>
            <a:endParaRPr kumimoji="0" lang="en-US" sz="900" b="0" i="0" u="none" strike="noStrike" kern="1200" cap="none" spc="0" normalizeH="0" baseline="0" noProof="0" dirty="0">
              <a:ln>
                <a:noFill/>
              </a:ln>
              <a:solidFill>
                <a:prstClr val="white"/>
              </a:solidFill>
              <a:effectLst/>
              <a:uLnTx/>
              <a:uFillTx/>
              <a:latin typeface="GT America" panose="00000500000000000000" pitchFamily="50" charset="0"/>
              <a:ea typeface="Arial" panose="020B0604020202020204" pitchFamily="34" charset="0"/>
              <a:cs typeface="+mn-cs"/>
            </a:endParaRPr>
          </a:p>
        </p:txBody>
      </p:sp>
      <p:pic>
        <p:nvPicPr>
          <p:cNvPr id="17" name="Picture 16">
            <a:extLst>
              <a:ext uri="{FF2B5EF4-FFF2-40B4-BE49-F238E27FC236}">
                <a16:creationId xmlns:a16="http://schemas.microsoft.com/office/drawing/2014/main" id="{97C2EB6E-DAD0-465B-B698-CEE2E4C04675}"/>
              </a:ext>
            </a:extLst>
          </p:cNvPr>
          <p:cNvPicPr>
            <a:picLocks noChangeAspect="1"/>
          </p:cNvPicPr>
          <p:nvPr/>
        </p:nvPicPr>
        <p:blipFill>
          <a:blip r:embed="rId3"/>
          <a:stretch>
            <a:fillRect/>
          </a:stretch>
        </p:blipFill>
        <p:spPr>
          <a:xfrm>
            <a:off x="127876" y="6265228"/>
            <a:ext cx="1873969" cy="397288"/>
          </a:xfrm>
          <a:prstGeom prst="rect">
            <a:avLst/>
          </a:prstGeom>
        </p:spPr>
      </p:pic>
      <p:pic>
        <p:nvPicPr>
          <p:cNvPr id="5" name="Picture 4">
            <a:extLst>
              <a:ext uri="{FF2B5EF4-FFF2-40B4-BE49-F238E27FC236}">
                <a16:creationId xmlns:a16="http://schemas.microsoft.com/office/drawing/2014/main" id="{76D53955-7C2F-4977-AC32-DDD5DC94E44F}"/>
              </a:ext>
            </a:extLst>
          </p:cNvPr>
          <p:cNvPicPr>
            <a:picLocks noChangeAspect="1"/>
          </p:cNvPicPr>
          <p:nvPr/>
        </p:nvPicPr>
        <p:blipFill>
          <a:blip r:embed="rId4"/>
          <a:stretch>
            <a:fillRect/>
          </a:stretch>
        </p:blipFill>
        <p:spPr>
          <a:xfrm>
            <a:off x="6489125" y="711949"/>
            <a:ext cx="4898091" cy="1494951"/>
          </a:xfrm>
          <a:prstGeom prst="rect">
            <a:avLst/>
          </a:prstGeom>
        </p:spPr>
      </p:pic>
      <p:pic>
        <p:nvPicPr>
          <p:cNvPr id="8" name="Picture 7">
            <a:extLst>
              <a:ext uri="{FF2B5EF4-FFF2-40B4-BE49-F238E27FC236}">
                <a16:creationId xmlns:a16="http://schemas.microsoft.com/office/drawing/2014/main" id="{A18FEFE3-8727-4654-92AC-3412E2F851B6}"/>
              </a:ext>
            </a:extLst>
          </p:cNvPr>
          <p:cNvPicPr>
            <a:picLocks noChangeAspect="1"/>
          </p:cNvPicPr>
          <p:nvPr/>
        </p:nvPicPr>
        <p:blipFill>
          <a:blip r:embed="rId5"/>
          <a:stretch>
            <a:fillRect/>
          </a:stretch>
        </p:blipFill>
        <p:spPr>
          <a:xfrm>
            <a:off x="6924807" y="2313251"/>
            <a:ext cx="4026728" cy="3682672"/>
          </a:xfrm>
          <a:prstGeom prst="rect">
            <a:avLst/>
          </a:prstGeom>
        </p:spPr>
      </p:pic>
    </p:spTree>
    <p:extLst>
      <p:ext uri="{BB962C8B-B14F-4D97-AF65-F5344CB8AC3E}">
        <p14:creationId xmlns:p14="http://schemas.microsoft.com/office/powerpoint/2010/main" val="35916981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9E3720C-7123-46AC-BE5C-47F362231A9F}"/>
              </a:ext>
            </a:extLst>
          </p:cNvPr>
          <p:cNvSpPr/>
          <p:nvPr/>
        </p:nvSpPr>
        <p:spPr>
          <a:xfrm>
            <a:off x="0" y="1714500"/>
            <a:ext cx="12192000" cy="21971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itle 1">
            <a:extLst>
              <a:ext uri="{FF2B5EF4-FFF2-40B4-BE49-F238E27FC236}">
                <a16:creationId xmlns:a16="http://schemas.microsoft.com/office/drawing/2014/main" id="{D43E2F1F-BE6F-48CB-A0ED-00292BE0AFEE}"/>
              </a:ext>
            </a:extLst>
          </p:cNvPr>
          <p:cNvSpPr txBox="1">
            <a:spLocks/>
          </p:cNvSpPr>
          <p:nvPr/>
        </p:nvSpPr>
        <p:spPr>
          <a:xfrm>
            <a:off x="652161" y="2102873"/>
            <a:ext cx="9459228" cy="1004465"/>
          </a:xfrm>
          <a:prstGeom prst="rect">
            <a:avLst/>
          </a:prstGeom>
        </p:spPr>
        <p:txBody>
          <a:bodyPr/>
          <a:lstStyle>
            <a:defPPr>
              <a:defRPr lang="fr-FR"/>
            </a:defPPr>
            <a:lvl1pPr algn="ctr">
              <a:lnSpc>
                <a:spcPct val="90000"/>
              </a:lnSpc>
              <a:spcBef>
                <a:spcPct val="0"/>
              </a:spcBef>
              <a:buNone/>
              <a:defRPr sz="2600" b="1" cap="none" spc="0" baseline="0">
                <a:solidFill>
                  <a:srgbClr val="019D9C"/>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fr-FR" sz="4400" dirty="0">
                <a:solidFill>
                  <a:srgbClr val="F4A62D"/>
                </a:solidFill>
                <a:latin typeface="HK Grotesk Black" panose="00000A00000000000000" pitchFamily="2" charset="0"/>
              </a:rPr>
              <a:t>La perception des risques et l’information  sur les risques</a:t>
            </a:r>
            <a:endParaRPr kumimoji="0" lang="fr-FR" sz="4400" b="1" i="0" u="none" strike="noStrike" kern="1200" cap="none" spc="-30" normalizeH="0" baseline="0" dirty="0">
              <a:ln>
                <a:noFill/>
              </a:ln>
              <a:solidFill>
                <a:srgbClr val="F4A62D"/>
              </a:solidFill>
              <a:effectLst/>
              <a:uLnTx/>
              <a:uFillTx/>
              <a:latin typeface="HK Grotesk Black" panose="00000A00000000000000" pitchFamily="2" charset="0"/>
            </a:endParaRPr>
          </a:p>
        </p:txBody>
      </p:sp>
      <p:sp>
        <p:nvSpPr>
          <p:cNvPr id="14" name="Rectangle 13">
            <a:extLst>
              <a:ext uri="{FF2B5EF4-FFF2-40B4-BE49-F238E27FC236}">
                <a16:creationId xmlns:a16="http://schemas.microsoft.com/office/drawing/2014/main" id="{3F274A8B-FA0C-471D-8EC0-23D6C4CA9343}"/>
              </a:ext>
            </a:extLst>
          </p:cNvPr>
          <p:cNvSpPr/>
          <p:nvPr/>
        </p:nvSpPr>
        <p:spPr>
          <a:xfrm>
            <a:off x="777647" y="6426278"/>
            <a:ext cx="2244440" cy="397288"/>
          </a:xfrm>
          <a:prstGeom prst="rect">
            <a:avLst/>
          </a:prstGeom>
        </p:spPr>
        <p:txBody>
          <a:bodyPr wrap="square">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GT America" panose="00000500000000000000" pitchFamily="50" charset="0"/>
                <a:ea typeface="Calibri" panose="020F0502020204030204" pitchFamily="34" charset="0"/>
                <a:cs typeface="+mn-cs"/>
              </a:rPr>
              <a:t>Partnership for Evidence-based Response to COVID-19</a:t>
            </a:r>
            <a:endParaRPr kumimoji="0" lang="en-US" sz="900" b="0" i="0" u="none" strike="noStrike" kern="1200" cap="none" spc="0" normalizeH="0" baseline="0" noProof="0" dirty="0">
              <a:ln>
                <a:noFill/>
              </a:ln>
              <a:solidFill>
                <a:prstClr val="white"/>
              </a:solidFill>
              <a:effectLst/>
              <a:uLnTx/>
              <a:uFillTx/>
              <a:latin typeface="GT America" panose="00000500000000000000" pitchFamily="50" charset="0"/>
              <a:ea typeface="Arial" panose="020B0604020202020204" pitchFamily="34" charset="0"/>
              <a:cs typeface="+mn-cs"/>
            </a:endParaRPr>
          </a:p>
        </p:txBody>
      </p:sp>
      <p:cxnSp>
        <p:nvCxnSpPr>
          <p:cNvPr id="17" name="Straight Connector 16">
            <a:extLst>
              <a:ext uri="{FF2B5EF4-FFF2-40B4-BE49-F238E27FC236}">
                <a16:creationId xmlns:a16="http://schemas.microsoft.com/office/drawing/2014/main" id="{D0D33C4B-29CD-42F9-9829-4DA9B097108F}"/>
              </a:ext>
            </a:extLst>
          </p:cNvPr>
          <p:cNvCxnSpPr/>
          <p:nvPr/>
        </p:nvCxnSpPr>
        <p:spPr>
          <a:xfrm>
            <a:off x="777647" y="3504400"/>
            <a:ext cx="351971" cy="0"/>
          </a:xfrm>
          <a:prstGeom prst="line">
            <a:avLst/>
          </a:prstGeom>
          <a:ln w="63500" cap="rnd">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663AF3EC-C2A5-4338-B9A8-4646EC2CDBFF}"/>
              </a:ext>
            </a:extLst>
          </p:cNvPr>
          <p:cNvPicPr>
            <a:picLocks noChangeAspect="1"/>
          </p:cNvPicPr>
          <p:nvPr/>
        </p:nvPicPr>
        <p:blipFill>
          <a:blip r:embed="rId3"/>
          <a:stretch>
            <a:fillRect/>
          </a:stretch>
        </p:blipFill>
        <p:spPr>
          <a:xfrm>
            <a:off x="-1" y="6313360"/>
            <a:ext cx="1710543" cy="397287"/>
          </a:xfrm>
          <a:prstGeom prst="rect">
            <a:avLst/>
          </a:prstGeom>
        </p:spPr>
      </p:pic>
    </p:spTree>
    <p:extLst>
      <p:ext uri="{BB962C8B-B14F-4D97-AF65-F5344CB8AC3E}">
        <p14:creationId xmlns:p14="http://schemas.microsoft.com/office/powerpoint/2010/main" val="4189817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9E4D5CFE-5500-43AF-A7CD-E73385110F7D}"/>
              </a:ext>
            </a:extLst>
          </p:cNvPr>
          <p:cNvGrpSpPr/>
          <p:nvPr/>
        </p:nvGrpSpPr>
        <p:grpSpPr>
          <a:xfrm>
            <a:off x="-2" y="0"/>
            <a:ext cx="5530787" cy="6858000"/>
            <a:chOff x="6609059" y="1126986"/>
            <a:chExt cx="3022087" cy="6858000"/>
          </a:xfrm>
        </p:grpSpPr>
        <p:sp>
          <p:nvSpPr>
            <p:cNvPr id="13" name="Rectangle 12">
              <a:extLst>
                <a:ext uri="{FF2B5EF4-FFF2-40B4-BE49-F238E27FC236}">
                  <a16:creationId xmlns:a16="http://schemas.microsoft.com/office/drawing/2014/main" id="{A52202E8-3122-4424-BCDB-FB7BCCF79FBC}"/>
                </a:ext>
              </a:extLst>
            </p:cNvPr>
            <p:cNvSpPr/>
            <p:nvPr/>
          </p:nvSpPr>
          <p:spPr>
            <a:xfrm>
              <a:off x="6609059" y="1126986"/>
              <a:ext cx="3022087"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4" name="Title 1">
              <a:extLst>
                <a:ext uri="{FF2B5EF4-FFF2-40B4-BE49-F238E27FC236}">
                  <a16:creationId xmlns:a16="http://schemas.microsoft.com/office/drawing/2014/main" id="{5AFD5666-E4C0-4B12-8C1A-1858C169476D}"/>
                </a:ext>
              </a:extLst>
            </p:cNvPr>
            <p:cNvSpPr txBox="1">
              <a:spLocks/>
            </p:cNvSpPr>
            <p:nvPr/>
          </p:nvSpPr>
          <p:spPr>
            <a:xfrm>
              <a:off x="6687878" y="1279750"/>
              <a:ext cx="2864448" cy="1004465"/>
            </a:xfrm>
            <a:prstGeom prst="rect">
              <a:avLst/>
            </a:prstGeom>
          </p:spPr>
          <p:txBody>
            <a:bodyPr/>
            <a:lstStyle>
              <a:defPPr>
                <a:defRPr lang="fr-FR"/>
              </a:defPPr>
              <a:lvl1pPr algn="ctr">
                <a:lnSpc>
                  <a:spcPct val="90000"/>
                </a:lnSpc>
                <a:spcBef>
                  <a:spcPct val="0"/>
                </a:spcBef>
                <a:buNone/>
                <a:defRPr sz="2600" b="1" cap="none" spc="0" baseline="0">
                  <a:solidFill>
                    <a:srgbClr val="019D9C"/>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fr-FR" sz="3200">
                  <a:solidFill>
                    <a:srgbClr val="F4A62D"/>
                  </a:solidFill>
                  <a:latin typeface="HK Grotesk Black" panose="00000A00000000000000" pitchFamily="2" charset="0"/>
                </a:rPr>
                <a:t>Comment la population perçoit-elle les risques ?</a:t>
              </a:r>
              <a:endParaRPr kumimoji="0" lang="fr-FR" sz="3200" b="1" i="0" u="none" strike="noStrike" kern="1200" cap="none" spc="-30" normalizeH="0" baseline="0">
                <a:ln>
                  <a:noFill/>
                </a:ln>
                <a:solidFill>
                  <a:srgbClr val="F4A62D"/>
                </a:solidFill>
                <a:effectLst/>
                <a:uLnTx/>
                <a:uFillTx/>
                <a:latin typeface="HK Grotesk Black" panose="00000A00000000000000" pitchFamily="2" charset="0"/>
              </a:endParaRPr>
            </a:p>
          </p:txBody>
        </p:sp>
        <p:cxnSp>
          <p:nvCxnSpPr>
            <p:cNvPr id="18" name="Straight Connector 17">
              <a:extLst>
                <a:ext uri="{FF2B5EF4-FFF2-40B4-BE49-F238E27FC236}">
                  <a16:creationId xmlns:a16="http://schemas.microsoft.com/office/drawing/2014/main" id="{525ECE08-0C8E-4AAD-9F58-CEEA933FEF16}"/>
                </a:ext>
              </a:extLst>
            </p:cNvPr>
            <p:cNvCxnSpPr/>
            <p:nvPr/>
          </p:nvCxnSpPr>
          <p:spPr>
            <a:xfrm>
              <a:off x="6752913" y="2525959"/>
              <a:ext cx="351971" cy="0"/>
            </a:xfrm>
            <a:prstGeom prst="line">
              <a:avLst/>
            </a:prstGeom>
            <a:ln w="63500" cap="rnd">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19" name="TextBox 18">
            <a:extLst>
              <a:ext uri="{FF2B5EF4-FFF2-40B4-BE49-F238E27FC236}">
                <a16:creationId xmlns:a16="http://schemas.microsoft.com/office/drawing/2014/main" id="{2EA809DC-9A1D-423E-AC5B-F331E08B02F6}"/>
              </a:ext>
            </a:extLst>
          </p:cNvPr>
          <p:cNvSpPr txBox="1"/>
          <p:nvPr/>
        </p:nvSpPr>
        <p:spPr>
          <a:xfrm>
            <a:off x="263268" y="1693590"/>
            <a:ext cx="5228897" cy="1754326"/>
          </a:xfrm>
          <a:prstGeom prst="rect">
            <a:avLst/>
          </a:prstGeom>
          <a:noFill/>
        </p:spPr>
        <p:txBody>
          <a:bodyPr wrap="square" rtlCol="0">
            <a:spAutoFit/>
          </a:bodyPr>
          <a:lstStyle/>
          <a:p>
            <a:r>
              <a:rPr lang="fr-FR" b="1" dirty="0">
                <a:solidFill>
                  <a:schemeClr val="bg1"/>
                </a:solidFill>
                <a:latin typeface="GT America" panose="00000500000000000000"/>
              </a:rPr>
              <a:t>Les répondants en RDC ont une faible perception des risques liés à la COVID-19 : près de six répondants sur dix pensent que la COVID-19 va toucher beaucoup de personnes dans leur pays alors que seulement un répondant sur quatre pense avoir un risque individuel élevé d’attraper le virus. </a:t>
            </a:r>
            <a:endParaRPr lang="en-US" b="1" dirty="0">
              <a:solidFill>
                <a:schemeClr val="bg1"/>
              </a:solidFill>
              <a:latin typeface="GT America" panose="00000500000000000000"/>
            </a:endParaRPr>
          </a:p>
        </p:txBody>
      </p:sp>
      <p:sp>
        <p:nvSpPr>
          <p:cNvPr id="20" name="TextBox 19">
            <a:extLst>
              <a:ext uri="{FF2B5EF4-FFF2-40B4-BE49-F238E27FC236}">
                <a16:creationId xmlns:a16="http://schemas.microsoft.com/office/drawing/2014/main" id="{92656886-0F66-4622-ABA5-E272A2396ACE}"/>
              </a:ext>
            </a:extLst>
          </p:cNvPr>
          <p:cNvSpPr txBox="1"/>
          <p:nvPr/>
        </p:nvSpPr>
        <p:spPr>
          <a:xfrm>
            <a:off x="303309" y="3742533"/>
            <a:ext cx="5005962" cy="2246769"/>
          </a:xfrm>
          <a:prstGeom prst="rect">
            <a:avLst/>
          </a:prstGeom>
          <a:noFill/>
          <a:ln>
            <a:solidFill>
              <a:schemeClr val="bg2"/>
            </a:solidFill>
          </a:ln>
        </p:spPr>
        <p:txBody>
          <a:bodyPr wrap="square" rtlCol="0">
            <a:spAutoFit/>
          </a:bodyPr>
          <a:lstStyle/>
          <a:p>
            <a:r>
              <a:rPr lang="en-US" sz="1750" b="1" dirty="0">
                <a:solidFill>
                  <a:schemeClr val="bg1">
                    <a:lumMod val="85000"/>
                  </a:schemeClr>
                </a:solidFill>
                <a:latin typeface="GT America" panose="00000500000000000000"/>
              </a:rPr>
              <a:t>Ventilation des </a:t>
            </a:r>
            <a:r>
              <a:rPr lang="en-US" sz="1750" b="1" dirty="0" err="1">
                <a:solidFill>
                  <a:schemeClr val="bg1">
                    <a:lumMod val="85000"/>
                  </a:schemeClr>
                </a:solidFill>
                <a:latin typeface="GT America" panose="00000500000000000000"/>
              </a:rPr>
              <a:t>données</a:t>
            </a:r>
            <a:r>
              <a:rPr lang="en-US" sz="1750" b="1" dirty="0">
                <a:solidFill>
                  <a:schemeClr val="bg1">
                    <a:lumMod val="85000"/>
                  </a:schemeClr>
                </a:solidFill>
                <a:latin typeface="GT America" panose="00000500000000000000"/>
              </a:rPr>
              <a:t> :</a:t>
            </a:r>
          </a:p>
          <a:p>
            <a:pPr marL="285750" indent="-285750">
              <a:buFont typeface="Arial" panose="020B0604020202020204" pitchFamily="34" charset="0"/>
              <a:buChar char="•"/>
            </a:pPr>
            <a:r>
              <a:rPr lang="fr-FR" sz="1750" dirty="0">
                <a:solidFill>
                  <a:schemeClr val="bg1">
                    <a:lumMod val="85000"/>
                  </a:schemeClr>
                </a:solidFill>
                <a:latin typeface="GT America" panose="00000500000000000000"/>
              </a:rPr>
              <a:t>Cette faible perception des risques peut être due au nombre relativement faible de cas déclarés de COVID-19 et de décès dus à cette maladie, ainsi qu’à la charge que constituent les nombreuses autres épidémies, crises humanitaires et difficulté économiques auxquelles sont confrontés les habitants de la RDC.</a:t>
            </a:r>
            <a:endParaRPr lang="en-US" sz="1750" dirty="0">
              <a:solidFill>
                <a:schemeClr val="bg1">
                  <a:lumMod val="85000"/>
                </a:schemeClr>
              </a:solidFill>
              <a:latin typeface="GT America" panose="00000500000000000000"/>
            </a:endParaRPr>
          </a:p>
        </p:txBody>
      </p:sp>
      <p:sp>
        <p:nvSpPr>
          <p:cNvPr id="23" name="Rectangle 22">
            <a:extLst>
              <a:ext uri="{FF2B5EF4-FFF2-40B4-BE49-F238E27FC236}">
                <a16:creationId xmlns:a16="http://schemas.microsoft.com/office/drawing/2014/main" id="{EE527AEA-642A-402F-9490-37111400617E}"/>
              </a:ext>
            </a:extLst>
          </p:cNvPr>
          <p:cNvSpPr/>
          <p:nvPr/>
        </p:nvSpPr>
        <p:spPr>
          <a:xfrm>
            <a:off x="1937845" y="6325340"/>
            <a:ext cx="4774311" cy="397288"/>
          </a:xfrm>
          <a:prstGeom prst="rect">
            <a:avLst/>
          </a:prstGeom>
        </p:spPr>
        <p:txBody>
          <a:bodyPr wrap="square">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GT America" panose="00000500000000000000" pitchFamily="50" charset="0"/>
                <a:ea typeface="Calibri" panose="020F0502020204030204" pitchFamily="34" charset="0"/>
                <a:cs typeface="+mn-cs"/>
              </a:rPr>
              <a:t>Partnership for Evidence-based Response to COVID-19</a:t>
            </a:r>
            <a:endParaRPr kumimoji="0" lang="en-US" sz="900" b="0" i="0" u="none" strike="noStrike" kern="1200" cap="none" spc="0" normalizeH="0" baseline="0" noProof="0" dirty="0">
              <a:ln>
                <a:noFill/>
              </a:ln>
              <a:solidFill>
                <a:prstClr val="white"/>
              </a:solidFill>
              <a:effectLst/>
              <a:uLnTx/>
              <a:uFillTx/>
              <a:latin typeface="GT America" panose="00000500000000000000" pitchFamily="50" charset="0"/>
              <a:ea typeface="Arial" panose="020B0604020202020204" pitchFamily="34" charset="0"/>
              <a:cs typeface="+mn-cs"/>
            </a:endParaRPr>
          </a:p>
        </p:txBody>
      </p:sp>
      <p:pic>
        <p:nvPicPr>
          <p:cNvPr id="24" name="Picture 23">
            <a:extLst>
              <a:ext uri="{FF2B5EF4-FFF2-40B4-BE49-F238E27FC236}">
                <a16:creationId xmlns:a16="http://schemas.microsoft.com/office/drawing/2014/main" id="{438B3468-41A7-45A9-B6C6-8AC6F6C28222}"/>
              </a:ext>
            </a:extLst>
          </p:cNvPr>
          <p:cNvPicPr>
            <a:picLocks noChangeAspect="1"/>
          </p:cNvPicPr>
          <p:nvPr/>
        </p:nvPicPr>
        <p:blipFill>
          <a:blip r:embed="rId3"/>
          <a:stretch>
            <a:fillRect/>
          </a:stretch>
        </p:blipFill>
        <p:spPr>
          <a:xfrm>
            <a:off x="127876" y="6265228"/>
            <a:ext cx="1873969" cy="397288"/>
          </a:xfrm>
          <a:prstGeom prst="rect">
            <a:avLst/>
          </a:prstGeom>
        </p:spPr>
      </p:pic>
      <p:pic>
        <p:nvPicPr>
          <p:cNvPr id="4" name="Picture 3">
            <a:extLst>
              <a:ext uri="{FF2B5EF4-FFF2-40B4-BE49-F238E27FC236}">
                <a16:creationId xmlns:a16="http://schemas.microsoft.com/office/drawing/2014/main" id="{760D56BC-02EF-4A5D-892A-8E4CB17CAD01}"/>
              </a:ext>
            </a:extLst>
          </p:cNvPr>
          <p:cNvPicPr>
            <a:picLocks noChangeAspect="1"/>
          </p:cNvPicPr>
          <p:nvPr/>
        </p:nvPicPr>
        <p:blipFill>
          <a:blip r:embed="rId4"/>
          <a:stretch>
            <a:fillRect/>
          </a:stretch>
        </p:blipFill>
        <p:spPr>
          <a:xfrm>
            <a:off x="6411322" y="366831"/>
            <a:ext cx="4980438" cy="5958509"/>
          </a:xfrm>
          <a:prstGeom prst="rect">
            <a:avLst/>
          </a:prstGeom>
        </p:spPr>
      </p:pic>
    </p:spTree>
    <p:extLst>
      <p:ext uri="{BB962C8B-B14F-4D97-AF65-F5344CB8AC3E}">
        <p14:creationId xmlns:p14="http://schemas.microsoft.com/office/powerpoint/2010/main" val="9646831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FFEFF1AC-5A52-4D36-B379-1AD98FCF8021}"/>
              </a:ext>
            </a:extLst>
          </p:cNvPr>
          <p:cNvGrpSpPr/>
          <p:nvPr/>
        </p:nvGrpSpPr>
        <p:grpSpPr>
          <a:xfrm>
            <a:off x="0" y="0"/>
            <a:ext cx="5530787" cy="6858000"/>
            <a:chOff x="6609059" y="1126986"/>
            <a:chExt cx="3022087" cy="6858000"/>
          </a:xfrm>
        </p:grpSpPr>
        <p:sp>
          <p:nvSpPr>
            <p:cNvPr id="20" name="Rectangle 19">
              <a:extLst>
                <a:ext uri="{FF2B5EF4-FFF2-40B4-BE49-F238E27FC236}">
                  <a16:creationId xmlns:a16="http://schemas.microsoft.com/office/drawing/2014/main" id="{861BE201-86C3-4ACC-90A9-5C449E8BDC40}"/>
                </a:ext>
              </a:extLst>
            </p:cNvPr>
            <p:cNvSpPr/>
            <p:nvPr/>
          </p:nvSpPr>
          <p:spPr>
            <a:xfrm>
              <a:off x="6609059" y="1126986"/>
              <a:ext cx="3022087"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itle 1">
              <a:extLst>
                <a:ext uri="{FF2B5EF4-FFF2-40B4-BE49-F238E27FC236}">
                  <a16:creationId xmlns:a16="http://schemas.microsoft.com/office/drawing/2014/main" id="{B4F9BB81-C607-424A-927D-FBBFA4114ECA}"/>
                </a:ext>
              </a:extLst>
            </p:cNvPr>
            <p:cNvSpPr txBox="1">
              <a:spLocks/>
            </p:cNvSpPr>
            <p:nvPr/>
          </p:nvSpPr>
          <p:spPr>
            <a:xfrm>
              <a:off x="6671709" y="1322470"/>
              <a:ext cx="2959437" cy="1004465"/>
            </a:xfrm>
            <a:prstGeom prst="rect">
              <a:avLst/>
            </a:prstGeom>
          </p:spPr>
          <p:txBody>
            <a:bodyPr/>
            <a:lstStyle>
              <a:defPPr>
                <a:defRPr lang="fr-FR"/>
              </a:defPPr>
              <a:lvl1pPr algn="ctr">
                <a:lnSpc>
                  <a:spcPct val="90000"/>
                </a:lnSpc>
                <a:spcBef>
                  <a:spcPct val="0"/>
                </a:spcBef>
                <a:buNone/>
                <a:defRPr sz="2600" b="1" cap="none" spc="0" baseline="0">
                  <a:solidFill>
                    <a:srgbClr val="019D9C"/>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fr-FR" sz="3200" dirty="0">
                  <a:solidFill>
                    <a:srgbClr val="F4A62D"/>
                  </a:solidFill>
                  <a:latin typeface="HK Grotesk Black" panose="00000A00000000000000" pitchFamily="2" charset="0"/>
                </a:rPr>
                <a:t>Comment la population comprend-elle les risques ?</a:t>
              </a:r>
              <a:endParaRPr kumimoji="0" lang="fr-FR" sz="3200" b="1" i="0" u="none" strike="noStrike" kern="1200" cap="none" spc="-30" normalizeH="0" baseline="0" dirty="0">
                <a:ln>
                  <a:noFill/>
                </a:ln>
                <a:solidFill>
                  <a:srgbClr val="F4A62D"/>
                </a:solidFill>
                <a:effectLst/>
                <a:uLnTx/>
                <a:uFillTx/>
                <a:latin typeface="HK Grotesk Black" panose="00000A00000000000000" pitchFamily="2" charset="0"/>
              </a:endParaRPr>
            </a:p>
          </p:txBody>
        </p:sp>
        <p:cxnSp>
          <p:nvCxnSpPr>
            <p:cNvPr id="25" name="Straight Connector 24">
              <a:extLst>
                <a:ext uri="{FF2B5EF4-FFF2-40B4-BE49-F238E27FC236}">
                  <a16:creationId xmlns:a16="http://schemas.microsoft.com/office/drawing/2014/main" id="{FF54FC8B-6847-4D1A-BB6B-B435EA9E6D4E}"/>
                </a:ext>
              </a:extLst>
            </p:cNvPr>
            <p:cNvCxnSpPr/>
            <p:nvPr/>
          </p:nvCxnSpPr>
          <p:spPr>
            <a:xfrm>
              <a:off x="6775581" y="2419922"/>
              <a:ext cx="351971" cy="0"/>
            </a:xfrm>
            <a:prstGeom prst="line">
              <a:avLst/>
            </a:prstGeom>
            <a:ln w="63500" cap="rnd">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27" name="TextBox 26">
            <a:extLst>
              <a:ext uri="{FF2B5EF4-FFF2-40B4-BE49-F238E27FC236}">
                <a16:creationId xmlns:a16="http://schemas.microsoft.com/office/drawing/2014/main" id="{A6BCF9CC-AF9C-4B01-A6F5-D3BF62B405BB}"/>
              </a:ext>
            </a:extLst>
          </p:cNvPr>
          <p:cNvSpPr txBox="1"/>
          <p:nvPr/>
        </p:nvSpPr>
        <p:spPr>
          <a:xfrm>
            <a:off x="304756" y="3335400"/>
            <a:ext cx="4862091" cy="2516073"/>
          </a:xfrm>
          <a:prstGeom prst="rect">
            <a:avLst/>
          </a:prstGeom>
          <a:noFill/>
          <a:ln>
            <a:solidFill>
              <a:schemeClr val="bg2"/>
            </a:solidFill>
          </a:ln>
        </p:spPr>
        <p:txBody>
          <a:bodyPr wrap="square" rtlCol="0">
            <a:spAutoFit/>
          </a:bodyPr>
          <a:lstStyle/>
          <a:p>
            <a:r>
              <a:rPr lang="en-US" sz="1750" b="1" dirty="0">
                <a:solidFill>
                  <a:schemeClr val="bg1">
                    <a:lumMod val="85000"/>
                  </a:schemeClr>
                </a:solidFill>
                <a:effectLst/>
                <a:latin typeface="GTAmerica"/>
              </a:rPr>
              <a:t>Ventilation des </a:t>
            </a:r>
            <a:r>
              <a:rPr lang="en-US" sz="1750" b="1" dirty="0" err="1">
                <a:solidFill>
                  <a:schemeClr val="bg1">
                    <a:lumMod val="85000"/>
                  </a:schemeClr>
                </a:solidFill>
                <a:effectLst/>
                <a:latin typeface="GTAmerica"/>
              </a:rPr>
              <a:t>données</a:t>
            </a:r>
            <a:r>
              <a:rPr lang="en-US" sz="1750" b="1" dirty="0">
                <a:solidFill>
                  <a:schemeClr val="bg1">
                    <a:lumMod val="85000"/>
                  </a:schemeClr>
                </a:solidFill>
                <a:effectLst/>
                <a:latin typeface="GTAmerica"/>
              </a:rPr>
              <a:t> :</a:t>
            </a:r>
          </a:p>
          <a:p>
            <a:pPr marL="285750" indent="-285750">
              <a:buFont typeface="Arial" panose="020B0604020202020204" pitchFamily="34" charset="0"/>
              <a:buChar char="•"/>
            </a:pPr>
            <a:r>
              <a:rPr lang="fr-FR" sz="1750" dirty="0">
                <a:solidFill>
                  <a:schemeClr val="bg1">
                    <a:lumMod val="85000"/>
                  </a:schemeClr>
                </a:solidFill>
                <a:effectLst/>
                <a:latin typeface="GTAmerica"/>
              </a:rPr>
              <a:t>Environ la moitié des répondants pensent qu’il faut éviter les professionnels de santé (51 %). Ce genre de croyances peut conduire la population à ne pas se faire soigner lorsqu’elle en a besoin, mais les répondants qui pensent qu’il faut éviter les professionnels de santé n’ont pas plus de probabilité d’avoir annulé un rendez-vous médical. </a:t>
            </a:r>
            <a:endParaRPr lang="en-US" sz="1750" dirty="0">
              <a:solidFill>
                <a:schemeClr val="bg1">
                  <a:lumMod val="85000"/>
                </a:schemeClr>
              </a:solidFill>
              <a:effectLst/>
              <a:latin typeface="GTAmerica"/>
            </a:endParaRPr>
          </a:p>
        </p:txBody>
      </p:sp>
      <p:sp>
        <p:nvSpPr>
          <p:cNvPr id="13" name="TextBox 12">
            <a:extLst>
              <a:ext uri="{FF2B5EF4-FFF2-40B4-BE49-F238E27FC236}">
                <a16:creationId xmlns:a16="http://schemas.microsoft.com/office/drawing/2014/main" id="{CF0C8F00-836B-4935-8D18-E137A167CD32}"/>
              </a:ext>
            </a:extLst>
          </p:cNvPr>
          <p:cNvSpPr txBox="1"/>
          <p:nvPr/>
        </p:nvSpPr>
        <p:spPr>
          <a:xfrm>
            <a:off x="144249" y="1559034"/>
            <a:ext cx="5242288" cy="1477328"/>
          </a:xfrm>
          <a:prstGeom prst="rect">
            <a:avLst/>
          </a:prstGeom>
          <a:noFill/>
        </p:spPr>
        <p:txBody>
          <a:bodyPr wrap="square" rtlCol="0">
            <a:spAutoFit/>
          </a:bodyPr>
          <a:lstStyle/>
          <a:p>
            <a:r>
              <a:rPr lang="fr-FR" b="1" dirty="0">
                <a:solidFill>
                  <a:schemeClr val="bg1"/>
                </a:solidFill>
                <a:latin typeface="GT America" panose="00000500000000000000"/>
              </a:rPr>
              <a:t>En RDC, les répondants affichent un haut niveau de compréhension de la transmission de la COVID-19 et du portage asymptomatique. Cependant, environ la moitié d’entre eux, croient des informations erronées et stigmatisantes. </a:t>
            </a:r>
          </a:p>
        </p:txBody>
      </p:sp>
      <p:sp>
        <p:nvSpPr>
          <p:cNvPr id="16" name="Rectangle 15">
            <a:extLst>
              <a:ext uri="{FF2B5EF4-FFF2-40B4-BE49-F238E27FC236}">
                <a16:creationId xmlns:a16="http://schemas.microsoft.com/office/drawing/2014/main" id="{C572522B-1913-44F4-835B-C53CEF70DDF7}"/>
              </a:ext>
            </a:extLst>
          </p:cNvPr>
          <p:cNvSpPr/>
          <p:nvPr/>
        </p:nvSpPr>
        <p:spPr>
          <a:xfrm>
            <a:off x="1937845" y="6325340"/>
            <a:ext cx="4774311" cy="397288"/>
          </a:xfrm>
          <a:prstGeom prst="rect">
            <a:avLst/>
          </a:prstGeom>
        </p:spPr>
        <p:txBody>
          <a:bodyPr wrap="square">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GT America" panose="00000500000000000000" pitchFamily="50" charset="0"/>
                <a:ea typeface="Calibri" panose="020F0502020204030204" pitchFamily="34" charset="0"/>
                <a:cs typeface="+mn-cs"/>
              </a:rPr>
              <a:t>Partnership for Evidence-based Response to COVID-19</a:t>
            </a:r>
            <a:endParaRPr kumimoji="0" lang="en-US" sz="900" b="0" i="0" u="none" strike="noStrike" kern="1200" cap="none" spc="0" normalizeH="0" baseline="0" noProof="0" dirty="0">
              <a:ln>
                <a:noFill/>
              </a:ln>
              <a:solidFill>
                <a:prstClr val="white"/>
              </a:solidFill>
              <a:effectLst/>
              <a:uLnTx/>
              <a:uFillTx/>
              <a:latin typeface="GT America" panose="00000500000000000000" pitchFamily="50" charset="0"/>
              <a:ea typeface="Arial" panose="020B0604020202020204" pitchFamily="34" charset="0"/>
              <a:cs typeface="+mn-cs"/>
            </a:endParaRPr>
          </a:p>
        </p:txBody>
      </p:sp>
      <p:pic>
        <p:nvPicPr>
          <p:cNvPr id="17" name="Picture 16">
            <a:extLst>
              <a:ext uri="{FF2B5EF4-FFF2-40B4-BE49-F238E27FC236}">
                <a16:creationId xmlns:a16="http://schemas.microsoft.com/office/drawing/2014/main" id="{3A7E3A58-1B46-4BA1-9253-8D464BD56E9C}"/>
              </a:ext>
            </a:extLst>
          </p:cNvPr>
          <p:cNvPicPr>
            <a:picLocks noChangeAspect="1"/>
          </p:cNvPicPr>
          <p:nvPr/>
        </p:nvPicPr>
        <p:blipFill>
          <a:blip r:embed="rId3"/>
          <a:stretch>
            <a:fillRect/>
          </a:stretch>
        </p:blipFill>
        <p:spPr>
          <a:xfrm>
            <a:off x="127876" y="6265228"/>
            <a:ext cx="1873969" cy="397288"/>
          </a:xfrm>
          <a:prstGeom prst="rect">
            <a:avLst/>
          </a:prstGeom>
        </p:spPr>
      </p:pic>
      <p:pic>
        <p:nvPicPr>
          <p:cNvPr id="4" name="Picture 3">
            <a:extLst>
              <a:ext uri="{FF2B5EF4-FFF2-40B4-BE49-F238E27FC236}">
                <a16:creationId xmlns:a16="http://schemas.microsoft.com/office/drawing/2014/main" id="{38E3A0A6-7309-41B3-A4CF-FA2B8B201C5A}"/>
              </a:ext>
            </a:extLst>
          </p:cNvPr>
          <p:cNvPicPr>
            <a:picLocks noChangeAspect="1"/>
          </p:cNvPicPr>
          <p:nvPr/>
        </p:nvPicPr>
        <p:blipFill>
          <a:blip r:embed="rId4"/>
          <a:stretch>
            <a:fillRect/>
          </a:stretch>
        </p:blipFill>
        <p:spPr>
          <a:xfrm>
            <a:off x="6394154" y="941978"/>
            <a:ext cx="5094576" cy="4501891"/>
          </a:xfrm>
          <a:prstGeom prst="rect">
            <a:avLst/>
          </a:prstGeom>
        </p:spPr>
      </p:pic>
    </p:spTree>
    <p:extLst>
      <p:ext uri="{BB962C8B-B14F-4D97-AF65-F5344CB8AC3E}">
        <p14:creationId xmlns:p14="http://schemas.microsoft.com/office/powerpoint/2010/main" val="6068462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FEEB191F-0EC5-4B0D-913B-5A46502C20F1}"/>
              </a:ext>
            </a:extLst>
          </p:cNvPr>
          <p:cNvGrpSpPr/>
          <p:nvPr/>
        </p:nvGrpSpPr>
        <p:grpSpPr>
          <a:xfrm>
            <a:off x="-1" y="0"/>
            <a:ext cx="5530789" cy="6858000"/>
            <a:chOff x="6609058" y="1126986"/>
            <a:chExt cx="3022088" cy="6858000"/>
          </a:xfrm>
        </p:grpSpPr>
        <p:sp>
          <p:nvSpPr>
            <p:cNvPr id="24" name="Rectangle 23">
              <a:extLst>
                <a:ext uri="{FF2B5EF4-FFF2-40B4-BE49-F238E27FC236}">
                  <a16:creationId xmlns:a16="http://schemas.microsoft.com/office/drawing/2014/main" id="{62A1D2E1-D900-49A5-B780-F893741DB6F0}"/>
                </a:ext>
              </a:extLst>
            </p:cNvPr>
            <p:cNvSpPr/>
            <p:nvPr/>
          </p:nvSpPr>
          <p:spPr>
            <a:xfrm>
              <a:off x="6609059" y="1126986"/>
              <a:ext cx="3022087"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itle 1">
              <a:extLst>
                <a:ext uri="{FF2B5EF4-FFF2-40B4-BE49-F238E27FC236}">
                  <a16:creationId xmlns:a16="http://schemas.microsoft.com/office/drawing/2014/main" id="{73E65CC0-3EC1-40DB-A0E2-FB904C10D080}"/>
                </a:ext>
              </a:extLst>
            </p:cNvPr>
            <p:cNvSpPr txBox="1">
              <a:spLocks/>
            </p:cNvSpPr>
            <p:nvPr/>
          </p:nvSpPr>
          <p:spPr>
            <a:xfrm>
              <a:off x="6609058" y="1232856"/>
              <a:ext cx="3022086" cy="1004465"/>
            </a:xfrm>
            <a:prstGeom prst="rect">
              <a:avLst/>
            </a:prstGeom>
          </p:spPr>
          <p:txBody>
            <a:bodyPr/>
            <a:lstStyle>
              <a:defPPr>
                <a:defRPr lang="fr-FR"/>
              </a:defPPr>
              <a:lvl1pPr algn="ctr">
                <a:lnSpc>
                  <a:spcPct val="90000"/>
                </a:lnSpc>
                <a:spcBef>
                  <a:spcPct val="0"/>
                </a:spcBef>
                <a:buNone/>
                <a:defRPr sz="2600" b="1" cap="none" spc="0" baseline="0">
                  <a:solidFill>
                    <a:srgbClr val="019D9C"/>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fr-FR" sz="2400" dirty="0">
                  <a:solidFill>
                    <a:srgbClr val="F4A62D"/>
                  </a:solidFill>
                  <a:latin typeface="HK Grotesk Black" panose="00000A00000000000000" pitchFamily="2" charset="0"/>
                </a:rPr>
                <a:t>Quel est le ressenti des répondants concernant la reprise des activités quotidiennes ?</a:t>
              </a:r>
              <a:endParaRPr kumimoji="0" lang="en-US" sz="2400" b="1" i="0" u="none" strike="noStrike" kern="1200" cap="none" spc="-30" normalizeH="0" baseline="0" noProof="0" dirty="0">
                <a:ln>
                  <a:noFill/>
                </a:ln>
                <a:solidFill>
                  <a:srgbClr val="F4A62D"/>
                </a:solidFill>
                <a:effectLst/>
                <a:uLnTx/>
                <a:uFillTx/>
                <a:latin typeface="HK Grotesk Black" panose="00000A00000000000000" pitchFamily="2" charset="0"/>
              </a:endParaRPr>
            </a:p>
          </p:txBody>
        </p:sp>
        <p:cxnSp>
          <p:nvCxnSpPr>
            <p:cNvPr id="30" name="Straight Connector 29">
              <a:extLst>
                <a:ext uri="{FF2B5EF4-FFF2-40B4-BE49-F238E27FC236}">
                  <a16:creationId xmlns:a16="http://schemas.microsoft.com/office/drawing/2014/main" id="{FC562526-FB97-4CF4-ACDB-481BB1CCE6BD}"/>
                </a:ext>
              </a:extLst>
            </p:cNvPr>
            <p:cNvCxnSpPr/>
            <p:nvPr/>
          </p:nvCxnSpPr>
          <p:spPr>
            <a:xfrm>
              <a:off x="6713554" y="2480736"/>
              <a:ext cx="351971" cy="0"/>
            </a:xfrm>
            <a:prstGeom prst="line">
              <a:avLst/>
            </a:prstGeom>
            <a:ln w="63500" cap="rnd">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32" name="TextBox 31">
            <a:extLst>
              <a:ext uri="{FF2B5EF4-FFF2-40B4-BE49-F238E27FC236}">
                <a16:creationId xmlns:a16="http://schemas.microsoft.com/office/drawing/2014/main" id="{3A5453CC-98EA-4B03-8C72-535C882BAC36}"/>
              </a:ext>
            </a:extLst>
          </p:cNvPr>
          <p:cNvSpPr txBox="1"/>
          <p:nvPr/>
        </p:nvSpPr>
        <p:spPr>
          <a:xfrm>
            <a:off x="447917" y="3223813"/>
            <a:ext cx="4826530" cy="3054682"/>
          </a:xfrm>
          <a:prstGeom prst="rect">
            <a:avLst/>
          </a:prstGeom>
          <a:noFill/>
          <a:ln>
            <a:solidFill>
              <a:schemeClr val="bg2"/>
            </a:solidFill>
          </a:ln>
        </p:spPr>
        <p:txBody>
          <a:bodyPr wrap="square" rtlCol="0">
            <a:spAutoFit/>
          </a:bodyPr>
          <a:lstStyle/>
          <a:p>
            <a:r>
              <a:rPr lang="en-US" sz="1750" b="1" dirty="0">
                <a:solidFill>
                  <a:schemeClr val="bg1">
                    <a:lumMod val="85000"/>
                  </a:schemeClr>
                </a:solidFill>
                <a:latin typeface="GT America" panose="00000500000000000000"/>
              </a:rPr>
              <a:t>Ventilation des </a:t>
            </a:r>
            <a:r>
              <a:rPr lang="en-US" sz="1750" b="1" dirty="0" err="1">
                <a:solidFill>
                  <a:schemeClr val="bg1">
                    <a:lumMod val="85000"/>
                  </a:schemeClr>
                </a:solidFill>
                <a:latin typeface="GT America" panose="00000500000000000000"/>
              </a:rPr>
              <a:t>données</a:t>
            </a:r>
            <a:r>
              <a:rPr lang="en-US" sz="1750" b="1" dirty="0">
                <a:solidFill>
                  <a:schemeClr val="bg1">
                    <a:lumMod val="85000"/>
                  </a:schemeClr>
                </a:solidFill>
                <a:latin typeface="GT America" panose="00000500000000000000"/>
              </a:rPr>
              <a:t> :</a:t>
            </a:r>
          </a:p>
          <a:p>
            <a:pPr marL="285750" indent="-285750">
              <a:buFont typeface="Arial" panose="020B0604020202020204" pitchFamily="34" charset="0"/>
              <a:buChar char="•"/>
            </a:pPr>
            <a:r>
              <a:rPr lang="fr-FR" sz="1750" dirty="0">
                <a:solidFill>
                  <a:schemeClr val="bg1">
                    <a:lumMod val="85000"/>
                  </a:schemeClr>
                </a:solidFill>
                <a:latin typeface="GT America" panose="00000500000000000000"/>
              </a:rPr>
              <a:t>Les répondants qui ont les revenus et les niveaux d’éducation les plus élevés tendent à déclarer des niveaux plus élevés d’inquiétude quant à la reprise de leurs activités. </a:t>
            </a:r>
          </a:p>
          <a:p>
            <a:pPr marL="285750" indent="-285750">
              <a:buFont typeface="Arial" panose="020B0604020202020204" pitchFamily="34" charset="0"/>
              <a:buChar char="•"/>
            </a:pPr>
            <a:r>
              <a:rPr lang="fr-FR" sz="1750" b="0" i="0" dirty="0">
                <a:solidFill>
                  <a:schemeClr val="bg1">
                    <a:lumMod val="85000"/>
                  </a:schemeClr>
                </a:solidFill>
                <a:effectLst/>
                <a:latin typeface="GTAmerica"/>
              </a:rPr>
              <a:t>Parmi ceux qui déclarent avoir repris une activité normale, une part plus importante exprime une faible perception des risques liés à la COVID-19 et ils ont aussi moins de probabilité de déclarer avoir annulé des rendez-vous médicaux.</a:t>
            </a:r>
            <a:endParaRPr lang="en-US" sz="1750" b="0" i="0" dirty="0">
              <a:solidFill>
                <a:schemeClr val="bg1">
                  <a:lumMod val="85000"/>
                </a:schemeClr>
              </a:solidFill>
              <a:effectLst/>
              <a:latin typeface="GTAmerica"/>
            </a:endParaRPr>
          </a:p>
        </p:txBody>
      </p:sp>
      <p:sp>
        <p:nvSpPr>
          <p:cNvPr id="13" name="TextBox 12">
            <a:extLst>
              <a:ext uri="{FF2B5EF4-FFF2-40B4-BE49-F238E27FC236}">
                <a16:creationId xmlns:a16="http://schemas.microsoft.com/office/drawing/2014/main" id="{D2FF41D9-E9BB-4013-BBDA-9690E89406F7}"/>
              </a:ext>
            </a:extLst>
          </p:cNvPr>
          <p:cNvSpPr txBox="1"/>
          <p:nvPr/>
        </p:nvSpPr>
        <p:spPr>
          <a:xfrm>
            <a:off x="127876" y="1421927"/>
            <a:ext cx="5146571" cy="1708160"/>
          </a:xfrm>
          <a:prstGeom prst="rect">
            <a:avLst/>
          </a:prstGeom>
          <a:noFill/>
        </p:spPr>
        <p:txBody>
          <a:bodyPr wrap="square" rtlCol="0">
            <a:spAutoFit/>
          </a:bodyPr>
          <a:lstStyle/>
          <a:p>
            <a:r>
              <a:rPr lang="fr-FR" sz="1750" b="1" dirty="0">
                <a:solidFill>
                  <a:schemeClr val="bg1"/>
                </a:solidFill>
                <a:latin typeface="GT America" panose="00000500000000000000"/>
              </a:rPr>
              <a:t>Trois répondants sur quatre (74 %) déclarent être inquiets à l’idée de reprendre une activité normale. À peu près la même proportion d’entre eux (69 %) déclarent avoir déjà repris une activité normale, ce qui laisse penser que les besoins quotidiens sont plus importants que les inquiétudes liées à la COVID-19.</a:t>
            </a:r>
            <a:endParaRPr lang="en-US" sz="1750" b="1" dirty="0">
              <a:solidFill>
                <a:schemeClr val="bg1"/>
              </a:solidFill>
              <a:latin typeface="GT America" panose="00000500000000000000"/>
            </a:endParaRPr>
          </a:p>
        </p:txBody>
      </p:sp>
      <p:sp>
        <p:nvSpPr>
          <p:cNvPr id="16" name="Rectangle 15">
            <a:extLst>
              <a:ext uri="{FF2B5EF4-FFF2-40B4-BE49-F238E27FC236}">
                <a16:creationId xmlns:a16="http://schemas.microsoft.com/office/drawing/2014/main" id="{B353F547-B6F7-4C28-96E9-88AAF72100DF}"/>
              </a:ext>
            </a:extLst>
          </p:cNvPr>
          <p:cNvSpPr/>
          <p:nvPr/>
        </p:nvSpPr>
        <p:spPr>
          <a:xfrm>
            <a:off x="1937845" y="6325340"/>
            <a:ext cx="4774311" cy="397288"/>
          </a:xfrm>
          <a:prstGeom prst="rect">
            <a:avLst/>
          </a:prstGeom>
        </p:spPr>
        <p:txBody>
          <a:bodyPr wrap="square">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GT America" panose="00000500000000000000" pitchFamily="50" charset="0"/>
                <a:ea typeface="Calibri" panose="020F0502020204030204" pitchFamily="34" charset="0"/>
                <a:cs typeface="+mn-cs"/>
              </a:rPr>
              <a:t>Partnership for Evidence-based Response to COVID-19</a:t>
            </a:r>
            <a:endParaRPr kumimoji="0" lang="en-US" sz="900" b="0" i="0" u="none" strike="noStrike" kern="1200" cap="none" spc="0" normalizeH="0" baseline="0" noProof="0" dirty="0">
              <a:ln>
                <a:noFill/>
              </a:ln>
              <a:solidFill>
                <a:prstClr val="white"/>
              </a:solidFill>
              <a:effectLst/>
              <a:uLnTx/>
              <a:uFillTx/>
              <a:latin typeface="GT America" panose="00000500000000000000" pitchFamily="50" charset="0"/>
              <a:ea typeface="Arial" panose="020B0604020202020204" pitchFamily="34" charset="0"/>
              <a:cs typeface="+mn-cs"/>
            </a:endParaRPr>
          </a:p>
        </p:txBody>
      </p:sp>
      <p:pic>
        <p:nvPicPr>
          <p:cNvPr id="18" name="Picture 17">
            <a:extLst>
              <a:ext uri="{FF2B5EF4-FFF2-40B4-BE49-F238E27FC236}">
                <a16:creationId xmlns:a16="http://schemas.microsoft.com/office/drawing/2014/main" id="{19D802A0-8873-407C-B2A0-D6FF3EC1E040}"/>
              </a:ext>
            </a:extLst>
          </p:cNvPr>
          <p:cNvPicPr>
            <a:picLocks noChangeAspect="1"/>
          </p:cNvPicPr>
          <p:nvPr/>
        </p:nvPicPr>
        <p:blipFill>
          <a:blip r:embed="rId3"/>
          <a:stretch>
            <a:fillRect/>
          </a:stretch>
        </p:blipFill>
        <p:spPr>
          <a:xfrm>
            <a:off x="127876" y="6265228"/>
            <a:ext cx="1873969" cy="397288"/>
          </a:xfrm>
          <a:prstGeom prst="rect">
            <a:avLst/>
          </a:prstGeom>
        </p:spPr>
      </p:pic>
      <p:pic>
        <p:nvPicPr>
          <p:cNvPr id="4" name="Picture 3">
            <a:extLst>
              <a:ext uri="{FF2B5EF4-FFF2-40B4-BE49-F238E27FC236}">
                <a16:creationId xmlns:a16="http://schemas.microsoft.com/office/drawing/2014/main" id="{D9337A71-662A-4FAD-A604-030557C1A27A}"/>
              </a:ext>
            </a:extLst>
          </p:cNvPr>
          <p:cNvPicPr>
            <a:picLocks noChangeAspect="1"/>
          </p:cNvPicPr>
          <p:nvPr/>
        </p:nvPicPr>
        <p:blipFill>
          <a:blip r:embed="rId4"/>
          <a:stretch>
            <a:fillRect/>
          </a:stretch>
        </p:blipFill>
        <p:spPr>
          <a:xfrm>
            <a:off x="6661214" y="138721"/>
            <a:ext cx="4215035" cy="6583907"/>
          </a:xfrm>
          <a:prstGeom prst="rect">
            <a:avLst/>
          </a:prstGeom>
        </p:spPr>
      </p:pic>
    </p:spTree>
    <p:extLst>
      <p:ext uri="{BB962C8B-B14F-4D97-AF65-F5344CB8AC3E}">
        <p14:creationId xmlns:p14="http://schemas.microsoft.com/office/powerpoint/2010/main" val="8594113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CF7E6C32-FAB4-417B-B5EB-59C1B7D1FFEB}"/>
              </a:ext>
            </a:extLst>
          </p:cNvPr>
          <p:cNvGrpSpPr/>
          <p:nvPr/>
        </p:nvGrpSpPr>
        <p:grpSpPr>
          <a:xfrm>
            <a:off x="1" y="0"/>
            <a:ext cx="5580456" cy="6858000"/>
            <a:chOff x="6609059" y="1126986"/>
            <a:chExt cx="3035132" cy="6858000"/>
          </a:xfrm>
        </p:grpSpPr>
        <p:sp>
          <p:nvSpPr>
            <p:cNvPr id="14" name="Rectangle 13">
              <a:extLst>
                <a:ext uri="{FF2B5EF4-FFF2-40B4-BE49-F238E27FC236}">
                  <a16:creationId xmlns:a16="http://schemas.microsoft.com/office/drawing/2014/main" id="{F33D6707-F984-491A-8B95-4E71AE1DEDA4}"/>
                </a:ext>
              </a:extLst>
            </p:cNvPr>
            <p:cNvSpPr/>
            <p:nvPr/>
          </p:nvSpPr>
          <p:spPr>
            <a:xfrm>
              <a:off x="6609059" y="1126986"/>
              <a:ext cx="3022087"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a:extLst>
                <a:ext uri="{FF2B5EF4-FFF2-40B4-BE49-F238E27FC236}">
                  <a16:creationId xmlns:a16="http://schemas.microsoft.com/office/drawing/2014/main" id="{44251CEA-A59D-4427-8D77-11A2537B37FC}"/>
                </a:ext>
              </a:extLst>
            </p:cNvPr>
            <p:cNvSpPr txBox="1">
              <a:spLocks/>
            </p:cNvSpPr>
            <p:nvPr/>
          </p:nvSpPr>
          <p:spPr>
            <a:xfrm>
              <a:off x="6622104" y="1272897"/>
              <a:ext cx="3022087" cy="1004465"/>
            </a:xfrm>
            <a:prstGeom prst="rect">
              <a:avLst/>
            </a:prstGeom>
          </p:spPr>
          <p:txBody>
            <a:bodyPr/>
            <a:lstStyle>
              <a:defPPr>
                <a:defRPr lang="fr-FR"/>
              </a:defPPr>
              <a:lvl1pPr algn="ctr">
                <a:lnSpc>
                  <a:spcPct val="90000"/>
                </a:lnSpc>
                <a:spcBef>
                  <a:spcPct val="0"/>
                </a:spcBef>
                <a:buNone/>
                <a:defRPr sz="2600" b="1" cap="none" spc="0" baseline="0">
                  <a:solidFill>
                    <a:srgbClr val="019D9C"/>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fr-FR" sz="3600" dirty="0">
                  <a:solidFill>
                    <a:srgbClr val="F4A62D"/>
                  </a:solidFill>
                  <a:latin typeface="HK Grotesk Black" panose="00000A00000000000000" pitchFamily="2" charset="0"/>
                </a:rPr>
                <a:t>Que pensent les répondants des vaccins ?</a:t>
              </a:r>
              <a:endParaRPr kumimoji="0" lang="fr-FR" sz="3600" b="1" i="0" u="none" strike="noStrike" kern="1200" cap="none" spc="-30" normalizeH="0" baseline="0" dirty="0">
                <a:ln>
                  <a:noFill/>
                </a:ln>
                <a:solidFill>
                  <a:srgbClr val="F4A62D"/>
                </a:solidFill>
                <a:effectLst/>
                <a:uLnTx/>
                <a:uFillTx/>
                <a:latin typeface="HK Grotesk Black" panose="00000A00000000000000" pitchFamily="2" charset="0"/>
              </a:endParaRPr>
            </a:p>
          </p:txBody>
        </p:sp>
        <p:cxnSp>
          <p:nvCxnSpPr>
            <p:cNvPr id="19" name="Straight Connector 18">
              <a:extLst>
                <a:ext uri="{FF2B5EF4-FFF2-40B4-BE49-F238E27FC236}">
                  <a16:creationId xmlns:a16="http://schemas.microsoft.com/office/drawing/2014/main" id="{59FE522B-8612-4912-9A3F-D3343E14892C}"/>
                </a:ext>
              </a:extLst>
            </p:cNvPr>
            <p:cNvCxnSpPr/>
            <p:nvPr/>
          </p:nvCxnSpPr>
          <p:spPr>
            <a:xfrm>
              <a:off x="6784516" y="2481325"/>
              <a:ext cx="351971" cy="0"/>
            </a:xfrm>
            <a:prstGeom prst="line">
              <a:avLst/>
            </a:prstGeom>
            <a:ln w="63500" cap="rnd">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20" name="TextBox 19">
            <a:extLst>
              <a:ext uri="{FF2B5EF4-FFF2-40B4-BE49-F238E27FC236}">
                <a16:creationId xmlns:a16="http://schemas.microsoft.com/office/drawing/2014/main" id="{EBDF8537-9AB1-4D10-816F-9ABBDC143BC7}"/>
              </a:ext>
            </a:extLst>
          </p:cNvPr>
          <p:cNvSpPr txBox="1"/>
          <p:nvPr/>
        </p:nvSpPr>
        <p:spPr>
          <a:xfrm>
            <a:off x="229284" y="1527421"/>
            <a:ext cx="5141677" cy="1477328"/>
          </a:xfrm>
          <a:prstGeom prst="rect">
            <a:avLst/>
          </a:prstGeom>
          <a:noFill/>
        </p:spPr>
        <p:txBody>
          <a:bodyPr wrap="square" rtlCol="0">
            <a:spAutoFit/>
          </a:bodyPr>
          <a:lstStyle/>
          <a:p>
            <a:r>
              <a:rPr lang="fr-FR" b="1" dirty="0">
                <a:solidFill>
                  <a:schemeClr val="bg1"/>
                </a:solidFill>
                <a:latin typeface="GT America" panose="00000500000000000000"/>
              </a:rPr>
              <a:t>La moitié des répondants en RDC (52 %) déclarent souhaiter se faire vacciner. Le 3 mars dernier, la RDC a reçu sa première livraison, de 1,7 million de doses du vaccin </a:t>
            </a:r>
            <a:r>
              <a:rPr lang="fr-FR" b="1" dirty="0" err="1">
                <a:solidFill>
                  <a:schemeClr val="bg1"/>
                </a:solidFill>
                <a:latin typeface="GT America" panose="00000500000000000000"/>
              </a:rPr>
              <a:t>AstraZeneca</a:t>
            </a:r>
            <a:r>
              <a:rPr lang="fr-FR" b="1" dirty="0">
                <a:solidFill>
                  <a:schemeClr val="bg1"/>
                </a:solidFill>
                <a:latin typeface="GT America" panose="00000500000000000000"/>
              </a:rPr>
              <a:t> par l’intermédiaire de COVAX. </a:t>
            </a:r>
            <a:endParaRPr lang="en-US" b="1" dirty="0">
              <a:solidFill>
                <a:schemeClr val="bg1"/>
              </a:solidFill>
              <a:latin typeface="GT America" panose="00000500000000000000"/>
            </a:endParaRPr>
          </a:p>
        </p:txBody>
      </p:sp>
      <p:sp>
        <p:nvSpPr>
          <p:cNvPr id="22" name="TextBox 21">
            <a:extLst>
              <a:ext uri="{FF2B5EF4-FFF2-40B4-BE49-F238E27FC236}">
                <a16:creationId xmlns:a16="http://schemas.microsoft.com/office/drawing/2014/main" id="{AFE6C7D0-8C91-4740-BBDB-55C46095BBC6}"/>
              </a:ext>
            </a:extLst>
          </p:cNvPr>
          <p:cNvSpPr txBox="1"/>
          <p:nvPr/>
        </p:nvSpPr>
        <p:spPr>
          <a:xfrm>
            <a:off x="322599" y="3073913"/>
            <a:ext cx="4878051" cy="2516073"/>
          </a:xfrm>
          <a:prstGeom prst="rect">
            <a:avLst/>
          </a:prstGeom>
          <a:noFill/>
          <a:ln>
            <a:solidFill>
              <a:schemeClr val="bg2"/>
            </a:solidFill>
          </a:ln>
        </p:spPr>
        <p:txBody>
          <a:bodyPr wrap="square" rtlCol="0">
            <a:spAutoFit/>
          </a:bodyPr>
          <a:lstStyle/>
          <a:p>
            <a:r>
              <a:rPr lang="en-US" sz="1750" b="1" dirty="0">
                <a:solidFill>
                  <a:schemeClr val="bg1">
                    <a:lumMod val="85000"/>
                  </a:schemeClr>
                </a:solidFill>
                <a:latin typeface="GT America" panose="00000500000000000000"/>
              </a:rPr>
              <a:t>Ventilation des </a:t>
            </a:r>
            <a:r>
              <a:rPr lang="en-US" sz="1750" b="1" dirty="0" err="1">
                <a:solidFill>
                  <a:schemeClr val="bg1">
                    <a:lumMod val="85000"/>
                  </a:schemeClr>
                </a:solidFill>
                <a:latin typeface="GT America" panose="00000500000000000000"/>
              </a:rPr>
              <a:t>données</a:t>
            </a:r>
            <a:r>
              <a:rPr lang="en-US" sz="1750" b="1" dirty="0">
                <a:solidFill>
                  <a:schemeClr val="bg1">
                    <a:lumMod val="85000"/>
                  </a:schemeClr>
                </a:solidFill>
                <a:latin typeface="GT America" panose="00000500000000000000"/>
              </a:rPr>
              <a:t> :</a:t>
            </a:r>
          </a:p>
          <a:p>
            <a:pPr marL="285750" indent="-285750">
              <a:buFont typeface="Arial" panose="020B0604020202020204" pitchFamily="34" charset="0"/>
              <a:buChar char="•"/>
            </a:pPr>
            <a:r>
              <a:rPr lang="fr-FR" sz="1750" dirty="0">
                <a:solidFill>
                  <a:schemeClr val="bg1">
                    <a:lumMod val="85000"/>
                  </a:schemeClr>
                </a:solidFill>
                <a:latin typeface="GT America" panose="00000500000000000000"/>
              </a:rPr>
              <a:t>La faible perception des risques semble influer sur l’opinion de la population concernant le vaccin et il s’agit de la première raison invoquée pour ne pas se faire vacciner. </a:t>
            </a:r>
          </a:p>
          <a:p>
            <a:pPr marL="285750" indent="-285750">
              <a:buFont typeface="Arial" panose="020B0604020202020204" pitchFamily="34" charset="0"/>
              <a:buChar char="•"/>
            </a:pPr>
            <a:r>
              <a:rPr lang="fr-FR" sz="1750" dirty="0">
                <a:solidFill>
                  <a:schemeClr val="bg1">
                    <a:lumMod val="85000"/>
                  </a:schemeClr>
                </a:solidFill>
                <a:latin typeface="GT America" panose="00000500000000000000"/>
              </a:rPr>
              <a:t>Parmi ceux qui ne prévoient pas de se faire vacciner, un quart déclarent avoir besoin de plus d’informations et 20 % pensent à tort que le vaccin pourrait leur transmettre la COVID-19. </a:t>
            </a:r>
            <a:endParaRPr lang="en-US" sz="1750" dirty="0">
              <a:solidFill>
                <a:schemeClr val="bg1">
                  <a:lumMod val="85000"/>
                </a:schemeClr>
              </a:solidFill>
              <a:latin typeface="GT America" panose="00000500000000000000"/>
            </a:endParaRPr>
          </a:p>
        </p:txBody>
      </p:sp>
      <p:sp>
        <p:nvSpPr>
          <p:cNvPr id="24" name="Rectangle 23">
            <a:extLst>
              <a:ext uri="{FF2B5EF4-FFF2-40B4-BE49-F238E27FC236}">
                <a16:creationId xmlns:a16="http://schemas.microsoft.com/office/drawing/2014/main" id="{58E3A088-3F0E-4A14-B6F5-E0E9CAE36240}"/>
              </a:ext>
            </a:extLst>
          </p:cNvPr>
          <p:cNvSpPr/>
          <p:nvPr/>
        </p:nvSpPr>
        <p:spPr>
          <a:xfrm>
            <a:off x="1937845" y="6325340"/>
            <a:ext cx="4774311" cy="397288"/>
          </a:xfrm>
          <a:prstGeom prst="rect">
            <a:avLst/>
          </a:prstGeom>
        </p:spPr>
        <p:txBody>
          <a:bodyPr wrap="square">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GT America" panose="00000500000000000000" pitchFamily="50" charset="0"/>
                <a:ea typeface="Calibri" panose="020F0502020204030204" pitchFamily="34" charset="0"/>
                <a:cs typeface="+mn-cs"/>
              </a:rPr>
              <a:t>Partnership for Evidence-based Response to COVID-19</a:t>
            </a:r>
            <a:endParaRPr kumimoji="0" lang="en-US" sz="900" b="0" i="0" u="none" strike="noStrike" kern="1200" cap="none" spc="0" normalizeH="0" baseline="0" noProof="0" dirty="0">
              <a:ln>
                <a:noFill/>
              </a:ln>
              <a:solidFill>
                <a:prstClr val="white"/>
              </a:solidFill>
              <a:effectLst/>
              <a:uLnTx/>
              <a:uFillTx/>
              <a:latin typeface="GT America" panose="00000500000000000000" pitchFamily="50" charset="0"/>
              <a:ea typeface="Arial" panose="020B0604020202020204" pitchFamily="34" charset="0"/>
              <a:cs typeface="+mn-cs"/>
            </a:endParaRPr>
          </a:p>
        </p:txBody>
      </p:sp>
      <p:pic>
        <p:nvPicPr>
          <p:cNvPr id="25" name="Picture 24">
            <a:extLst>
              <a:ext uri="{FF2B5EF4-FFF2-40B4-BE49-F238E27FC236}">
                <a16:creationId xmlns:a16="http://schemas.microsoft.com/office/drawing/2014/main" id="{E6FCC4BA-1F80-4719-BDA3-D09DBC84988E}"/>
              </a:ext>
            </a:extLst>
          </p:cNvPr>
          <p:cNvPicPr>
            <a:picLocks noChangeAspect="1"/>
          </p:cNvPicPr>
          <p:nvPr/>
        </p:nvPicPr>
        <p:blipFill>
          <a:blip r:embed="rId3"/>
          <a:stretch>
            <a:fillRect/>
          </a:stretch>
        </p:blipFill>
        <p:spPr>
          <a:xfrm>
            <a:off x="127876" y="6265228"/>
            <a:ext cx="1873969" cy="397288"/>
          </a:xfrm>
          <a:prstGeom prst="rect">
            <a:avLst/>
          </a:prstGeom>
        </p:spPr>
      </p:pic>
      <p:pic>
        <p:nvPicPr>
          <p:cNvPr id="4" name="Picture 3">
            <a:extLst>
              <a:ext uri="{FF2B5EF4-FFF2-40B4-BE49-F238E27FC236}">
                <a16:creationId xmlns:a16="http://schemas.microsoft.com/office/drawing/2014/main" id="{4519C736-FD74-403F-827E-3262D69E0110}"/>
              </a:ext>
            </a:extLst>
          </p:cNvPr>
          <p:cNvPicPr>
            <a:picLocks noChangeAspect="1"/>
          </p:cNvPicPr>
          <p:nvPr/>
        </p:nvPicPr>
        <p:blipFill>
          <a:blip r:embed="rId4"/>
          <a:stretch>
            <a:fillRect/>
          </a:stretch>
        </p:blipFill>
        <p:spPr>
          <a:xfrm>
            <a:off x="6811260" y="294284"/>
            <a:ext cx="4427353" cy="5970944"/>
          </a:xfrm>
          <a:prstGeom prst="rect">
            <a:avLst/>
          </a:prstGeom>
        </p:spPr>
      </p:pic>
    </p:spTree>
    <p:extLst>
      <p:ext uri="{BB962C8B-B14F-4D97-AF65-F5344CB8AC3E}">
        <p14:creationId xmlns:p14="http://schemas.microsoft.com/office/powerpoint/2010/main" val="6198891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9E3720C-7123-46AC-BE5C-47F362231A9F}"/>
              </a:ext>
            </a:extLst>
          </p:cNvPr>
          <p:cNvSpPr/>
          <p:nvPr/>
        </p:nvSpPr>
        <p:spPr>
          <a:xfrm>
            <a:off x="0" y="1714500"/>
            <a:ext cx="12192000" cy="21971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itle 1">
            <a:extLst>
              <a:ext uri="{FF2B5EF4-FFF2-40B4-BE49-F238E27FC236}">
                <a16:creationId xmlns:a16="http://schemas.microsoft.com/office/drawing/2014/main" id="{D43E2F1F-BE6F-48CB-A0ED-00292BE0AFEE}"/>
              </a:ext>
            </a:extLst>
          </p:cNvPr>
          <p:cNvSpPr txBox="1">
            <a:spLocks/>
          </p:cNvSpPr>
          <p:nvPr/>
        </p:nvSpPr>
        <p:spPr>
          <a:xfrm>
            <a:off x="577612" y="2424535"/>
            <a:ext cx="9459228" cy="1004465"/>
          </a:xfrm>
          <a:prstGeom prst="rect">
            <a:avLst/>
          </a:prstGeom>
        </p:spPr>
        <p:txBody>
          <a:bodyPr/>
          <a:lstStyle>
            <a:defPPr>
              <a:defRPr lang="fr-FR"/>
            </a:defPPr>
            <a:lvl1pPr algn="ctr">
              <a:lnSpc>
                <a:spcPct val="90000"/>
              </a:lnSpc>
              <a:spcBef>
                <a:spcPct val="0"/>
              </a:spcBef>
              <a:buNone/>
              <a:defRPr sz="2600" b="1" cap="none" spc="0" baseline="0">
                <a:solidFill>
                  <a:srgbClr val="019D9C"/>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fr-FR" sz="4400" dirty="0">
                <a:solidFill>
                  <a:srgbClr val="F4A62D"/>
                </a:solidFill>
                <a:latin typeface="HK Grotesk Black" panose="00000A00000000000000" pitchFamily="2" charset="0"/>
              </a:rPr>
              <a:t>Les charges secondaires</a:t>
            </a:r>
            <a:endParaRPr kumimoji="0" lang="fr-FR" sz="4400" b="1" i="0" u="none" strike="noStrike" kern="1200" cap="none" spc="-30" normalizeH="0" baseline="0" dirty="0">
              <a:ln>
                <a:noFill/>
              </a:ln>
              <a:solidFill>
                <a:srgbClr val="F4A62D"/>
              </a:solidFill>
              <a:effectLst/>
              <a:uLnTx/>
              <a:uFillTx/>
              <a:latin typeface="HK Grotesk Black" panose="00000A00000000000000" pitchFamily="2" charset="0"/>
            </a:endParaRPr>
          </a:p>
        </p:txBody>
      </p:sp>
      <p:sp>
        <p:nvSpPr>
          <p:cNvPr id="14" name="Rectangle 13">
            <a:extLst>
              <a:ext uri="{FF2B5EF4-FFF2-40B4-BE49-F238E27FC236}">
                <a16:creationId xmlns:a16="http://schemas.microsoft.com/office/drawing/2014/main" id="{3F274A8B-FA0C-471D-8EC0-23D6C4CA9343}"/>
              </a:ext>
            </a:extLst>
          </p:cNvPr>
          <p:cNvSpPr/>
          <p:nvPr/>
        </p:nvSpPr>
        <p:spPr>
          <a:xfrm>
            <a:off x="777647" y="6426278"/>
            <a:ext cx="2244440" cy="397288"/>
          </a:xfrm>
          <a:prstGeom prst="rect">
            <a:avLst/>
          </a:prstGeom>
        </p:spPr>
        <p:txBody>
          <a:bodyPr wrap="square">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GT America" panose="00000500000000000000" pitchFamily="50" charset="0"/>
                <a:ea typeface="Calibri" panose="020F0502020204030204" pitchFamily="34" charset="0"/>
                <a:cs typeface="+mn-cs"/>
              </a:rPr>
              <a:t>Partnership for Evidence-based Response to COVID-19</a:t>
            </a:r>
            <a:endParaRPr kumimoji="0" lang="en-US" sz="900" b="0" i="0" u="none" strike="noStrike" kern="1200" cap="none" spc="0" normalizeH="0" baseline="0" noProof="0" dirty="0">
              <a:ln>
                <a:noFill/>
              </a:ln>
              <a:solidFill>
                <a:prstClr val="white"/>
              </a:solidFill>
              <a:effectLst/>
              <a:uLnTx/>
              <a:uFillTx/>
              <a:latin typeface="GT America" panose="00000500000000000000" pitchFamily="50" charset="0"/>
              <a:ea typeface="Arial" panose="020B0604020202020204" pitchFamily="34" charset="0"/>
              <a:cs typeface="+mn-cs"/>
            </a:endParaRPr>
          </a:p>
        </p:txBody>
      </p:sp>
      <p:cxnSp>
        <p:nvCxnSpPr>
          <p:cNvPr id="17" name="Straight Connector 16">
            <a:extLst>
              <a:ext uri="{FF2B5EF4-FFF2-40B4-BE49-F238E27FC236}">
                <a16:creationId xmlns:a16="http://schemas.microsoft.com/office/drawing/2014/main" id="{D0D33C4B-29CD-42F9-9829-4DA9B097108F}"/>
              </a:ext>
            </a:extLst>
          </p:cNvPr>
          <p:cNvCxnSpPr/>
          <p:nvPr/>
        </p:nvCxnSpPr>
        <p:spPr>
          <a:xfrm>
            <a:off x="777647" y="3211611"/>
            <a:ext cx="351971" cy="0"/>
          </a:xfrm>
          <a:prstGeom prst="line">
            <a:avLst/>
          </a:prstGeom>
          <a:ln w="63500" cap="rnd">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663AF3EC-C2A5-4338-B9A8-4646EC2CDBFF}"/>
              </a:ext>
            </a:extLst>
          </p:cNvPr>
          <p:cNvPicPr>
            <a:picLocks noChangeAspect="1"/>
          </p:cNvPicPr>
          <p:nvPr/>
        </p:nvPicPr>
        <p:blipFill>
          <a:blip r:embed="rId3"/>
          <a:stretch>
            <a:fillRect/>
          </a:stretch>
        </p:blipFill>
        <p:spPr>
          <a:xfrm>
            <a:off x="-1" y="6313360"/>
            <a:ext cx="1710543" cy="397287"/>
          </a:xfrm>
          <a:prstGeom prst="rect">
            <a:avLst/>
          </a:prstGeom>
        </p:spPr>
      </p:pic>
    </p:spTree>
    <p:extLst>
      <p:ext uri="{BB962C8B-B14F-4D97-AF65-F5344CB8AC3E}">
        <p14:creationId xmlns:p14="http://schemas.microsoft.com/office/powerpoint/2010/main" val="15108009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0AB8CE3B-C611-4815-A70F-BC2EEABE40E4}"/>
              </a:ext>
            </a:extLst>
          </p:cNvPr>
          <p:cNvGrpSpPr/>
          <p:nvPr/>
        </p:nvGrpSpPr>
        <p:grpSpPr>
          <a:xfrm>
            <a:off x="0" y="0"/>
            <a:ext cx="5530787" cy="6858000"/>
            <a:chOff x="6609059" y="1126986"/>
            <a:chExt cx="3022087" cy="6858000"/>
          </a:xfrm>
        </p:grpSpPr>
        <p:sp>
          <p:nvSpPr>
            <p:cNvPr id="11" name="Rectangle 10">
              <a:extLst>
                <a:ext uri="{FF2B5EF4-FFF2-40B4-BE49-F238E27FC236}">
                  <a16:creationId xmlns:a16="http://schemas.microsoft.com/office/drawing/2014/main" id="{038B7CF2-D1DB-463C-B17D-CCEF7C52A7A2}"/>
                </a:ext>
              </a:extLst>
            </p:cNvPr>
            <p:cNvSpPr/>
            <p:nvPr/>
          </p:nvSpPr>
          <p:spPr>
            <a:xfrm>
              <a:off x="6609059" y="1126986"/>
              <a:ext cx="3022087"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a:extLst>
                <a:ext uri="{FF2B5EF4-FFF2-40B4-BE49-F238E27FC236}">
                  <a16:creationId xmlns:a16="http://schemas.microsoft.com/office/drawing/2014/main" id="{C8217CC7-E033-4E72-947B-C9C47CA0B6E4}"/>
                </a:ext>
              </a:extLst>
            </p:cNvPr>
            <p:cNvSpPr txBox="1">
              <a:spLocks/>
            </p:cNvSpPr>
            <p:nvPr/>
          </p:nvSpPr>
          <p:spPr>
            <a:xfrm>
              <a:off x="6695195" y="1331609"/>
              <a:ext cx="2864448" cy="1004465"/>
            </a:xfrm>
            <a:prstGeom prst="rect">
              <a:avLst/>
            </a:prstGeom>
          </p:spPr>
          <p:txBody>
            <a:bodyPr/>
            <a:lstStyle>
              <a:defPPr>
                <a:defRPr lang="fr-FR"/>
              </a:defPPr>
              <a:lvl1pPr algn="ctr">
                <a:lnSpc>
                  <a:spcPct val="90000"/>
                </a:lnSpc>
                <a:spcBef>
                  <a:spcPct val="0"/>
                </a:spcBef>
                <a:buNone/>
                <a:defRPr sz="2600" b="1" cap="none" spc="0" baseline="0">
                  <a:solidFill>
                    <a:srgbClr val="019D9C"/>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fr-FR" sz="2800" dirty="0">
                  <a:solidFill>
                    <a:srgbClr val="F4A62D"/>
                  </a:solidFill>
                  <a:latin typeface="HK Grotesk Black" panose="00000A00000000000000" pitchFamily="2" charset="0"/>
                </a:rPr>
                <a:t>La population décide-t-elle</a:t>
              </a:r>
              <a:r>
                <a:rPr lang="fr-FR" sz="3200" dirty="0">
                  <a:solidFill>
                    <a:srgbClr val="F4A62D"/>
                  </a:solidFill>
                  <a:latin typeface="HK Grotesk Black" panose="00000A00000000000000" pitchFamily="2" charset="0"/>
                </a:rPr>
                <a:t> </a:t>
              </a:r>
              <a:r>
                <a:rPr lang="fr-FR" sz="2800" dirty="0">
                  <a:solidFill>
                    <a:srgbClr val="F4A62D"/>
                  </a:solidFill>
                  <a:latin typeface="HK Grotesk Black" panose="00000A00000000000000" pitchFamily="2" charset="0"/>
                </a:rPr>
                <a:t>d'annuler ou de reporter des soins médicaux </a:t>
              </a:r>
              <a:r>
                <a:rPr lang="en-US" sz="2800" dirty="0">
                  <a:solidFill>
                    <a:srgbClr val="F4A62D"/>
                  </a:solidFill>
                  <a:latin typeface="HK Grotesk Black" panose="00000A00000000000000" pitchFamily="2" charset="0"/>
                </a:rPr>
                <a:t>?</a:t>
              </a:r>
              <a:endParaRPr kumimoji="0" lang="en-US" sz="2800" b="1" i="0" u="none" strike="noStrike" kern="1200" cap="none" spc="-30" normalizeH="0" baseline="0" noProof="0" dirty="0">
                <a:ln>
                  <a:noFill/>
                </a:ln>
                <a:solidFill>
                  <a:srgbClr val="F4A62D"/>
                </a:solidFill>
                <a:effectLst/>
                <a:uLnTx/>
                <a:uFillTx/>
                <a:latin typeface="HK Grotesk Black" panose="00000A00000000000000" pitchFamily="2" charset="0"/>
              </a:endParaRPr>
            </a:p>
          </p:txBody>
        </p:sp>
        <p:cxnSp>
          <p:nvCxnSpPr>
            <p:cNvPr id="17" name="Straight Connector 16">
              <a:extLst>
                <a:ext uri="{FF2B5EF4-FFF2-40B4-BE49-F238E27FC236}">
                  <a16:creationId xmlns:a16="http://schemas.microsoft.com/office/drawing/2014/main" id="{EF5D0C85-5612-481D-A58F-FB0773FFBF30}"/>
                </a:ext>
              </a:extLst>
            </p:cNvPr>
            <p:cNvCxnSpPr/>
            <p:nvPr/>
          </p:nvCxnSpPr>
          <p:spPr>
            <a:xfrm>
              <a:off x="6765907" y="2682861"/>
              <a:ext cx="351971" cy="0"/>
            </a:xfrm>
            <a:prstGeom prst="line">
              <a:avLst/>
            </a:prstGeom>
            <a:ln w="63500" cap="rnd">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18" name="TextBox 17">
            <a:extLst>
              <a:ext uri="{FF2B5EF4-FFF2-40B4-BE49-F238E27FC236}">
                <a16:creationId xmlns:a16="http://schemas.microsoft.com/office/drawing/2014/main" id="{A798D2B9-27F2-4F0E-ACFB-D23B9C762F80}"/>
              </a:ext>
            </a:extLst>
          </p:cNvPr>
          <p:cNvSpPr txBox="1"/>
          <p:nvPr/>
        </p:nvSpPr>
        <p:spPr>
          <a:xfrm>
            <a:off x="157639" y="1600195"/>
            <a:ext cx="5242288" cy="2246769"/>
          </a:xfrm>
          <a:prstGeom prst="rect">
            <a:avLst/>
          </a:prstGeom>
          <a:noFill/>
        </p:spPr>
        <p:txBody>
          <a:bodyPr wrap="square" rtlCol="0">
            <a:spAutoFit/>
          </a:bodyPr>
          <a:lstStyle/>
          <a:p>
            <a:r>
              <a:rPr lang="fr-FR" sz="1750" b="1" i="0" dirty="0">
                <a:solidFill>
                  <a:schemeClr val="bg1"/>
                </a:solidFill>
                <a:effectLst/>
                <a:latin typeface="GTAmerica"/>
              </a:rPr>
              <a:t>Depuis le mois d’ao</a:t>
            </a:r>
            <a:r>
              <a:rPr lang="fr-FR" sz="1750" b="1" dirty="0">
                <a:solidFill>
                  <a:schemeClr val="bg1"/>
                </a:solidFill>
                <a:latin typeface="GTAmerica"/>
              </a:rPr>
              <a:t>ût</a:t>
            </a:r>
            <a:r>
              <a:rPr lang="fr-FR" sz="1750" b="1" i="0" dirty="0">
                <a:solidFill>
                  <a:schemeClr val="bg1"/>
                </a:solidFill>
                <a:effectLst/>
                <a:latin typeface="GTAmerica"/>
              </a:rPr>
              <a:t>, les répondants déclarent avoir moins de difficultés pour </a:t>
            </a:r>
            <a:r>
              <a:rPr lang="fr-FR" sz="1750" b="1" dirty="0">
                <a:solidFill>
                  <a:schemeClr val="bg1"/>
                </a:solidFill>
                <a:latin typeface="GTAmerica"/>
              </a:rPr>
              <a:t>avoir accès aux médicaments, et ils sont moins nombreux à avoir annulé ou reporté un rendez-vous médical. </a:t>
            </a:r>
            <a:r>
              <a:rPr lang="fr-FR" sz="1750" b="1" i="0" dirty="0">
                <a:solidFill>
                  <a:schemeClr val="bg1"/>
                </a:solidFill>
                <a:effectLst/>
                <a:latin typeface="GTAmerica"/>
              </a:rPr>
              <a:t>Cependant, presque la moitié des répondants dont les revenus sont les </a:t>
            </a:r>
            <a:r>
              <a:rPr lang="fr-FR" sz="1750" b="1" dirty="0">
                <a:solidFill>
                  <a:schemeClr val="bg1"/>
                </a:solidFill>
                <a:latin typeface="GTAmerica"/>
              </a:rPr>
              <a:t>plus faibles déclarent avoir des difficultés d’accès à des médicaments dont ils ont besoin. </a:t>
            </a:r>
          </a:p>
        </p:txBody>
      </p:sp>
      <p:sp>
        <p:nvSpPr>
          <p:cNvPr id="19" name="TextBox 18">
            <a:extLst>
              <a:ext uri="{FF2B5EF4-FFF2-40B4-BE49-F238E27FC236}">
                <a16:creationId xmlns:a16="http://schemas.microsoft.com/office/drawing/2014/main" id="{73260903-7068-4FBF-8A10-90E9E3153B22}"/>
              </a:ext>
            </a:extLst>
          </p:cNvPr>
          <p:cNvSpPr txBox="1"/>
          <p:nvPr/>
        </p:nvSpPr>
        <p:spPr>
          <a:xfrm>
            <a:off x="5771905" y="378091"/>
            <a:ext cx="6262456" cy="461665"/>
          </a:xfrm>
          <a:prstGeom prst="rect">
            <a:avLst/>
          </a:prstGeom>
          <a:noFill/>
        </p:spPr>
        <p:txBody>
          <a:bodyPr wrap="square" rtlCol="0">
            <a:spAutoFit/>
          </a:bodyPr>
          <a:lstStyle/>
          <a:p>
            <a:r>
              <a:rPr lang="fr-FR" sz="2400" b="1" dirty="0">
                <a:solidFill>
                  <a:schemeClr val="bg2"/>
                </a:solidFill>
                <a:latin typeface="GT America" panose="00000500000000000000"/>
              </a:rPr>
              <a:t>Difficulté d'accès des foyers aux médicaments</a:t>
            </a:r>
            <a:endParaRPr lang="en-US" sz="2400" b="1" dirty="0">
              <a:solidFill>
                <a:schemeClr val="bg2"/>
              </a:solidFill>
              <a:latin typeface="GT America" panose="00000500000000000000"/>
            </a:endParaRPr>
          </a:p>
        </p:txBody>
      </p:sp>
      <p:cxnSp>
        <p:nvCxnSpPr>
          <p:cNvPr id="20" name="Straight Connector 19">
            <a:extLst>
              <a:ext uri="{FF2B5EF4-FFF2-40B4-BE49-F238E27FC236}">
                <a16:creationId xmlns:a16="http://schemas.microsoft.com/office/drawing/2014/main" id="{9C31E14B-17C9-46EF-A861-C45ACADD5C78}"/>
              </a:ext>
            </a:extLst>
          </p:cNvPr>
          <p:cNvCxnSpPr>
            <a:cxnSpLocks/>
          </p:cNvCxnSpPr>
          <p:nvPr/>
        </p:nvCxnSpPr>
        <p:spPr>
          <a:xfrm>
            <a:off x="5657850" y="3429000"/>
            <a:ext cx="6433386"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05C93F9F-3B15-4154-A32D-6D2F738A5C93}"/>
              </a:ext>
            </a:extLst>
          </p:cNvPr>
          <p:cNvSpPr txBox="1"/>
          <p:nvPr/>
        </p:nvSpPr>
        <p:spPr>
          <a:xfrm>
            <a:off x="5771905" y="3721832"/>
            <a:ext cx="6319331" cy="461665"/>
          </a:xfrm>
          <a:prstGeom prst="rect">
            <a:avLst/>
          </a:prstGeom>
          <a:noFill/>
        </p:spPr>
        <p:txBody>
          <a:bodyPr wrap="square" rtlCol="0">
            <a:spAutoFit/>
          </a:bodyPr>
          <a:lstStyle/>
          <a:p>
            <a:r>
              <a:rPr lang="fr-FR" sz="2400" b="1" dirty="0">
                <a:solidFill>
                  <a:schemeClr val="bg2"/>
                </a:solidFill>
                <a:latin typeface="GT America" panose="00000500000000000000"/>
              </a:rPr>
              <a:t>Annulation ou report de rendez-vous médicaux</a:t>
            </a:r>
            <a:endParaRPr lang="en-US" sz="2400" b="1" dirty="0">
              <a:solidFill>
                <a:schemeClr val="bg2"/>
              </a:solidFill>
              <a:latin typeface="GT America" panose="00000500000000000000"/>
            </a:endParaRPr>
          </a:p>
        </p:txBody>
      </p:sp>
      <p:sp>
        <p:nvSpPr>
          <p:cNvPr id="31" name="Rectangle 30">
            <a:extLst>
              <a:ext uri="{FF2B5EF4-FFF2-40B4-BE49-F238E27FC236}">
                <a16:creationId xmlns:a16="http://schemas.microsoft.com/office/drawing/2014/main" id="{785F6F37-0C27-4A24-AF83-8B9D4CD91A46}"/>
              </a:ext>
            </a:extLst>
          </p:cNvPr>
          <p:cNvSpPr/>
          <p:nvPr/>
        </p:nvSpPr>
        <p:spPr>
          <a:xfrm>
            <a:off x="1937845" y="6325340"/>
            <a:ext cx="4774311" cy="397288"/>
          </a:xfrm>
          <a:prstGeom prst="rect">
            <a:avLst/>
          </a:prstGeom>
        </p:spPr>
        <p:txBody>
          <a:bodyPr wrap="square">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GT America" panose="00000500000000000000" pitchFamily="50" charset="0"/>
                <a:ea typeface="Calibri" panose="020F0502020204030204" pitchFamily="34" charset="0"/>
                <a:cs typeface="+mn-cs"/>
              </a:rPr>
              <a:t>Partnership for Evidence-based Response to COVID-19</a:t>
            </a:r>
            <a:endParaRPr kumimoji="0" lang="en-US" sz="900" b="0" i="0" u="none" strike="noStrike" kern="1200" cap="none" spc="0" normalizeH="0" baseline="0" noProof="0" dirty="0">
              <a:ln>
                <a:noFill/>
              </a:ln>
              <a:solidFill>
                <a:prstClr val="white"/>
              </a:solidFill>
              <a:effectLst/>
              <a:uLnTx/>
              <a:uFillTx/>
              <a:latin typeface="GT America" panose="00000500000000000000" pitchFamily="50" charset="0"/>
              <a:ea typeface="Arial" panose="020B0604020202020204" pitchFamily="34" charset="0"/>
              <a:cs typeface="+mn-cs"/>
            </a:endParaRPr>
          </a:p>
        </p:txBody>
      </p:sp>
      <p:pic>
        <p:nvPicPr>
          <p:cNvPr id="32" name="Picture 31">
            <a:extLst>
              <a:ext uri="{FF2B5EF4-FFF2-40B4-BE49-F238E27FC236}">
                <a16:creationId xmlns:a16="http://schemas.microsoft.com/office/drawing/2014/main" id="{A242CF2E-3657-46AD-A269-F0AFE395DF44}"/>
              </a:ext>
            </a:extLst>
          </p:cNvPr>
          <p:cNvPicPr>
            <a:picLocks noChangeAspect="1"/>
          </p:cNvPicPr>
          <p:nvPr/>
        </p:nvPicPr>
        <p:blipFill>
          <a:blip r:embed="rId3"/>
          <a:stretch>
            <a:fillRect/>
          </a:stretch>
        </p:blipFill>
        <p:spPr>
          <a:xfrm>
            <a:off x="127876" y="6265228"/>
            <a:ext cx="1873969" cy="397288"/>
          </a:xfrm>
          <a:prstGeom prst="rect">
            <a:avLst/>
          </a:prstGeom>
        </p:spPr>
      </p:pic>
      <p:sp>
        <p:nvSpPr>
          <p:cNvPr id="33" name="TextBox 32">
            <a:extLst>
              <a:ext uri="{FF2B5EF4-FFF2-40B4-BE49-F238E27FC236}">
                <a16:creationId xmlns:a16="http://schemas.microsoft.com/office/drawing/2014/main" id="{FBA37D17-60D6-408A-9F30-CDAEB5C34D5C}"/>
              </a:ext>
            </a:extLst>
          </p:cNvPr>
          <p:cNvSpPr txBox="1"/>
          <p:nvPr/>
        </p:nvSpPr>
        <p:spPr>
          <a:xfrm>
            <a:off x="176800" y="3846964"/>
            <a:ext cx="5130243" cy="2308324"/>
          </a:xfrm>
          <a:prstGeom prst="rect">
            <a:avLst/>
          </a:prstGeom>
          <a:noFill/>
          <a:ln>
            <a:solidFill>
              <a:schemeClr val="bg2"/>
            </a:solidFill>
          </a:ln>
        </p:spPr>
        <p:txBody>
          <a:bodyPr wrap="square" rtlCol="0">
            <a:spAutoFit/>
          </a:bodyPr>
          <a:lstStyle/>
          <a:p>
            <a:r>
              <a:rPr lang="en-US" sz="1600" b="1" i="0" dirty="0">
                <a:solidFill>
                  <a:schemeClr val="bg1">
                    <a:lumMod val="85000"/>
                  </a:schemeClr>
                </a:solidFill>
                <a:effectLst/>
                <a:latin typeface="GTAmerica"/>
              </a:rPr>
              <a:t>Ventilation des </a:t>
            </a:r>
            <a:r>
              <a:rPr lang="en-US" sz="1600" b="1" i="0" dirty="0" err="1">
                <a:solidFill>
                  <a:schemeClr val="bg1">
                    <a:lumMod val="85000"/>
                  </a:schemeClr>
                </a:solidFill>
                <a:effectLst/>
                <a:latin typeface="GTAmerica"/>
              </a:rPr>
              <a:t>données</a:t>
            </a:r>
            <a:r>
              <a:rPr lang="en-US" sz="1600" b="1" i="0" dirty="0">
                <a:solidFill>
                  <a:schemeClr val="bg1">
                    <a:lumMod val="85000"/>
                  </a:schemeClr>
                </a:solidFill>
                <a:effectLst/>
                <a:latin typeface="GTAmerica"/>
              </a:rPr>
              <a:t> :</a:t>
            </a:r>
          </a:p>
          <a:p>
            <a:pPr marL="285750" indent="-285750">
              <a:buFont typeface="Arial" panose="020B0604020202020204" pitchFamily="34" charset="0"/>
              <a:buChar char="•"/>
            </a:pPr>
            <a:r>
              <a:rPr lang="fr-FR" sz="1600" dirty="0">
                <a:solidFill>
                  <a:schemeClr val="bg1">
                    <a:lumMod val="85000"/>
                  </a:schemeClr>
                </a:solidFill>
                <a:latin typeface="GT America" panose="00000500000000000000"/>
              </a:rPr>
              <a:t>Les répondants dont les revenus sont les plus faibles ont plus de probabilité de déclarer avoir annulé ou reporté des rendez-vous médicaux et avoir des difficultés à obtenir des médicaments, ce qui laisse penser que le faible pourcentage de foyers dont les revenus sont les plus faibles dans l’échantillon de population de l’enquête peut conduire à sous-estimer la charge qui pèse sur l’ensemble de la population en RDC. </a:t>
            </a:r>
            <a:endParaRPr lang="en-US" sz="1600" dirty="0">
              <a:solidFill>
                <a:schemeClr val="bg1">
                  <a:lumMod val="85000"/>
                </a:schemeClr>
              </a:solidFill>
              <a:latin typeface="GT America" panose="00000500000000000000"/>
            </a:endParaRPr>
          </a:p>
        </p:txBody>
      </p:sp>
      <p:pic>
        <p:nvPicPr>
          <p:cNvPr id="4" name="Picture 3">
            <a:extLst>
              <a:ext uri="{FF2B5EF4-FFF2-40B4-BE49-F238E27FC236}">
                <a16:creationId xmlns:a16="http://schemas.microsoft.com/office/drawing/2014/main" id="{97FE19C2-6694-4ABE-9302-28EF2DB060BB}"/>
              </a:ext>
            </a:extLst>
          </p:cNvPr>
          <p:cNvPicPr>
            <a:picLocks noChangeAspect="1"/>
          </p:cNvPicPr>
          <p:nvPr/>
        </p:nvPicPr>
        <p:blipFill>
          <a:blip r:embed="rId4"/>
          <a:stretch>
            <a:fillRect/>
          </a:stretch>
        </p:blipFill>
        <p:spPr>
          <a:xfrm>
            <a:off x="5530787" y="1053586"/>
            <a:ext cx="6650005" cy="1948936"/>
          </a:xfrm>
          <a:prstGeom prst="rect">
            <a:avLst/>
          </a:prstGeom>
        </p:spPr>
      </p:pic>
      <p:pic>
        <p:nvPicPr>
          <p:cNvPr id="7" name="Picture 6">
            <a:extLst>
              <a:ext uri="{FF2B5EF4-FFF2-40B4-BE49-F238E27FC236}">
                <a16:creationId xmlns:a16="http://schemas.microsoft.com/office/drawing/2014/main" id="{A4D6AC99-0224-48E2-8E9E-833279B4B72F}"/>
              </a:ext>
            </a:extLst>
          </p:cNvPr>
          <p:cNvPicPr>
            <a:picLocks noChangeAspect="1"/>
          </p:cNvPicPr>
          <p:nvPr/>
        </p:nvPicPr>
        <p:blipFill rotWithShape="1">
          <a:blip r:embed="rId5"/>
          <a:srcRect r="916"/>
          <a:stretch/>
        </p:blipFill>
        <p:spPr>
          <a:xfrm>
            <a:off x="5549948" y="4281239"/>
            <a:ext cx="6630844" cy="1946359"/>
          </a:xfrm>
          <a:prstGeom prst="rect">
            <a:avLst/>
          </a:prstGeom>
        </p:spPr>
      </p:pic>
    </p:spTree>
    <p:extLst>
      <p:ext uri="{BB962C8B-B14F-4D97-AF65-F5344CB8AC3E}">
        <p14:creationId xmlns:p14="http://schemas.microsoft.com/office/powerpoint/2010/main" val="7804800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596A8D6-EBAB-4410-A25E-95535278CD59}"/>
              </a:ext>
            </a:extLst>
          </p:cNvPr>
          <p:cNvPicPr>
            <a:picLocks noChangeAspect="1"/>
          </p:cNvPicPr>
          <p:nvPr/>
        </p:nvPicPr>
        <p:blipFill>
          <a:blip r:embed="rId2"/>
          <a:stretch>
            <a:fillRect/>
          </a:stretch>
        </p:blipFill>
        <p:spPr>
          <a:xfrm>
            <a:off x="614362" y="4429721"/>
            <a:ext cx="10963275" cy="2495550"/>
          </a:xfrm>
          <a:prstGeom prst="rect">
            <a:avLst/>
          </a:prstGeom>
        </p:spPr>
      </p:pic>
      <p:sp>
        <p:nvSpPr>
          <p:cNvPr id="2" name="Title 1">
            <a:extLst>
              <a:ext uri="{FF2B5EF4-FFF2-40B4-BE49-F238E27FC236}">
                <a16:creationId xmlns:a16="http://schemas.microsoft.com/office/drawing/2014/main" id="{C9B74E92-1778-498F-AB6D-308144985DF9}"/>
              </a:ext>
            </a:extLst>
          </p:cNvPr>
          <p:cNvSpPr>
            <a:spLocks noGrp="1"/>
          </p:cNvSpPr>
          <p:nvPr>
            <p:ph type="title"/>
          </p:nvPr>
        </p:nvSpPr>
        <p:spPr>
          <a:xfrm>
            <a:off x="264439" y="365127"/>
            <a:ext cx="11448135" cy="1325563"/>
          </a:xfrm>
        </p:spPr>
        <p:txBody>
          <a:bodyPr>
            <a:normAutofit/>
          </a:bodyPr>
          <a:lstStyle/>
          <a:p>
            <a:r>
              <a:rPr lang="fr-FR" sz="4000" dirty="0">
                <a:latin typeface="GT America"/>
              </a:rPr>
              <a:t>Présentation du PERC</a:t>
            </a:r>
            <a:endParaRPr lang="en-US" sz="4000" dirty="0">
              <a:latin typeface="GT America"/>
            </a:endParaRPr>
          </a:p>
        </p:txBody>
      </p:sp>
      <p:sp>
        <p:nvSpPr>
          <p:cNvPr id="3" name="Content Placeholder 2">
            <a:extLst>
              <a:ext uri="{FF2B5EF4-FFF2-40B4-BE49-F238E27FC236}">
                <a16:creationId xmlns:a16="http://schemas.microsoft.com/office/drawing/2014/main" id="{18A972A7-88A4-44D4-89B8-FE44EB8D2F0C}"/>
              </a:ext>
            </a:extLst>
          </p:cNvPr>
          <p:cNvSpPr>
            <a:spLocks noGrp="1"/>
          </p:cNvSpPr>
          <p:nvPr>
            <p:ph idx="1"/>
          </p:nvPr>
        </p:nvSpPr>
        <p:spPr>
          <a:xfrm>
            <a:off x="264439" y="1459333"/>
            <a:ext cx="11834633" cy="4797244"/>
          </a:xfrm>
        </p:spPr>
        <p:txBody>
          <a:bodyPr vert="horz" lIns="91440" tIns="45720" rIns="91440" bIns="45720" rtlCol="0" anchor="t">
            <a:normAutofit/>
          </a:bodyPr>
          <a:lstStyle/>
          <a:p>
            <a:pPr marL="0" indent="0">
              <a:spcBef>
                <a:spcPts val="1600"/>
              </a:spcBef>
              <a:buNone/>
            </a:pPr>
            <a:r>
              <a:rPr lang="fr-FR" sz="2200" dirty="0">
                <a:latin typeface="GT America" panose="00000500000000000000"/>
              </a:rPr>
              <a:t>Le </a:t>
            </a:r>
            <a:r>
              <a:rPr lang="fr-FR" sz="2200" b="1" dirty="0">
                <a:latin typeface="GT America" panose="00000500000000000000"/>
              </a:rPr>
              <a:t>Partnership for Evidence-</a:t>
            </a:r>
            <a:r>
              <a:rPr lang="fr-FR" sz="2200" b="1" dirty="0" err="1">
                <a:latin typeface="GT America" panose="00000500000000000000"/>
              </a:rPr>
              <a:t>Based</a:t>
            </a:r>
            <a:r>
              <a:rPr lang="fr-FR" sz="2200" b="1" dirty="0">
                <a:latin typeface="GT America" panose="00000500000000000000"/>
              </a:rPr>
              <a:t> </a:t>
            </a:r>
            <a:r>
              <a:rPr lang="fr-FR" sz="2200" b="1" dirty="0" err="1">
                <a:latin typeface="GT America" panose="00000500000000000000"/>
              </a:rPr>
              <a:t>Response</a:t>
            </a:r>
            <a:r>
              <a:rPr lang="fr-FR" sz="2200" b="1" dirty="0">
                <a:latin typeface="GT America" panose="00000500000000000000"/>
              </a:rPr>
              <a:t> to COVID-19</a:t>
            </a:r>
            <a:r>
              <a:rPr lang="fr-FR" sz="2200" dirty="0">
                <a:latin typeface="GT America" panose="00000500000000000000"/>
              </a:rPr>
              <a:t> (PERC) est un partenariat public-privé qui soutient la mise en œuvre de mesures pour réduire l’impact de la COVID-19 dans les Etats membres de l’Union Africaine.</a:t>
            </a:r>
          </a:p>
          <a:p>
            <a:pPr marL="0" indent="0">
              <a:spcBef>
                <a:spcPts val="1600"/>
              </a:spcBef>
              <a:buNone/>
            </a:pPr>
            <a:r>
              <a:rPr lang="fr-FR" sz="2200" dirty="0">
                <a:latin typeface="GT America" panose="00000500000000000000"/>
              </a:rPr>
              <a:t>Le PERC collecte des données </a:t>
            </a:r>
            <a:r>
              <a:rPr lang="fr-FR" sz="2200" b="1" dirty="0">
                <a:latin typeface="GT America" panose="00000500000000000000"/>
              </a:rPr>
              <a:t>sociales, économiques, épidémiologiques, démographiques, sur la mobilité et la sécurité </a:t>
            </a:r>
            <a:r>
              <a:rPr lang="fr-FR" sz="2200" dirty="0">
                <a:latin typeface="GT America" panose="00000500000000000000"/>
              </a:rPr>
              <a:t>dans 19 Etats membres de l’Union Africaine pour les aider à déterminer le degré d’acceptabilité, l’impact et l’efficacité des mesures sociales et de santé publique pour lutter contre la COVID-19.</a:t>
            </a:r>
          </a:p>
          <a:p>
            <a:pPr marL="0" indent="0">
              <a:spcBef>
                <a:spcPts val="1600"/>
              </a:spcBef>
              <a:buNone/>
            </a:pPr>
            <a:r>
              <a:rPr lang="fr-FR" sz="2200" dirty="0">
                <a:latin typeface="GT America" panose="00000500000000000000"/>
              </a:rPr>
              <a:t>Cette présentation porte sur les résultats d’une enquête téléphonique réalisée auprès 1 316 personnes en février 2021. Il s’agit de la troisième enquête et de la troisième analyse depuis le début de la pandémie.</a:t>
            </a:r>
            <a:endParaRPr lang="en-US" sz="2200" dirty="0">
              <a:latin typeface="GT America" panose="00000500000000000000"/>
            </a:endParaRPr>
          </a:p>
        </p:txBody>
      </p:sp>
    </p:spTree>
    <p:extLst>
      <p:ext uri="{BB962C8B-B14F-4D97-AF65-F5344CB8AC3E}">
        <p14:creationId xmlns:p14="http://schemas.microsoft.com/office/powerpoint/2010/main" val="8956860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A883CE7C-1E71-4CE2-889F-0FB9F48629D4}"/>
              </a:ext>
            </a:extLst>
          </p:cNvPr>
          <p:cNvGrpSpPr/>
          <p:nvPr/>
        </p:nvGrpSpPr>
        <p:grpSpPr>
          <a:xfrm>
            <a:off x="0" y="0"/>
            <a:ext cx="5530787" cy="6858000"/>
            <a:chOff x="0" y="0"/>
            <a:chExt cx="3022087" cy="6858000"/>
          </a:xfrm>
        </p:grpSpPr>
        <p:grpSp>
          <p:nvGrpSpPr>
            <p:cNvPr id="13" name="Group 12">
              <a:extLst>
                <a:ext uri="{FF2B5EF4-FFF2-40B4-BE49-F238E27FC236}">
                  <a16:creationId xmlns:a16="http://schemas.microsoft.com/office/drawing/2014/main" id="{6A492628-A165-4700-9CE6-CCF975DBB37C}"/>
                </a:ext>
              </a:extLst>
            </p:cNvPr>
            <p:cNvGrpSpPr/>
            <p:nvPr/>
          </p:nvGrpSpPr>
          <p:grpSpPr>
            <a:xfrm>
              <a:off x="0" y="0"/>
              <a:ext cx="3022087" cy="6858000"/>
              <a:chOff x="6609059" y="1126986"/>
              <a:chExt cx="3022087" cy="6858000"/>
            </a:xfrm>
          </p:grpSpPr>
          <p:sp>
            <p:nvSpPr>
              <p:cNvPr id="14" name="Rectangle 13">
                <a:extLst>
                  <a:ext uri="{FF2B5EF4-FFF2-40B4-BE49-F238E27FC236}">
                    <a16:creationId xmlns:a16="http://schemas.microsoft.com/office/drawing/2014/main" id="{5CCAEF73-AC05-4101-BEFF-C70491C12824}"/>
                  </a:ext>
                </a:extLst>
              </p:cNvPr>
              <p:cNvSpPr/>
              <p:nvPr/>
            </p:nvSpPr>
            <p:spPr>
              <a:xfrm>
                <a:off x="6609059" y="1126986"/>
                <a:ext cx="3022087"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a:extLst>
                  <a:ext uri="{FF2B5EF4-FFF2-40B4-BE49-F238E27FC236}">
                    <a16:creationId xmlns:a16="http://schemas.microsoft.com/office/drawing/2014/main" id="{295D7357-8800-4BDC-A08A-1E51B40E8534}"/>
                  </a:ext>
                </a:extLst>
              </p:cNvPr>
              <p:cNvSpPr txBox="1">
                <a:spLocks/>
              </p:cNvSpPr>
              <p:nvPr/>
            </p:nvSpPr>
            <p:spPr>
              <a:xfrm>
                <a:off x="6678931" y="1238390"/>
                <a:ext cx="2952214" cy="1004465"/>
              </a:xfrm>
              <a:prstGeom prst="rect">
                <a:avLst/>
              </a:prstGeom>
            </p:spPr>
            <p:txBody>
              <a:bodyPr/>
              <a:lstStyle>
                <a:defPPr>
                  <a:defRPr lang="fr-FR"/>
                </a:defPPr>
                <a:lvl1pPr algn="ctr">
                  <a:lnSpc>
                    <a:spcPct val="90000"/>
                  </a:lnSpc>
                  <a:spcBef>
                    <a:spcPct val="0"/>
                  </a:spcBef>
                  <a:buNone/>
                  <a:defRPr sz="2600" b="1" cap="none" spc="0" baseline="0">
                    <a:solidFill>
                      <a:srgbClr val="019D9C"/>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fr-FR" sz="2800" dirty="0">
                    <a:solidFill>
                      <a:srgbClr val="F4A62D"/>
                    </a:solidFill>
                    <a:latin typeface="HK Grotesk Black" panose="00000A00000000000000" pitchFamily="2" charset="0"/>
                  </a:rPr>
                  <a:t>La population annule-t-elle ou reporte-t-elle des soins médicaux ?</a:t>
                </a:r>
                <a:endParaRPr kumimoji="0" lang="fr-FR" sz="2800" b="1" i="0" u="none" strike="noStrike" kern="1200" cap="none" spc="-30" normalizeH="0" baseline="0" dirty="0">
                  <a:ln>
                    <a:noFill/>
                  </a:ln>
                  <a:solidFill>
                    <a:srgbClr val="F4A62D"/>
                  </a:solidFill>
                  <a:effectLst/>
                  <a:uLnTx/>
                  <a:uFillTx/>
                  <a:latin typeface="HK Grotesk Black" panose="00000A00000000000000" pitchFamily="2" charset="0"/>
                </a:endParaRPr>
              </a:p>
            </p:txBody>
          </p:sp>
          <p:cxnSp>
            <p:nvCxnSpPr>
              <p:cNvPr id="19" name="Straight Connector 18">
                <a:extLst>
                  <a:ext uri="{FF2B5EF4-FFF2-40B4-BE49-F238E27FC236}">
                    <a16:creationId xmlns:a16="http://schemas.microsoft.com/office/drawing/2014/main" id="{AA874E94-458C-4A43-8B48-E4CB6ED42930}"/>
                  </a:ext>
                </a:extLst>
              </p:cNvPr>
              <p:cNvCxnSpPr/>
              <p:nvPr/>
            </p:nvCxnSpPr>
            <p:spPr>
              <a:xfrm>
                <a:off x="6746668" y="2507865"/>
                <a:ext cx="351971" cy="0"/>
              </a:xfrm>
              <a:prstGeom prst="line">
                <a:avLst/>
              </a:prstGeom>
              <a:ln w="63500" cap="rnd">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20" name="TextBox 19">
              <a:extLst>
                <a:ext uri="{FF2B5EF4-FFF2-40B4-BE49-F238E27FC236}">
                  <a16:creationId xmlns:a16="http://schemas.microsoft.com/office/drawing/2014/main" id="{DCCD9F64-2556-4D1B-B880-24A01F81A86B}"/>
                </a:ext>
              </a:extLst>
            </p:cNvPr>
            <p:cNvSpPr txBox="1"/>
            <p:nvPr/>
          </p:nvSpPr>
          <p:spPr>
            <a:xfrm>
              <a:off x="85751" y="1510494"/>
              <a:ext cx="2832691" cy="1323439"/>
            </a:xfrm>
            <a:prstGeom prst="rect">
              <a:avLst/>
            </a:prstGeom>
            <a:noFill/>
          </p:spPr>
          <p:txBody>
            <a:bodyPr wrap="square" rtlCol="0">
              <a:spAutoFit/>
            </a:bodyPr>
            <a:lstStyle/>
            <a:p>
              <a:pPr algn="l"/>
              <a:r>
                <a:rPr lang="fr-FR" sz="1600" b="1" i="0" dirty="0">
                  <a:solidFill>
                    <a:schemeClr val="bg1"/>
                  </a:solidFill>
                  <a:effectLst/>
                  <a:latin typeface="GTAmerica"/>
                </a:rPr>
                <a:t>Parmi les répondants qui déclarent </a:t>
              </a:r>
              <a:r>
                <a:rPr lang="fr-FR" sz="1600" b="1" dirty="0">
                  <a:solidFill>
                    <a:schemeClr val="bg1"/>
                  </a:solidFill>
                  <a:latin typeface="GTAmerica"/>
                </a:rPr>
                <a:t>avoir annulé ou reporté un rendez-vous médical, presque un sur cinq invoque le coût des soins comme étant un obstacle à l’accès aux soins. La plupart des rendez-vous  annulés ou reportés </a:t>
              </a:r>
              <a:r>
                <a:rPr lang="fr-FR" sz="1600" b="1" i="0" dirty="0">
                  <a:solidFill>
                    <a:schemeClr val="bg1"/>
                  </a:solidFill>
                  <a:effectLst/>
                  <a:latin typeface="GTAmerica"/>
                </a:rPr>
                <a:t> avaient été pris pour établir un diagnostic. </a:t>
              </a:r>
            </a:p>
          </p:txBody>
        </p:sp>
      </p:grpSp>
      <p:sp>
        <p:nvSpPr>
          <p:cNvPr id="21" name="TextBox 20">
            <a:extLst>
              <a:ext uri="{FF2B5EF4-FFF2-40B4-BE49-F238E27FC236}">
                <a16:creationId xmlns:a16="http://schemas.microsoft.com/office/drawing/2014/main" id="{28CD3BA7-B239-44A2-B01F-22EEE0AE35D0}"/>
              </a:ext>
            </a:extLst>
          </p:cNvPr>
          <p:cNvSpPr txBox="1"/>
          <p:nvPr/>
        </p:nvSpPr>
        <p:spPr>
          <a:xfrm>
            <a:off x="236079" y="2936929"/>
            <a:ext cx="4888291" cy="3358355"/>
          </a:xfrm>
          <a:prstGeom prst="rect">
            <a:avLst/>
          </a:prstGeom>
          <a:noFill/>
          <a:ln>
            <a:solidFill>
              <a:schemeClr val="bg2"/>
            </a:solidFill>
          </a:ln>
        </p:spPr>
        <p:txBody>
          <a:bodyPr wrap="square" rtlCol="0">
            <a:spAutoFit/>
          </a:bodyPr>
          <a:lstStyle/>
          <a:p>
            <a:r>
              <a:rPr lang="en-US" b="1" dirty="0">
                <a:solidFill>
                  <a:schemeClr val="bg1">
                    <a:lumMod val="85000"/>
                  </a:schemeClr>
                </a:solidFill>
                <a:latin typeface="GT America" panose="00000500000000000000"/>
              </a:rPr>
              <a:t>Ventilation des </a:t>
            </a:r>
            <a:r>
              <a:rPr lang="en-US" b="1" dirty="0" err="1">
                <a:solidFill>
                  <a:schemeClr val="bg1">
                    <a:lumMod val="85000"/>
                  </a:schemeClr>
                </a:solidFill>
                <a:latin typeface="GT America" panose="00000500000000000000"/>
              </a:rPr>
              <a:t>données</a:t>
            </a:r>
            <a:r>
              <a:rPr lang="en-US" b="1" dirty="0">
                <a:solidFill>
                  <a:schemeClr val="bg1">
                    <a:lumMod val="85000"/>
                  </a:schemeClr>
                </a:solidFill>
                <a:latin typeface="GT America" panose="00000500000000000000"/>
              </a:rPr>
              <a:t> :</a:t>
            </a:r>
          </a:p>
          <a:p>
            <a:pPr marL="342900" lvl="0" indent="-342900">
              <a:lnSpc>
                <a:spcPct val="107000"/>
              </a:lnSpc>
              <a:spcAft>
                <a:spcPts val="800"/>
              </a:spcAft>
              <a:buFont typeface="Symbol" panose="05050102010706020507" pitchFamily="18" charset="2"/>
              <a:buChar char=""/>
              <a:tabLst>
                <a:tab pos="449580" algn="l"/>
              </a:tabLst>
            </a:pPr>
            <a:r>
              <a:rPr lang="fr-FR" sz="1600" dirty="0">
                <a:solidFill>
                  <a:schemeClr val="bg1"/>
                </a:solidFill>
                <a:latin typeface="GTAmerica"/>
              </a:rPr>
              <a:t>Il faut souligner une différence notable par rapport à l’enquête du mois d’août avec la multiplication par dix du nombre de personnes qui ne se sont pas rendues à un rendez-vous médical qu’elles avaient pris parce qu’elles avaient de la fièvre (de 3 à 30 %), alors qu’il s’agit d’un symptôme de la COVID-19 (et de beaucoup d’autres maladies). </a:t>
            </a:r>
          </a:p>
          <a:p>
            <a:pPr marL="342900" lvl="0" indent="-342900">
              <a:lnSpc>
                <a:spcPct val="107000"/>
              </a:lnSpc>
              <a:spcAft>
                <a:spcPts val="800"/>
              </a:spcAft>
              <a:buFont typeface="Symbol" panose="05050102010706020507" pitchFamily="18" charset="2"/>
              <a:buChar char=""/>
              <a:tabLst>
                <a:tab pos="449580" algn="l"/>
              </a:tabLst>
            </a:pPr>
            <a:r>
              <a:rPr lang="fr-FR" sz="1600" dirty="0">
                <a:solidFill>
                  <a:schemeClr val="bg1"/>
                </a:solidFill>
                <a:latin typeface="GTAmerica"/>
              </a:rPr>
              <a:t>Plus de 20 % des rendez-vous médicaux annulés concernaient le paludisme. C’est en RDC que l’on trouve le deuxième plus grand nombre de cas et de décès du paludisme dans le monde.</a:t>
            </a:r>
          </a:p>
        </p:txBody>
      </p:sp>
      <p:sp>
        <p:nvSpPr>
          <p:cNvPr id="25" name="Rectangle 24">
            <a:extLst>
              <a:ext uri="{FF2B5EF4-FFF2-40B4-BE49-F238E27FC236}">
                <a16:creationId xmlns:a16="http://schemas.microsoft.com/office/drawing/2014/main" id="{2D87CF99-EED3-49B0-A3C6-87C53A56D4AD}"/>
              </a:ext>
            </a:extLst>
          </p:cNvPr>
          <p:cNvSpPr/>
          <p:nvPr/>
        </p:nvSpPr>
        <p:spPr>
          <a:xfrm>
            <a:off x="1937845" y="6325340"/>
            <a:ext cx="4774311" cy="397288"/>
          </a:xfrm>
          <a:prstGeom prst="rect">
            <a:avLst/>
          </a:prstGeom>
        </p:spPr>
        <p:txBody>
          <a:bodyPr wrap="square">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GT America" panose="00000500000000000000" pitchFamily="50" charset="0"/>
                <a:ea typeface="Calibri" panose="020F0502020204030204" pitchFamily="34" charset="0"/>
                <a:cs typeface="+mn-cs"/>
              </a:rPr>
              <a:t>Partnership for Evidence-based Response to COVID-19</a:t>
            </a:r>
            <a:endParaRPr kumimoji="0" lang="en-US" sz="900" b="0" i="0" u="none" strike="noStrike" kern="1200" cap="none" spc="0" normalizeH="0" baseline="0" noProof="0" dirty="0">
              <a:ln>
                <a:noFill/>
              </a:ln>
              <a:solidFill>
                <a:prstClr val="white"/>
              </a:solidFill>
              <a:effectLst/>
              <a:uLnTx/>
              <a:uFillTx/>
              <a:latin typeface="GT America" panose="00000500000000000000" pitchFamily="50" charset="0"/>
              <a:ea typeface="Arial" panose="020B0604020202020204" pitchFamily="34" charset="0"/>
              <a:cs typeface="+mn-cs"/>
            </a:endParaRPr>
          </a:p>
        </p:txBody>
      </p:sp>
      <p:pic>
        <p:nvPicPr>
          <p:cNvPr id="26" name="Picture 25">
            <a:extLst>
              <a:ext uri="{FF2B5EF4-FFF2-40B4-BE49-F238E27FC236}">
                <a16:creationId xmlns:a16="http://schemas.microsoft.com/office/drawing/2014/main" id="{9AA1A624-D0AC-4C9A-A126-16F12FA8245E}"/>
              </a:ext>
            </a:extLst>
          </p:cNvPr>
          <p:cNvPicPr>
            <a:picLocks noChangeAspect="1"/>
          </p:cNvPicPr>
          <p:nvPr/>
        </p:nvPicPr>
        <p:blipFill>
          <a:blip r:embed="rId3"/>
          <a:stretch>
            <a:fillRect/>
          </a:stretch>
        </p:blipFill>
        <p:spPr>
          <a:xfrm>
            <a:off x="127876" y="6265228"/>
            <a:ext cx="1873969" cy="397288"/>
          </a:xfrm>
          <a:prstGeom prst="rect">
            <a:avLst/>
          </a:prstGeom>
        </p:spPr>
      </p:pic>
      <p:pic>
        <p:nvPicPr>
          <p:cNvPr id="4" name="Picture 3">
            <a:extLst>
              <a:ext uri="{FF2B5EF4-FFF2-40B4-BE49-F238E27FC236}">
                <a16:creationId xmlns:a16="http://schemas.microsoft.com/office/drawing/2014/main" id="{76388201-D4A7-4CC3-A44B-7DF543DD30E6}"/>
              </a:ext>
            </a:extLst>
          </p:cNvPr>
          <p:cNvPicPr>
            <a:picLocks noChangeAspect="1"/>
          </p:cNvPicPr>
          <p:nvPr/>
        </p:nvPicPr>
        <p:blipFill>
          <a:blip r:embed="rId4"/>
          <a:stretch>
            <a:fillRect/>
          </a:stretch>
        </p:blipFill>
        <p:spPr>
          <a:xfrm>
            <a:off x="6712152" y="141460"/>
            <a:ext cx="4394529" cy="3400671"/>
          </a:xfrm>
          <a:prstGeom prst="rect">
            <a:avLst/>
          </a:prstGeom>
        </p:spPr>
      </p:pic>
      <p:pic>
        <p:nvPicPr>
          <p:cNvPr id="6" name="Picture 5">
            <a:extLst>
              <a:ext uri="{FF2B5EF4-FFF2-40B4-BE49-F238E27FC236}">
                <a16:creationId xmlns:a16="http://schemas.microsoft.com/office/drawing/2014/main" id="{EE0783DC-8111-49ED-B5F8-B84B680B8196}"/>
              </a:ext>
            </a:extLst>
          </p:cNvPr>
          <p:cNvPicPr>
            <a:picLocks noChangeAspect="1"/>
          </p:cNvPicPr>
          <p:nvPr/>
        </p:nvPicPr>
        <p:blipFill>
          <a:blip r:embed="rId5"/>
          <a:stretch>
            <a:fillRect/>
          </a:stretch>
        </p:blipFill>
        <p:spPr>
          <a:xfrm>
            <a:off x="6712154" y="3542131"/>
            <a:ext cx="4537268" cy="2866285"/>
          </a:xfrm>
          <a:prstGeom prst="rect">
            <a:avLst/>
          </a:prstGeom>
        </p:spPr>
      </p:pic>
    </p:spTree>
    <p:extLst>
      <p:ext uri="{BB962C8B-B14F-4D97-AF65-F5344CB8AC3E}">
        <p14:creationId xmlns:p14="http://schemas.microsoft.com/office/powerpoint/2010/main" val="21023423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3BDE90E5-A85F-4440-A39B-EA7688721BBA}"/>
              </a:ext>
            </a:extLst>
          </p:cNvPr>
          <p:cNvGrpSpPr/>
          <p:nvPr/>
        </p:nvGrpSpPr>
        <p:grpSpPr>
          <a:xfrm>
            <a:off x="0" y="0"/>
            <a:ext cx="5596574" cy="6858000"/>
            <a:chOff x="0" y="0"/>
            <a:chExt cx="3092752" cy="6858000"/>
          </a:xfrm>
        </p:grpSpPr>
        <p:grpSp>
          <p:nvGrpSpPr>
            <p:cNvPr id="14" name="Group 13">
              <a:extLst>
                <a:ext uri="{FF2B5EF4-FFF2-40B4-BE49-F238E27FC236}">
                  <a16:creationId xmlns:a16="http://schemas.microsoft.com/office/drawing/2014/main" id="{59B9E84F-0F68-4AAB-BB1E-FCE54010D729}"/>
                </a:ext>
              </a:extLst>
            </p:cNvPr>
            <p:cNvGrpSpPr/>
            <p:nvPr/>
          </p:nvGrpSpPr>
          <p:grpSpPr>
            <a:xfrm>
              <a:off x="0" y="0"/>
              <a:ext cx="3092752" cy="6858000"/>
              <a:chOff x="6609059" y="1126986"/>
              <a:chExt cx="3092752" cy="6858000"/>
            </a:xfrm>
          </p:grpSpPr>
          <p:sp>
            <p:nvSpPr>
              <p:cNvPr id="17" name="Rectangle 16">
                <a:extLst>
                  <a:ext uri="{FF2B5EF4-FFF2-40B4-BE49-F238E27FC236}">
                    <a16:creationId xmlns:a16="http://schemas.microsoft.com/office/drawing/2014/main" id="{138AD285-82A6-42BD-BF44-28243B41D8B1}"/>
                  </a:ext>
                </a:extLst>
              </p:cNvPr>
              <p:cNvSpPr/>
              <p:nvPr/>
            </p:nvSpPr>
            <p:spPr>
              <a:xfrm>
                <a:off x="6609059" y="1126986"/>
                <a:ext cx="3022087"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itle 1">
                <a:extLst>
                  <a:ext uri="{FF2B5EF4-FFF2-40B4-BE49-F238E27FC236}">
                    <a16:creationId xmlns:a16="http://schemas.microsoft.com/office/drawing/2014/main" id="{34A9C33F-B40D-4C5E-89EE-AC0015370C50}"/>
                  </a:ext>
                </a:extLst>
              </p:cNvPr>
              <p:cNvSpPr txBox="1">
                <a:spLocks/>
              </p:cNvSpPr>
              <p:nvPr/>
            </p:nvSpPr>
            <p:spPr>
              <a:xfrm>
                <a:off x="6679725" y="1279750"/>
                <a:ext cx="3022086" cy="1004465"/>
              </a:xfrm>
              <a:prstGeom prst="rect">
                <a:avLst/>
              </a:prstGeom>
            </p:spPr>
            <p:txBody>
              <a:bodyPr/>
              <a:lstStyle>
                <a:defPPr>
                  <a:defRPr lang="fr-FR"/>
                </a:defPPr>
                <a:lvl1pPr algn="ctr">
                  <a:lnSpc>
                    <a:spcPct val="90000"/>
                  </a:lnSpc>
                  <a:spcBef>
                    <a:spcPct val="0"/>
                  </a:spcBef>
                  <a:buNone/>
                  <a:defRPr sz="2600" b="1" cap="none" spc="0" baseline="0">
                    <a:solidFill>
                      <a:srgbClr val="019D9C"/>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fr-FR" sz="2800" dirty="0">
                    <a:solidFill>
                      <a:srgbClr val="F4A62D"/>
                    </a:solidFill>
                    <a:latin typeface="HK Grotesk Black" panose="00000A00000000000000" pitchFamily="2" charset="0"/>
                  </a:rPr>
                  <a:t>La population est-elle confrontée à une perte de revenus ?</a:t>
                </a:r>
                <a:endParaRPr kumimoji="0" lang="fr-FR" sz="2800" b="1" i="0" u="none" strike="noStrike" kern="1200" cap="none" spc="-30" normalizeH="0" baseline="0" dirty="0">
                  <a:ln>
                    <a:noFill/>
                  </a:ln>
                  <a:solidFill>
                    <a:srgbClr val="F4A62D"/>
                  </a:solidFill>
                  <a:effectLst/>
                  <a:uLnTx/>
                  <a:uFillTx/>
                  <a:latin typeface="HK Grotesk Black" panose="00000A00000000000000" pitchFamily="2" charset="0"/>
                </a:endParaRPr>
              </a:p>
            </p:txBody>
          </p:sp>
          <p:cxnSp>
            <p:nvCxnSpPr>
              <p:cNvPr id="21" name="Straight Connector 20">
                <a:extLst>
                  <a:ext uri="{FF2B5EF4-FFF2-40B4-BE49-F238E27FC236}">
                    <a16:creationId xmlns:a16="http://schemas.microsoft.com/office/drawing/2014/main" id="{47A41980-F7E0-4C4E-9DC9-7A8710600DF4}"/>
                  </a:ext>
                </a:extLst>
              </p:cNvPr>
              <p:cNvCxnSpPr/>
              <p:nvPr/>
            </p:nvCxnSpPr>
            <p:spPr>
              <a:xfrm>
                <a:off x="6757953" y="2527202"/>
                <a:ext cx="351971" cy="0"/>
              </a:xfrm>
              <a:prstGeom prst="line">
                <a:avLst/>
              </a:prstGeom>
              <a:ln w="63500" cap="rnd">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15" name="TextBox 14">
              <a:extLst>
                <a:ext uri="{FF2B5EF4-FFF2-40B4-BE49-F238E27FC236}">
                  <a16:creationId xmlns:a16="http://schemas.microsoft.com/office/drawing/2014/main" id="{C50BBA43-50A2-41FA-8A6B-456717B482D3}"/>
                </a:ext>
              </a:extLst>
            </p:cNvPr>
            <p:cNvSpPr txBox="1"/>
            <p:nvPr/>
          </p:nvSpPr>
          <p:spPr>
            <a:xfrm>
              <a:off x="89438" y="1574949"/>
              <a:ext cx="2835051" cy="2031325"/>
            </a:xfrm>
            <a:prstGeom prst="rect">
              <a:avLst/>
            </a:prstGeom>
            <a:noFill/>
          </p:spPr>
          <p:txBody>
            <a:bodyPr wrap="square" rtlCol="0">
              <a:spAutoFit/>
            </a:bodyPr>
            <a:lstStyle/>
            <a:p>
              <a:r>
                <a:rPr lang="fr-FR" b="1" dirty="0">
                  <a:solidFill>
                    <a:schemeClr val="bg1"/>
                  </a:solidFill>
                  <a:effectLst/>
                  <a:latin typeface="GTAmerica"/>
                </a:rPr>
                <a:t>Les résultats de l’enquête font état d’un niveau alarmant de difficultés économiques en RDC. Près de huit répondants sur dix déclarent avoir connu au moins une perte de revenus depuis le début de la pandémie (78 %), dont plus d’un tiers (35 %) indiquent qu’il s’agit d’une perte de la totalité ou d’une grande partie de leurs revenus. </a:t>
              </a:r>
              <a:endParaRPr lang="en-US" b="1" dirty="0">
                <a:solidFill>
                  <a:schemeClr val="bg1"/>
                </a:solidFill>
                <a:latin typeface="GT America" panose="00000500000000000000"/>
              </a:endParaRPr>
            </a:p>
          </p:txBody>
        </p:sp>
      </p:grpSp>
      <p:sp>
        <p:nvSpPr>
          <p:cNvPr id="37" name="TextBox 36">
            <a:extLst>
              <a:ext uri="{FF2B5EF4-FFF2-40B4-BE49-F238E27FC236}">
                <a16:creationId xmlns:a16="http://schemas.microsoft.com/office/drawing/2014/main" id="{CC495CEE-B810-4F68-996A-5F28D93A2AA0}"/>
              </a:ext>
            </a:extLst>
          </p:cNvPr>
          <p:cNvSpPr txBox="1"/>
          <p:nvPr/>
        </p:nvSpPr>
        <p:spPr>
          <a:xfrm>
            <a:off x="169228" y="3657397"/>
            <a:ext cx="5130243" cy="2365969"/>
          </a:xfrm>
          <a:prstGeom prst="rect">
            <a:avLst/>
          </a:prstGeom>
          <a:noFill/>
          <a:ln>
            <a:solidFill>
              <a:schemeClr val="bg2"/>
            </a:solidFill>
          </a:ln>
        </p:spPr>
        <p:txBody>
          <a:bodyPr wrap="square" rtlCol="0">
            <a:spAutoFit/>
          </a:bodyPr>
          <a:lstStyle/>
          <a:p>
            <a:r>
              <a:rPr lang="en-US" sz="1750" b="1" i="0" dirty="0">
                <a:solidFill>
                  <a:schemeClr val="bg1">
                    <a:lumMod val="85000"/>
                  </a:schemeClr>
                </a:solidFill>
                <a:effectLst/>
                <a:latin typeface="GTAmerica"/>
              </a:rPr>
              <a:t>Ventilation des </a:t>
            </a:r>
            <a:r>
              <a:rPr lang="en-US" sz="1750" b="1" i="0" dirty="0" err="1">
                <a:solidFill>
                  <a:schemeClr val="bg1">
                    <a:lumMod val="85000"/>
                  </a:schemeClr>
                </a:solidFill>
                <a:effectLst/>
                <a:latin typeface="GTAmerica"/>
              </a:rPr>
              <a:t>données</a:t>
            </a:r>
            <a:r>
              <a:rPr lang="en-US" sz="1750" b="1" i="0" dirty="0">
                <a:solidFill>
                  <a:schemeClr val="bg1">
                    <a:lumMod val="85000"/>
                  </a:schemeClr>
                </a:solidFill>
                <a:effectLst/>
                <a:latin typeface="GTAmerica"/>
              </a:rPr>
              <a:t> :</a:t>
            </a:r>
          </a:p>
          <a:p>
            <a:pPr marL="342900" lvl="0" indent="-342900">
              <a:lnSpc>
                <a:spcPct val="107000"/>
              </a:lnSpc>
              <a:spcAft>
                <a:spcPts val="800"/>
              </a:spcAft>
              <a:buFont typeface="Symbol" panose="05050102010706020507" pitchFamily="18" charset="2"/>
              <a:buChar char=""/>
              <a:tabLst>
                <a:tab pos="449580" algn="l"/>
              </a:tabLst>
            </a:pPr>
            <a:r>
              <a:rPr lang="fr-FR" sz="1750" dirty="0">
                <a:solidFill>
                  <a:schemeClr val="bg1">
                    <a:lumMod val="85000"/>
                  </a:schemeClr>
                </a:solidFill>
                <a:latin typeface="GT America" panose="00000500000000000000"/>
              </a:rPr>
              <a:t>10 % des répondants déclarent avoir reçu une aide gouvernementale en plus de ce qu’ils perçoivent habituellement, un chiffre qui était de 16 % en août 2020. Près de la moitié de ces aides sont des services gratuits ou subventionnés (comme l’accès l’eau ou à l’électricité). Moins de 1 % des répondants disent avoir reçu de l’argent liquide. </a:t>
            </a:r>
          </a:p>
        </p:txBody>
      </p:sp>
      <p:sp>
        <p:nvSpPr>
          <p:cNvPr id="25" name="Rectangle 24">
            <a:extLst>
              <a:ext uri="{FF2B5EF4-FFF2-40B4-BE49-F238E27FC236}">
                <a16:creationId xmlns:a16="http://schemas.microsoft.com/office/drawing/2014/main" id="{F93385F5-6074-4218-9439-9C246AF99046}"/>
              </a:ext>
            </a:extLst>
          </p:cNvPr>
          <p:cNvSpPr/>
          <p:nvPr/>
        </p:nvSpPr>
        <p:spPr>
          <a:xfrm>
            <a:off x="1937845" y="6325340"/>
            <a:ext cx="4774311" cy="397288"/>
          </a:xfrm>
          <a:prstGeom prst="rect">
            <a:avLst/>
          </a:prstGeom>
        </p:spPr>
        <p:txBody>
          <a:bodyPr wrap="square">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GT America" panose="00000500000000000000" pitchFamily="50" charset="0"/>
                <a:ea typeface="Calibri" panose="020F0502020204030204" pitchFamily="34" charset="0"/>
                <a:cs typeface="+mn-cs"/>
              </a:rPr>
              <a:t>Partnership for Evidence-based Response to COVID-19</a:t>
            </a:r>
            <a:endParaRPr kumimoji="0" lang="en-US" sz="900" b="0" i="0" u="none" strike="noStrike" kern="1200" cap="none" spc="0" normalizeH="0" baseline="0" noProof="0" dirty="0">
              <a:ln>
                <a:noFill/>
              </a:ln>
              <a:solidFill>
                <a:prstClr val="white"/>
              </a:solidFill>
              <a:effectLst/>
              <a:uLnTx/>
              <a:uFillTx/>
              <a:latin typeface="GT America" panose="00000500000000000000" pitchFamily="50" charset="0"/>
              <a:ea typeface="Arial" panose="020B0604020202020204" pitchFamily="34" charset="0"/>
              <a:cs typeface="+mn-cs"/>
            </a:endParaRPr>
          </a:p>
        </p:txBody>
      </p:sp>
      <p:pic>
        <p:nvPicPr>
          <p:cNvPr id="26" name="Picture 25">
            <a:extLst>
              <a:ext uri="{FF2B5EF4-FFF2-40B4-BE49-F238E27FC236}">
                <a16:creationId xmlns:a16="http://schemas.microsoft.com/office/drawing/2014/main" id="{10101B77-5A5F-4C6D-94CF-F976FC6E7466}"/>
              </a:ext>
            </a:extLst>
          </p:cNvPr>
          <p:cNvPicPr>
            <a:picLocks noChangeAspect="1"/>
          </p:cNvPicPr>
          <p:nvPr/>
        </p:nvPicPr>
        <p:blipFill>
          <a:blip r:embed="rId3"/>
          <a:stretch>
            <a:fillRect/>
          </a:stretch>
        </p:blipFill>
        <p:spPr>
          <a:xfrm>
            <a:off x="127876" y="6265228"/>
            <a:ext cx="1873969" cy="397288"/>
          </a:xfrm>
          <a:prstGeom prst="rect">
            <a:avLst/>
          </a:prstGeom>
        </p:spPr>
      </p:pic>
      <p:pic>
        <p:nvPicPr>
          <p:cNvPr id="4" name="Picture 3">
            <a:extLst>
              <a:ext uri="{FF2B5EF4-FFF2-40B4-BE49-F238E27FC236}">
                <a16:creationId xmlns:a16="http://schemas.microsoft.com/office/drawing/2014/main" id="{B5980EBB-24D7-483D-9BB7-E852C1BCB229}"/>
              </a:ext>
            </a:extLst>
          </p:cNvPr>
          <p:cNvPicPr>
            <a:picLocks noChangeAspect="1"/>
          </p:cNvPicPr>
          <p:nvPr/>
        </p:nvPicPr>
        <p:blipFill>
          <a:blip r:embed="rId4"/>
          <a:stretch>
            <a:fillRect/>
          </a:stretch>
        </p:blipFill>
        <p:spPr>
          <a:xfrm>
            <a:off x="6393410" y="704934"/>
            <a:ext cx="4548372" cy="2573079"/>
          </a:xfrm>
          <a:prstGeom prst="rect">
            <a:avLst/>
          </a:prstGeom>
        </p:spPr>
      </p:pic>
      <p:pic>
        <p:nvPicPr>
          <p:cNvPr id="7" name="Picture 6">
            <a:extLst>
              <a:ext uri="{FF2B5EF4-FFF2-40B4-BE49-F238E27FC236}">
                <a16:creationId xmlns:a16="http://schemas.microsoft.com/office/drawing/2014/main" id="{515383BC-A388-4F16-A3E2-4956821A6C93}"/>
              </a:ext>
            </a:extLst>
          </p:cNvPr>
          <p:cNvPicPr>
            <a:picLocks noChangeAspect="1"/>
          </p:cNvPicPr>
          <p:nvPr/>
        </p:nvPicPr>
        <p:blipFill>
          <a:blip r:embed="rId5"/>
          <a:stretch>
            <a:fillRect/>
          </a:stretch>
        </p:blipFill>
        <p:spPr>
          <a:xfrm>
            <a:off x="6548412" y="3429000"/>
            <a:ext cx="4642404" cy="1832880"/>
          </a:xfrm>
          <a:prstGeom prst="rect">
            <a:avLst/>
          </a:prstGeom>
        </p:spPr>
      </p:pic>
    </p:spTree>
    <p:extLst>
      <p:ext uri="{BB962C8B-B14F-4D97-AF65-F5344CB8AC3E}">
        <p14:creationId xmlns:p14="http://schemas.microsoft.com/office/powerpoint/2010/main" val="29660722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C5BA357-DEA1-4800-9896-0D3583132A60}"/>
              </a:ext>
            </a:extLst>
          </p:cNvPr>
          <p:cNvSpPr>
            <a:spLocks noGrp="1"/>
          </p:cNvSpPr>
          <p:nvPr>
            <p:ph type="sldNum" sz="quarter" idx="14"/>
          </p:nvPr>
        </p:nvSpPr>
        <p:spPr/>
        <p:txBody>
          <a:bodyPr/>
          <a:lstStyle/>
          <a:p>
            <a:pPr>
              <a:defRPr/>
            </a:pPr>
            <a:fld id="{654BF1D4-C2E8-43FC-8EFA-04180D85A10F}" type="slidenum">
              <a:rPr lang="en-GB" smtClean="0"/>
              <a:pPr>
                <a:defRPr/>
              </a:pPr>
              <a:t>22</a:t>
            </a:fld>
            <a:r>
              <a:rPr lang="en-GB"/>
              <a:t> ‒ </a:t>
            </a:r>
            <a:endParaRPr lang="en-GB" dirty="0"/>
          </a:p>
        </p:txBody>
      </p:sp>
      <p:grpSp>
        <p:nvGrpSpPr>
          <p:cNvPr id="6" name="Group 5">
            <a:extLst>
              <a:ext uri="{FF2B5EF4-FFF2-40B4-BE49-F238E27FC236}">
                <a16:creationId xmlns:a16="http://schemas.microsoft.com/office/drawing/2014/main" id="{75B47221-1A8E-4D42-81B9-70B2B09382A1}"/>
              </a:ext>
            </a:extLst>
          </p:cNvPr>
          <p:cNvGrpSpPr/>
          <p:nvPr/>
        </p:nvGrpSpPr>
        <p:grpSpPr>
          <a:xfrm>
            <a:off x="0" y="0"/>
            <a:ext cx="5668181" cy="6858000"/>
            <a:chOff x="0" y="0"/>
            <a:chExt cx="3091839" cy="6858000"/>
          </a:xfrm>
        </p:grpSpPr>
        <p:grpSp>
          <p:nvGrpSpPr>
            <p:cNvPr id="7" name="Group 6">
              <a:extLst>
                <a:ext uri="{FF2B5EF4-FFF2-40B4-BE49-F238E27FC236}">
                  <a16:creationId xmlns:a16="http://schemas.microsoft.com/office/drawing/2014/main" id="{A1F23612-115E-4861-9EA6-FA682AE2B42C}"/>
                </a:ext>
              </a:extLst>
            </p:cNvPr>
            <p:cNvGrpSpPr/>
            <p:nvPr/>
          </p:nvGrpSpPr>
          <p:grpSpPr>
            <a:xfrm>
              <a:off x="0" y="0"/>
              <a:ext cx="3091839" cy="6858000"/>
              <a:chOff x="6609059" y="1126986"/>
              <a:chExt cx="3091839" cy="6858000"/>
            </a:xfrm>
          </p:grpSpPr>
          <p:sp>
            <p:nvSpPr>
              <p:cNvPr id="9" name="Rectangle 8">
                <a:extLst>
                  <a:ext uri="{FF2B5EF4-FFF2-40B4-BE49-F238E27FC236}">
                    <a16:creationId xmlns:a16="http://schemas.microsoft.com/office/drawing/2014/main" id="{A910B6E0-AA35-4788-B996-086994706B4E}"/>
                  </a:ext>
                </a:extLst>
              </p:cNvPr>
              <p:cNvSpPr/>
              <p:nvPr/>
            </p:nvSpPr>
            <p:spPr>
              <a:xfrm>
                <a:off x="6609059" y="1126986"/>
                <a:ext cx="3022087"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6AFB3B64-35DC-4B01-8381-7AA17E0254C5}"/>
                  </a:ext>
                </a:extLst>
              </p:cNvPr>
              <p:cNvSpPr txBox="1">
                <a:spLocks/>
              </p:cNvSpPr>
              <p:nvPr/>
            </p:nvSpPr>
            <p:spPr>
              <a:xfrm>
                <a:off x="6678812" y="1262358"/>
                <a:ext cx="3022086" cy="1004465"/>
              </a:xfrm>
              <a:prstGeom prst="rect">
                <a:avLst/>
              </a:prstGeom>
            </p:spPr>
            <p:txBody>
              <a:bodyPr/>
              <a:lstStyle>
                <a:defPPr>
                  <a:defRPr lang="fr-FR"/>
                </a:defPPr>
                <a:lvl1pPr algn="ctr">
                  <a:lnSpc>
                    <a:spcPct val="90000"/>
                  </a:lnSpc>
                  <a:spcBef>
                    <a:spcPct val="0"/>
                  </a:spcBef>
                  <a:buNone/>
                  <a:defRPr sz="2600" b="1" cap="none" spc="0" baseline="0">
                    <a:solidFill>
                      <a:srgbClr val="019D9C"/>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fr-FR" sz="2800" dirty="0">
                    <a:solidFill>
                      <a:srgbClr val="F4A62D"/>
                    </a:solidFill>
                    <a:latin typeface="HK Grotesk Black" panose="00000A00000000000000" pitchFamily="2" charset="0"/>
                  </a:rPr>
                  <a:t>La population est-elle en situation d’insécurité alimentaire ?</a:t>
                </a:r>
                <a:endParaRPr kumimoji="0" lang="fr-FR" sz="2800" b="1" i="0" u="none" strike="noStrike" kern="1200" cap="none" spc="-30" normalizeH="0" baseline="0" dirty="0">
                  <a:ln>
                    <a:noFill/>
                  </a:ln>
                  <a:solidFill>
                    <a:srgbClr val="F4A62D"/>
                  </a:solidFill>
                  <a:effectLst/>
                  <a:uLnTx/>
                  <a:uFillTx/>
                  <a:latin typeface="HK Grotesk Black" panose="00000A00000000000000" pitchFamily="2" charset="0"/>
                </a:endParaRPr>
              </a:p>
            </p:txBody>
          </p:sp>
          <p:cxnSp>
            <p:nvCxnSpPr>
              <p:cNvPr id="13" name="Straight Connector 12">
                <a:extLst>
                  <a:ext uri="{FF2B5EF4-FFF2-40B4-BE49-F238E27FC236}">
                    <a16:creationId xmlns:a16="http://schemas.microsoft.com/office/drawing/2014/main" id="{3DF26E1B-736D-4D66-89F0-AEAD981244C4}"/>
                  </a:ext>
                </a:extLst>
              </p:cNvPr>
              <p:cNvCxnSpPr/>
              <p:nvPr/>
            </p:nvCxnSpPr>
            <p:spPr>
              <a:xfrm>
                <a:off x="6740148" y="2481325"/>
                <a:ext cx="351971" cy="0"/>
              </a:xfrm>
              <a:prstGeom prst="line">
                <a:avLst/>
              </a:prstGeom>
              <a:ln w="63500" cap="rnd">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60035300-417A-4BDA-8A3C-88B9CAB661C9}"/>
                </a:ext>
              </a:extLst>
            </p:cNvPr>
            <p:cNvSpPr txBox="1"/>
            <p:nvPr/>
          </p:nvSpPr>
          <p:spPr>
            <a:xfrm>
              <a:off x="89599" y="1447050"/>
              <a:ext cx="2842889" cy="1569660"/>
            </a:xfrm>
            <a:prstGeom prst="rect">
              <a:avLst/>
            </a:prstGeom>
            <a:noFill/>
          </p:spPr>
          <p:txBody>
            <a:bodyPr wrap="square" rtlCol="0">
              <a:spAutoFit/>
            </a:bodyPr>
            <a:lstStyle/>
            <a:p>
              <a:r>
                <a:rPr lang="fr-FR" sz="1600" b="1" dirty="0">
                  <a:solidFill>
                    <a:schemeClr val="bg1"/>
                  </a:solidFill>
                  <a:latin typeface="GT America" panose="00000500000000000000"/>
                </a:rPr>
                <a:t>Bien que la saison des récoltes, qui favorise habituellement la consommation </a:t>
              </a:r>
              <a:r>
                <a:rPr lang="fr-FR" sz="1600" b="1">
                  <a:solidFill>
                    <a:schemeClr val="bg1"/>
                  </a:solidFill>
                  <a:latin typeface="GT America" panose="00000500000000000000"/>
                </a:rPr>
                <a:t>alimentaire dans </a:t>
              </a:r>
              <a:r>
                <a:rPr lang="fr-FR" sz="1600" b="1" dirty="0">
                  <a:solidFill>
                    <a:schemeClr val="bg1"/>
                  </a:solidFill>
                  <a:latin typeface="GT America" panose="00000500000000000000"/>
                </a:rPr>
                <a:t>les communautés les plus pauvres de RDC, ait commencé, l’insécurité alimentaire est très répandue, et la moitié des foyers (52 %) déclarent avoir réduit leurs repas ou la taille des portions au cours de la semaine précédente. </a:t>
              </a:r>
              <a:endParaRPr lang="en-US" sz="1600" b="1" dirty="0">
                <a:solidFill>
                  <a:schemeClr val="bg1"/>
                </a:solidFill>
                <a:latin typeface="GT America" panose="00000500000000000000"/>
              </a:endParaRPr>
            </a:p>
          </p:txBody>
        </p:sp>
      </p:grpSp>
      <p:sp>
        <p:nvSpPr>
          <p:cNvPr id="18" name="TextBox 17">
            <a:extLst>
              <a:ext uri="{FF2B5EF4-FFF2-40B4-BE49-F238E27FC236}">
                <a16:creationId xmlns:a16="http://schemas.microsoft.com/office/drawing/2014/main" id="{F5FF48A8-09F8-4161-8EC4-C0D8FB859FA8}"/>
              </a:ext>
            </a:extLst>
          </p:cNvPr>
          <p:cNvSpPr txBox="1"/>
          <p:nvPr/>
        </p:nvSpPr>
        <p:spPr>
          <a:xfrm>
            <a:off x="314914" y="2953823"/>
            <a:ext cx="4774311" cy="3685624"/>
          </a:xfrm>
          <a:prstGeom prst="rect">
            <a:avLst/>
          </a:prstGeom>
          <a:noFill/>
          <a:ln>
            <a:solidFill>
              <a:schemeClr val="bg2"/>
            </a:solidFill>
          </a:ln>
        </p:spPr>
        <p:txBody>
          <a:bodyPr wrap="square" rtlCol="0">
            <a:spAutoFit/>
          </a:bodyPr>
          <a:lstStyle/>
          <a:p>
            <a:r>
              <a:rPr lang="en-US" sz="1600" b="1" dirty="0">
                <a:solidFill>
                  <a:schemeClr val="bg1">
                    <a:lumMod val="85000"/>
                  </a:schemeClr>
                </a:solidFill>
                <a:latin typeface="GT America" panose="00000500000000000000"/>
              </a:rPr>
              <a:t>Ventilation des </a:t>
            </a:r>
            <a:r>
              <a:rPr lang="en-US" sz="1600" b="1" dirty="0" err="1">
                <a:solidFill>
                  <a:schemeClr val="bg1">
                    <a:lumMod val="85000"/>
                  </a:schemeClr>
                </a:solidFill>
                <a:latin typeface="GT America" panose="00000500000000000000"/>
              </a:rPr>
              <a:t>données</a:t>
            </a:r>
            <a:r>
              <a:rPr lang="en-US" sz="1600" b="1" dirty="0">
                <a:solidFill>
                  <a:schemeClr val="bg1">
                    <a:lumMod val="85000"/>
                  </a:schemeClr>
                </a:solidFill>
                <a:latin typeface="GT America" panose="00000500000000000000"/>
              </a:rPr>
              <a:t> :</a:t>
            </a:r>
          </a:p>
          <a:p>
            <a:pPr marL="285750" indent="-285750">
              <a:buFont typeface="Arial" panose="020B0604020202020204" pitchFamily="34" charset="0"/>
              <a:buChar char="•"/>
            </a:pPr>
            <a:r>
              <a:rPr lang="fr-FR" sz="1600" dirty="0">
                <a:solidFill>
                  <a:schemeClr val="bg1">
                    <a:lumMod val="85000"/>
                  </a:schemeClr>
                </a:solidFill>
                <a:latin typeface="GT America" panose="00000500000000000000"/>
              </a:rPr>
              <a:t>Les foyers urbains et ruraux déclarent des niveaux similaires d’insécurité alimentaire. </a:t>
            </a:r>
          </a:p>
          <a:p>
            <a:pPr marL="285750" indent="-285750">
              <a:buFont typeface="Arial" panose="020B0604020202020204" pitchFamily="34" charset="0"/>
              <a:buChar char="•"/>
            </a:pPr>
            <a:r>
              <a:rPr lang="fr-FR" sz="1600" dirty="0">
                <a:solidFill>
                  <a:schemeClr val="bg1">
                    <a:lumMod val="85000"/>
                  </a:schemeClr>
                </a:solidFill>
                <a:latin typeface="GT America" panose="00000500000000000000"/>
              </a:rPr>
              <a:t>Des disparités apparaissent davantage entre les niveaux de revenus, ce qui laisse penser que le petit pourcentage de foyers dont les revenus sont les plus bas dans l’échantillon de population interrogé lors de l’enquête ne permet peut-être pas d’estimer le niveau réel de l’insécurité alimentaire en RDC.</a:t>
            </a:r>
          </a:p>
          <a:p>
            <a:pPr marL="285750" indent="-285750">
              <a:buFont typeface="Arial" panose="020B0604020202020204" pitchFamily="34" charset="0"/>
              <a:buChar char="•"/>
            </a:pPr>
            <a:r>
              <a:rPr lang="fr-FR" sz="1600" dirty="0">
                <a:solidFill>
                  <a:schemeClr val="bg1">
                    <a:lumMod val="85000"/>
                  </a:schemeClr>
                </a:solidFill>
                <a:latin typeface="GT America" panose="00000500000000000000"/>
              </a:rPr>
              <a:t>Il faut noter que même dans le groupe de répondants dont les revenus sont les plus élevés, plus de 40 % d’entre eux déclarent sauter ou réduire leurs repas. </a:t>
            </a:r>
          </a:p>
          <a:p>
            <a:pPr marL="285750" indent="-285750">
              <a:buFont typeface="Arial" panose="020B0604020202020204" pitchFamily="34" charset="0"/>
              <a:buChar char="•"/>
            </a:pPr>
            <a:r>
              <a:rPr lang="en-US" sz="1750" dirty="0">
                <a:solidFill>
                  <a:schemeClr val="bg1">
                    <a:lumMod val="85000"/>
                  </a:schemeClr>
                </a:solidFill>
                <a:latin typeface="GT America" panose="00000500000000000000"/>
              </a:rPr>
              <a:t>.</a:t>
            </a:r>
          </a:p>
        </p:txBody>
      </p:sp>
      <p:sp>
        <p:nvSpPr>
          <p:cNvPr id="21" name="Rectangle 20">
            <a:extLst>
              <a:ext uri="{FF2B5EF4-FFF2-40B4-BE49-F238E27FC236}">
                <a16:creationId xmlns:a16="http://schemas.microsoft.com/office/drawing/2014/main" id="{18737E2A-2243-4F09-9EBA-33930C1003B1}"/>
              </a:ext>
            </a:extLst>
          </p:cNvPr>
          <p:cNvSpPr/>
          <p:nvPr/>
        </p:nvSpPr>
        <p:spPr>
          <a:xfrm>
            <a:off x="1937845" y="6325340"/>
            <a:ext cx="4774311" cy="397288"/>
          </a:xfrm>
          <a:prstGeom prst="rect">
            <a:avLst/>
          </a:prstGeom>
        </p:spPr>
        <p:txBody>
          <a:bodyPr wrap="square">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GT America" panose="00000500000000000000" pitchFamily="50" charset="0"/>
                <a:ea typeface="Calibri" panose="020F0502020204030204" pitchFamily="34" charset="0"/>
                <a:cs typeface="+mn-cs"/>
              </a:rPr>
              <a:t>Partnership for Evidence-based Response to COVID-19</a:t>
            </a:r>
            <a:endParaRPr kumimoji="0" lang="en-US" sz="900" b="0" i="0" u="none" strike="noStrike" kern="1200" cap="none" spc="0" normalizeH="0" baseline="0" noProof="0" dirty="0">
              <a:ln>
                <a:noFill/>
              </a:ln>
              <a:solidFill>
                <a:prstClr val="white"/>
              </a:solidFill>
              <a:effectLst/>
              <a:uLnTx/>
              <a:uFillTx/>
              <a:latin typeface="GT America" panose="00000500000000000000" pitchFamily="50" charset="0"/>
              <a:ea typeface="Arial" panose="020B0604020202020204" pitchFamily="34" charset="0"/>
              <a:cs typeface="+mn-cs"/>
            </a:endParaRPr>
          </a:p>
        </p:txBody>
      </p:sp>
      <p:pic>
        <p:nvPicPr>
          <p:cNvPr id="22" name="Picture 21">
            <a:extLst>
              <a:ext uri="{FF2B5EF4-FFF2-40B4-BE49-F238E27FC236}">
                <a16:creationId xmlns:a16="http://schemas.microsoft.com/office/drawing/2014/main" id="{CA6D8DD3-E709-47AC-8153-E0FF5A74E3D1}"/>
              </a:ext>
            </a:extLst>
          </p:cNvPr>
          <p:cNvPicPr>
            <a:picLocks noChangeAspect="1"/>
          </p:cNvPicPr>
          <p:nvPr/>
        </p:nvPicPr>
        <p:blipFill>
          <a:blip r:embed="rId3"/>
          <a:stretch>
            <a:fillRect/>
          </a:stretch>
        </p:blipFill>
        <p:spPr>
          <a:xfrm>
            <a:off x="127876" y="6265228"/>
            <a:ext cx="1873969" cy="397288"/>
          </a:xfrm>
          <a:prstGeom prst="rect">
            <a:avLst/>
          </a:prstGeom>
        </p:spPr>
      </p:pic>
      <p:pic>
        <p:nvPicPr>
          <p:cNvPr id="5" name="Picture 4">
            <a:extLst>
              <a:ext uri="{FF2B5EF4-FFF2-40B4-BE49-F238E27FC236}">
                <a16:creationId xmlns:a16="http://schemas.microsoft.com/office/drawing/2014/main" id="{309B4065-56B0-44E2-84D2-28BFDE35EB97}"/>
              </a:ext>
            </a:extLst>
          </p:cNvPr>
          <p:cNvPicPr>
            <a:picLocks noChangeAspect="1"/>
          </p:cNvPicPr>
          <p:nvPr/>
        </p:nvPicPr>
        <p:blipFill>
          <a:blip r:embed="rId4"/>
          <a:stretch>
            <a:fillRect/>
          </a:stretch>
        </p:blipFill>
        <p:spPr>
          <a:xfrm>
            <a:off x="6883389" y="120344"/>
            <a:ext cx="4134298" cy="2038986"/>
          </a:xfrm>
          <a:prstGeom prst="rect">
            <a:avLst/>
          </a:prstGeom>
        </p:spPr>
      </p:pic>
      <p:pic>
        <p:nvPicPr>
          <p:cNvPr id="12" name="Picture 11">
            <a:extLst>
              <a:ext uri="{FF2B5EF4-FFF2-40B4-BE49-F238E27FC236}">
                <a16:creationId xmlns:a16="http://schemas.microsoft.com/office/drawing/2014/main" id="{368985C4-610A-4EAF-A020-C95E3FC4F65B}"/>
              </a:ext>
            </a:extLst>
          </p:cNvPr>
          <p:cNvPicPr>
            <a:picLocks noChangeAspect="1"/>
          </p:cNvPicPr>
          <p:nvPr/>
        </p:nvPicPr>
        <p:blipFill>
          <a:blip r:embed="rId5"/>
          <a:stretch>
            <a:fillRect/>
          </a:stretch>
        </p:blipFill>
        <p:spPr>
          <a:xfrm>
            <a:off x="6899976" y="2105050"/>
            <a:ext cx="4101124" cy="1446785"/>
          </a:xfrm>
          <a:prstGeom prst="rect">
            <a:avLst/>
          </a:prstGeom>
        </p:spPr>
      </p:pic>
      <p:pic>
        <p:nvPicPr>
          <p:cNvPr id="17" name="Picture 16">
            <a:extLst>
              <a:ext uri="{FF2B5EF4-FFF2-40B4-BE49-F238E27FC236}">
                <a16:creationId xmlns:a16="http://schemas.microsoft.com/office/drawing/2014/main" id="{131708E8-B163-41CF-A319-8634EBCE9A96}"/>
              </a:ext>
            </a:extLst>
          </p:cNvPr>
          <p:cNvPicPr>
            <a:picLocks noChangeAspect="1"/>
          </p:cNvPicPr>
          <p:nvPr/>
        </p:nvPicPr>
        <p:blipFill>
          <a:blip r:embed="rId6"/>
          <a:stretch>
            <a:fillRect/>
          </a:stretch>
        </p:blipFill>
        <p:spPr>
          <a:xfrm>
            <a:off x="7110553" y="3551835"/>
            <a:ext cx="3679972" cy="3170793"/>
          </a:xfrm>
          <a:prstGeom prst="rect">
            <a:avLst/>
          </a:prstGeom>
        </p:spPr>
      </p:pic>
    </p:spTree>
    <p:extLst>
      <p:ext uri="{BB962C8B-B14F-4D97-AF65-F5344CB8AC3E}">
        <p14:creationId xmlns:p14="http://schemas.microsoft.com/office/powerpoint/2010/main" val="8676041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B6FAAD-6872-4BB1-BBF3-9DDE7B1DD5D3}"/>
              </a:ext>
            </a:extLst>
          </p:cNvPr>
          <p:cNvSpPr>
            <a:spLocks noGrp="1"/>
          </p:cNvSpPr>
          <p:nvPr>
            <p:ph type="title"/>
          </p:nvPr>
        </p:nvSpPr>
        <p:spPr/>
        <p:txBody>
          <a:bodyPr>
            <a:normAutofit/>
          </a:bodyPr>
          <a:lstStyle/>
          <a:p>
            <a:r>
              <a:rPr lang="fr-FR" sz="4000" dirty="0">
                <a:latin typeface="GT America"/>
              </a:rPr>
              <a:t>Sommaire</a:t>
            </a:r>
            <a:endParaRPr lang="en-US" sz="4000" dirty="0">
              <a:latin typeface="GT America"/>
            </a:endParaRPr>
          </a:p>
        </p:txBody>
      </p:sp>
      <p:sp>
        <p:nvSpPr>
          <p:cNvPr id="3" name="Content Placeholder 2">
            <a:extLst>
              <a:ext uri="{FF2B5EF4-FFF2-40B4-BE49-F238E27FC236}">
                <a16:creationId xmlns:a16="http://schemas.microsoft.com/office/drawing/2014/main" id="{5A29ED0A-F659-4E53-81D5-8CE131C21CFE}"/>
              </a:ext>
            </a:extLst>
          </p:cNvPr>
          <p:cNvSpPr>
            <a:spLocks noGrp="1"/>
          </p:cNvSpPr>
          <p:nvPr>
            <p:ph idx="1"/>
          </p:nvPr>
        </p:nvSpPr>
        <p:spPr>
          <a:xfrm>
            <a:off x="264440" y="1580225"/>
            <a:ext cx="11089360" cy="5063568"/>
          </a:xfrm>
        </p:spPr>
        <p:txBody>
          <a:bodyPr>
            <a:normAutofit/>
          </a:bodyPr>
          <a:lstStyle/>
          <a:p>
            <a:pPr marL="514350" indent="-514350">
              <a:buFont typeface="+mj-lt"/>
              <a:buAutoNum type="romanUcPeriod"/>
            </a:pPr>
            <a:r>
              <a:rPr lang="fr-FR" sz="2400" b="1" i="0" dirty="0">
                <a:solidFill>
                  <a:srgbClr val="000000"/>
                </a:solidFill>
                <a:effectLst/>
                <a:latin typeface="HK Grotesk Medium" panose="00000600000000000000" pitchFamily="2" charset="0"/>
              </a:rPr>
              <a:t>Les points essentiels</a:t>
            </a:r>
          </a:p>
          <a:p>
            <a:pPr marL="514350" indent="-514350">
              <a:buFont typeface="+mj-lt"/>
              <a:buAutoNum type="romanUcPeriod"/>
            </a:pPr>
            <a:r>
              <a:rPr lang="fr-FR" sz="2400" b="1" i="0" dirty="0">
                <a:solidFill>
                  <a:srgbClr val="000000"/>
                </a:solidFill>
                <a:effectLst/>
                <a:latin typeface="HK Grotesk Medium" panose="00000600000000000000" pitchFamily="2" charset="0"/>
              </a:rPr>
              <a:t>La dynamique de la maladie et la mise en œuvre des MSSP</a:t>
            </a:r>
          </a:p>
          <a:p>
            <a:pPr marL="514350" indent="-514350">
              <a:buFont typeface="+mj-lt"/>
              <a:buAutoNum type="romanUcPeriod"/>
            </a:pPr>
            <a:r>
              <a:rPr lang="fr-FR" sz="2400" b="1" i="0" dirty="0">
                <a:solidFill>
                  <a:srgbClr val="000000"/>
                </a:solidFill>
                <a:effectLst/>
                <a:latin typeface="HK Grotesk Medium" panose="00000600000000000000" pitchFamily="2" charset="0"/>
              </a:rPr>
              <a:t>Le soutien et l’adhésion déclarée aux MSSP</a:t>
            </a:r>
          </a:p>
          <a:p>
            <a:pPr marL="514350" indent="-514350">
              <a:buFont typeface="+mj-lt"/>
              <a:buAutoNum type="romanUcPeriod"/>
            </a:pPr>
            <a:r>
              <a:rPr lang="fr-FR" sz="2400" b="1" i="0" dirty="0">
                <a:solidFill>
                  <a:srgbClr val="000000"/>
                </a:solidFill>
                <a:effectLst/>
                <a:latin typeface="HK Grotesk Medium" panose="00000600000000000000" pitchFamily="2" charset="0"/>
              </a:rPr>
              <a:t>La perception des risques et l’information sur les risques</a:t>
            </a:r>
          </a:p>
          <a:p>
            <a:pPr marL="514350" indent="-514350">
              <a:buFont typeface="+mj-lt"/>
              <a:buAutoNum type="romanUcPeriod"/>
            </a:pPr>
            <a:r>
              <a:rPr lang="fr-FR" sz="2400" b="1" i="0" dirty="0">
                <a:solidFill>
                  <a:srgbClr val="000000"/>
                </a:solidFill>
                <a:effectLst/>
                <a:latin typeface="HK Grotesk Medium" panose="00000600000000000000" pitchFamily="2" charset="0"/>
              </a:rPr>
              <a:t>Les charges secondaires</a:t>
            </a:r>
          </a:p>
          <a:p>
            <a:endParaRPr lang="en-US" sz="2400" dirty="0">
              <a:latin typeface="HK Grotesk Medium" panose="00000600000000000000" pitchFamily="2" charset="0"/>
            </a:endParaRPr>
          </a:p>
        </p:txBody>
      </p:sp>
    </p:spTree>
    <p:extLst>
      <p:ext uri="{BB962C8B-B14F-4D97-AF65-F5344CB8AC3E}">
        <p14:creationId xmlns:p14="http://schemas.microsoft.com/office/powerpoint/2010/main" val="4323716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9E3720C-7123-46AC-BE5C-47F362231A9F}"/>
              </a:ext>
            </a:extLst>
          </p:cNvPr>
          <p:cNvSpPr/>
          <p:nvPr/>
        </p:nvSpPr>
        <p:spPr>
          <a:xfrm>
            <a:off x="0" y="1714500"/>
            <a:ext cx="12192000" cy="21971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a:extLst>
              <a:ext uri="{FF2B5EF4-FFF2-40B4-BE49-F238E27FC236}">
                <a16:creationId xmlns:a16="http://schemas.microsoft.com/office/drawing/2014/main" id="{D43E2F1F-BE6F-48CB-A0ED-00292BE0AFEE}"/>
              </a:ext>
            </a:extLst>
          </p:cNvPr>
          <p:cNvSpPr txBox="1">
            <a:spLocks/>
          </p:cNvSpPr>
          <p:nvPr/>
        </p:nvSpPr>
        <p:spPr>
          <a:xfrm>
            <a:off x="662672" y="2163603"/>
            <a:ext cx="10253684" cy="1004465"/>
          </a:xfrm>
          <a:prstGeom prst="rect">
            <a:avLst/>
          </a:prstGeom>
        </p:spPr>
        <p:txBody>
          <a:bodyPr/>
          <a:lstStyle>
            <a:defPPr>
              <a:defRPr lang="fr-FR"/>
            </a:defPPr>
            <a:lvl1pPr algn="ctr">
              <a:lnSpc>
                <a:spcPct val="90000"/>
              </a:lnSpc>
              <a:spcBef>
                <a:spcPct val="0"/>
              </a:spcBef>
              <a:buNone/>
              <a:defRPr sz="2600" b="1" cap="none" spc="0" baseline="0">
                <a:solidFill>
                  <a:srgbClr val="019D9C"/>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fr-FR" sz="4400" dirty="0">
                <a:solidFill>
                  <a:srgbClr val="F4A62D"/>
                </a:solidFill>
                <a:latin typeface="HK Grotesk Black" panose="00000A00000000000000" pitchFamily="2" charset="0"/>
              </a:rPr>
              <a:t>Points essentiels et analyse des tendances</a:t>
            </a:r>
            <a:endParaRPr kumimoji="0" lang="fr-FR" sz="4400" b="1" i="0" u="none" strike="noStrike" kern="1200" cap="none" spc="-30" normalizeH="0" baseline="0" dirty="0">
              <a:ln>
                <a:noFill/>
              </a:ln>
              <a:solidFill>
                <a:srgbClr val="F4A62D"/>
              </a:solidFill>
              <a:effectLst/>
              <a:uLnTx/>
              <a:uFillTx/>
              <a:latin typeface="HK Grotesk Black" panose="00000A00000000000000" pitchFamily="2" charset="0"/>
            </a:endParaRPr>
          </a:p>
        </p:txBody>
      </p:sp>
      <p:sp>
        <p:nvSpPr>
          <p:cNvPr id="14" name="Rectangle 13">
            <a:extLst>
              <a:ext uri="{FF2B5EF4-FFF2-40B4-BE49-F238E27FC236}">
                <a16:creationId xmlns:a16="http://schemas.microsoft.com/office/drawing/2014/main" id="{3F274A8B-FA0C-471D-8EC0-23D6C4CA9343}"/>
              </a:ext>
            </a:extLst>
          </p:cNvPr>
          <p:cNvSpPr/>
          <p:nvPr/>
        </p:nvSpPr>
        <p:spPr>
          <a:xfrm>
            <a:off x="777647" y="6426278"/>
            <a:ext cx="2244440" cy="397288"/>
          </a:xfrm>
          <a:prstGeom prst="rect">
            <a:avLst/>
          </a:prstGeom>
        </p:spPr>
        <p:txBody>
          <a:bodyPr wrap="square">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GT America" panose="00000500000000000000" pitchFamily="50" charset="0"/>
                <a:ea typeface="Calibri" panose="020F0502020204030204" pitchFamily="34" charset="0"/>
                <a:cs typeface="+mn-cs"/>
              </a:rPr>
              <a:t>Partnership for Evidence-based Response to COVID-19</a:t>
            </a:r>
            <a:endParaRPr kumimoji="0" lang="en-US" sz="900" b="0" i="0" u="none" strike="noStrike" kern="1200" cap="none" spc="0" normalizeH="0" baseline="0" noProof="0" dirty="0">
              <a:ln>
                <a:noFill/>
              </a:ln>
              <a:solidFill>
                <a:prstClr val="white"/>
              </a:solidFill>
              <a:effectLst/>
              <a:uLnTx/>
              <a:uFillTx/>
              <a:latin typeface="GT America" panose="00000500000000000000" pitchFamily="50" charset="0"/>
              <a:ea typeface="Arial" panose="020B0604020202020204" pitchFamily="34" charset="0"/>
              <a:cs typeface="+mn-cs"/>
            </a:endParaRPr>
          </a:p>
        </p:txBody>
      </p:sp>
      <p:cxnSp>
        <p:nvCxnSpPr>
          <p:cNvPr id="17" name="Straight Connector 16">
            <a:extLst>
              <a:ext uri="{FF2B5EF4-FFF2-40B4-BE49-F238E27FC236}">
                <a16:creationId xmlns:a16="http://schemas.microsoft.com/office/drawing/2014/main" id="{D0D33C4B-29CD-42F9-9829-4DA9B097108F}"/>
              </a:ext>
            </a:extLst>
          </p:cNvPr>
          <p:cNvCxnSpPr>
            <a:cxnSpLocks/>
          </p:cNvCxnSpPr>
          <p:nvPr/>
        </p:nvCxnSpPr>
        <p:spPr>
          <a:xfrm>
            <a:off x="777647" y="3566704"/>
            <a:ext cx="351971" cy="0"/>
          </a:xfrm>
          <a:prstGeom prst="line">
            <a:avLst/>
          </a:prstGeom>
          <a:ln w="63500" cap="rnd">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663AF3EC-C2A5-4338-B9A8-4646EC2CDBFF}"/>
              </a:ext>
            </a:extLst>
          </p:cNvPr>
          <p:cNvPicPr>
            <a:picLocks noChangeAspect="1"/>
          </p:cNvPicPr>
          <p:nvPr/>
        </p:nvPicPr>
        <p:blipFill>
          <a:blip r:embed="rId3"/>
          <a:stretch>
            <a:fillRect/>
          </a:stretch>
        </p:blipFill>
        <p:spPr>
          <a:xfrm>
            <a:off x="-1" y="6313360"/>
            <a:ext cx="1710543" cy="397287"/>
          </a:xfrm>
          <a:prstGeom prst="rect">
            <a:avLst/>
          </a:prstGeom>
        </p:spPr>
      </p:pic>
    </p:spTree>
    <p:extLst>
      <p:ext uri="{BB962C8B-B14F-4D97-AF65-F5344CB8AC3E}">
        <p14:creationId xmlns:p14="http://schemas.microsoft.com/office/powerpoint/2010/main" val="34902601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B6FAAD-6872-4BB1-BBF3-9DDE7B1DD5D3}"/>
              </a:ext>
            </a:extLst>
          </p:cNvPr>
          <p:cNvSpPr>
            <a:spLocks noGrp="1"/>
          </p:cNvSpPr>
          <p:nvPr>
            <p:ph type="title"/>
          </p:nvPr>
        </p:nvSpPr>
        <p:spPr/>
        <p:txBody>
          <a:bodyPr>
            <a:normAutofit/>
          </a:bodyPr>
          <a:lstStyle/>
          <a:p>
            <a:r>
              <a:rPr lang="fr-FR" sz="4000">
                <a:latin typeface="GT America"/>
              </a:rPr>
              <a:t>Les point essentiels : l’enquête de février 2021</a:t>
            </a:r>
          </a:p>
        </p:txBody>
      </p:sp>
      <p:sp>
        <p:nvSpPr>
          <p:cNvPr id="3" name="Content Placeholder 2">
            <a:extLst>
              <a:ext uri="{FF2B5EF4-FFF2-40B4-BE49-F238E27FC236}">
                <a16:creationId xmlns:a16="http://schemas.microsoft.com/office/drawing/2014/main" id="{5A29ED0A-F659-4E53-81D5-8CE131C21CFE}"/>
              </a:ext>
            </a:extLst>
          </p:cNvPr>
          <p:cNvSpPr>
            <a:spLocks noGrp="1"/>
          </p:cNvSpPr>
          <p:nvPr>
            <p:ph idx="1"/>
          </p:nvPr>
        </p:nvSpPr>
        <p:spPr>
          <a:xfrm>
            <a:off x="264440" y="1424108"/>
            <a:ext cx="11500097" cy="5068766"/>
          </a:xfrm>
        </p:spPr>
        <p:txBody>
          <a:bodyPr>
            <a:normAutofit fontScale="92500" lnSpcReduction="10000"/>
          </a:bodyPr>
          <a:lstStyle/>
          <a:p>
            <a:r>
              <a:rPr lang="fr-FR" sz="2400" b="0" i="0" dirty="0">
                <a:solidFill>
                  <a:srgbClr val="000000"/>
                </a:solidFill>
                <a:effectLst/>
                <a:latin typeface="HK Grotesk Medium" panose="00000600000000000000" pitchFamily="2" charset="0"/>
              </a:rPr>
              <a:t>La République Démocratique du Congo (RDC) a été confrontée à une deuxième vague de cas de COVID-19 à partir du mois de novembre 2020, dont le pic a été atteint en janvier 2021. Les MSSP ont été renforcées en décembre et restent actuellement en place. Alors que le nombre de cas enregistrés reste faible, le fort taux de positivité des tests et la faible proportion de tests par personne laissent penser que de nombreux cas peuvent ne pas être détectés.</a:t>
            </a:r>
          </a:p>
          <a:p>
            <a:r>
              <a:rPr lang="fr-FR" sz="2400" dirty="0">
                <a:solidFill>
                  <a:srgbClr val="000000"/>
                </a:solidFill>
                <a:latin typeface="HK Grotesk Medium" panose="00000600000000000000" pitchFamily="2" charset="0"/>
              </a:rPr>
              <a:t>Le soutien envers les MSSP qui limitent les rassemblements et les déplacements et l’adhésion déclarée à ces mesures sont faibles par rapport à la moyenne dans les Etats membres de l’UA où l’enquête a été réalisée. L’adhésion aux mesures sociales est particulièrement faible en RDC. </a:t>
            </a:r>
          </a:p>
          <a:p>
            <a:r>
              <a:rPr lang="fr-FR" sz="2400" dirty="0">
                <a:solidFill>
                  <a:srgbClr val="000000"/>
                </a:solidFill>
                <a:latin typeface="HK Grotesk Medium" panose="00000600000000000000" pitchFamily="2" charset="0"/>
              </a:rPr>
              <a:t>La perception des risques individuels concernant la COVID-19 est très faible parmi les répondants, avec un répondant sur quatre qui pense avoir un risque élevé de contracter la COVID-19. Cela peut être dû au faible nombre de cas enregistrés et au fait qu’il existe d’autres urgences de santé publique dans le pays. </a:t>
            </a:r>
          </a:p>
          <a:p>
            <a:r>
              <a:rPr lang="fr-FR" sz="2400" dirty="0">
                <a:solidFill>
                  <a:srgbClr val="000000"/>
                </a:solidFill>
                <a:latin typeface="HK Grotesk Medium" panose="00000600000000000000" pitchFamily="2" charset="0"/>
              </a:rPr>
              <a:t>Les foyers de RDC font face à d’importantes difficultés économiques, avec presque huit répondants sur dix qui déclarent avoir perdu une partie de leurs revenus au cours de l’année passée. </a:t>
            </a:r>
            <a:endParaRPr lang="en-US" sz="2400" b="0" i="0" dirty="0">
              <a:solidFill>
                <a:srgbClr val="000000"/>
              </a:solidFill>
              <a:effectLst/>
              <a:latin typeface="HK Grotesk Medium" panose="00000600000000000000" pitchFamily="2" charset="0"/>
            </a:endParaRPr>
          </a:p>
          <a:p>
            <a:endParaRPr lang="en-US" sz="2400" b="0" i="0" dirty="0">
              <a:solidFill>
                <a:srgbClr val="000000"/>
              </a:solidFill>
              <a:effectLst/>
              <a:latin typeface="HK Grotesk Medium" panose="00000600000000000000" pitchFamily="2" charset="0"/>
            </a:endParaRPr>
          </a:p>
        </p:txBody>
      </p:sp>
    </p:spTree>
    <p:extLst>
      <p:ext uri="{BB962C8B-B14F-4D97-AF65-F5344CB8AC3E}">
        <p14:creationId xmlns:p14="http://schemas.microsoft.com/office/powerpoint/2010/main" val="35522666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B6FAAD-6872-4BB1-BBF3-9DDE7B1DD5D3}"/>
              </a:ext>
            </a:extLst>
          </p:cNvPr>
          <p:cNvSpPr>
            <a:spLocks noGrp="1"/>
          </p:cNvSpPr>
          <p:nvPr>
            <p:ph type="title"/>
          </p:nvPr>
        </p:nvSpPr>
        <p:spPr/>
        <p:txBody>
          <a:bodyPr>
            <a:normAutofit/>
          </a:bodyPr>
          <a:lstStyle/>
          <a:p>
            <a:r>
              <a:rPr lang="fr-FR" sz="4000" dirty="0">
                <a:latin typeface="GT America"/>
              </a:rPr>
              <a:t>Points essentiels : les tendances entre août 2020 et février 2021</a:t>
            </a:r>
            <a:endParaRPr lang="en-US" sz="4000" dirty="0">
              <a:latin typeface="GT America"/>
            </a:endParaRPr>
          </a:p>
        </p:txBody>
      </p:sp>
      <p:sp>
        <p:nvSpPr>
          <p:cNvPr id="3" name="Content Placeholder 2">
            <a:extLst>
              <a:ext uri="{FF2B5EF4-FFF2-40B4-BE49-F238E27FC236}">
                <a16:creationId xmlns:a16="http://schemas.microsoft.com/office/drawing/2014/main" id="{5A29ED0A-F659-4E53-81D5-8CE131C21CFE}"/>
              </a:ext>
            </a:extLst>
          </p:cNvPr>
          <p:cNvSpPr>
            <a:spLocks noGrp="1"/>
          </p:cNvSpPr>
          <p:nvPr>
            <p:ph idx="1"/>
          </p:nvPr>
        </p:nvSpPr>
        <p:spPr>
          <a:xfrm>
            <a:off x="353650" y="1689338"/>
            <a:ext cx="11089360" cy="4881583"/>
          </a:xfrm>
        </p:spPr>
        <p:txBody>
          <a:bodyPr>
            <a:normAutofit fontScale="92500" lnSpcReduction="10000"/>
          </a:bodyPr>
          <a:lstStyle/>
          <a:p>
            <a:r>
              <a:rPr lang="fr-FR" dirty="0">
                <a:solidFill>
                  <a:srgbClr val="000000"/>
                </a:solidFill>
                <a:latin typeface="HK Grotesk Medium" panose="00000600000000000000" pitchFamily="2" charset="0"/>
              </a:rPr>
              <a:t>Le soutien envers les MSSP qui limitent les rassemblements et les déplacements économiques et l’adhésion déclarée à ces mesures ont diminué de façon notable depuis l’enquête réalisée en août 2020. Le changement le plus important concerne les mesures qui restreignent l’accès aux lieux de culte. L’adhésion déclarée aux mesures instaurées pour éviter de se rendre dan les lieux de culte a diminué de 37 pour cent depuis le mois d’août. </a:t>
            </a:r>
          </a:p>
          <a:p>
            <a:r>
              <a:rPr lang="fr-FR" dirty="0">
                <a:solidFill>
                  <a:srgbClr val="000000"/>
                </a:solidFill>
                <a:latin typeface="HK Grotesk Medium" panose="00000600000000000000" pitchFamily="2" charset="0"/>
              </a:rPr>
              <a:t>Le niveau de satisfaction envers la réponse du gouvernement  à la COVID-19 est légèrement plus faible en février </a:t>
            </a:r>
            <a:r>
              <a:rPr lang="fr-FR" b="0" i="0" dirty="0">
                <a:solidFill>
                  <a:srgbClr val="000000"/>
                </a:solidFill>
                <a:effectLst/>
                <a:latin typeface="HK Grotesk Medium" panose="00000600000000000000" pitchFamily="2" charset="0"/>
              </a:rPr>
              <a:t>(79 %) qu’en août 2020 (82%).</a:t>
            </a:r>
          </a:p>
          <a:p>
            <a:r>
              <a:rPr lang="fr-FR" dirty="0">
                <a:solidFill>
                  <a:srgbClr val="000000"/>
                </a:solidFill>
                <a:latin typeface="HK Grotesk Medium" panose="00000600000000000000" pitchFamily="2" charset="0"/>
              </a:rPr>
              <a:t>Le nombre de répondants qui déclarent faire face à des perturbations des services de soins de santé est inférieur à celui de l’enquête du mois d’août, ce qui laisse penser que malgré les difficultés actuelles, l’accès aux médicaments et aux soins est peut-être en train de s’améliorer.</a:t>
            </a:r>
            <a:endParaRPr lang="fr-FR" b="0" i="0" dirty="0">
              <a:solidFill>
                <a:srgbClr val="000000"/>
              </a:solidFill>
              <a:effectLst/>
              <a:latin typeface="HK Grotesk Medium" panose="00000600000000000000" pitchFamily="2" charset="0"/>
            </a:endParaRPr>
          </a:p>
        </p:txBody>
      </p:sp>
    </p:spTree>
    <p:extLst>
      <p:ext uri="{BB962C8B-B14F-4D97-AF65-F5344CB8AC3E}">
        <p14:creationId xmlns:p14="http://schemas.microsoft.com/office/powerpoint/2010/main" val="35582062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pic>
        <p:nvPicPr>
          <p:cNvPr id="169" name="Google Shape;169;p20"/>
          <p:cNvPicPr preferRelativeResize="0"/>
          <p:nvPr/>
        </p:nvPicPr>
        <p:blipFill rotWithShape="1">
          <a:blip r:embed="rId3">
            <a:alphaModFix/>
          </a:blip>
          <a:srcRect t="3515" b="4968"/>
          <a:stretch/>
        </p:blipFill>
        <p:spPr>
          <a:xfrm>
            <a:off x="1550021" y="2829008"/>
            <a:ext cx="9222058" cy="4028992"/>
          </a:xfrm>
          <a:prstGeom prst="rect">
            <a:avLst/>
          </a:prstGeom>
          <a:noFill/>
          <a:ln>
            <a:noFill/>
          </a:ln>
        </p:spPr>
      </p:pic>
      <p:graphicFrame>
        <p:nvGraphicFramePr>
          <p:cNvPr id="171" name="Google Shape;171;p20"/>
          <p:cNvGraphicFramePr/>
          <p:nvPr>
            <p:extLst>
              <p:ext uri="{D42A27DB-BD31-4B8C-83A1-F6EECF244321}">
                <p14:modId xmlns:p14="http://schemas.microsoft.com/office/powerpoint/2010/main" val="720878743"/>
              </p:ext>
            </p:extLst>
          </p:nvPr>
        </p:nvGraphicFramePr>
        <p:xfrm>
          <a:off x="5321230" y="434630"/>
          <a:ext cx="6549267" cy="2042293"/>
        </p:xfrm>
        <a:graphic>
          <a:graphicData uri="http://schemas.openxmlformats.org/drawingml/2006/table">
            <a:tbl>
              <a:tblPr firstRow="1" bandRow="1">
                <a:noFill/>
              </a:tblPr>
              <a:tblGrid>
                <a:gridCol w="2923767">
                  <a:extLst>
                    <a:ext uri="{9D8B030D-6E8A-4147-A177-3AD203B41FA5}">
                      <a16:colId xmlns:a16="http://schemas.microsoft.com/office/drawing/2014/main" val="20000"/>
                    </a:ext>
                  </a:extLst>
                </a:gridCol>
                <a:gridCol w="1208500">
                  <a:extLst>
                    <a:ext uri="{9D8B030D-6E8A-4147-A177-3AD203B41FA5}">
                      <a16:colId xmlns:a16="http://schemas.microsoft.com/office/drawing/2014/main" val="20001"/>
                    </a:ext>
                  </a:extLst>
                </a:gridCol>
                <a:gridCol w="1208500">
                  <a:extLst>
                    <a:ext uri="{9D8B030D-6E8A-4147-A177-3AD203B41FA5}">
                      <a16:colId xmlns:a16="http://schemas.microsoft.com/office/drawing/2014/main" val="20002"/>
                    </a:ext>
                  </a:extLst>
                </a:gridCol>
                <a:gridCol w="1208500">
                  <a:extLst>
                    <a:ext uri="{9D8B030D-6E8A-4147-A177-3AD203B41FA5}">
                      <a16:colId xmlns:a16="http://schemas.microsoft.com/office/drawing/2014/main" val="20003"/>
                    </a:ext>
                  </a:extLst>
                </a:gridCol>
              </a:tblGrid>
              <a:tr h="335307">
                <a:tc>
                  <a:txBody>
                    <a:bodyPr/>
                    <a:lstStyle/>
                    <a:p>
                      <a:pPr marL="0" marR="0" lvl="0" indent="0" algn="l" rtl="0">
                        <a:spcBef>
                          <a:spcPts val="0"/>
                        </a:spcBef>
                        <a:spcAft>
                          <a:spcPts val="0"/>
                        </a:spcAft>
                        <a:buNone/>
                      </a:pPr>
                      <a:endParaRPr sz="1600" u="none" strike="noStrike" cap="none">
                        <a:latin typeface="Open Sans Light"/>
                        <a:ea typeface="Open Sans Light"/>
                        <a:cs typeface="Open Sans Light"/>
                        <a:sym typeface="Open Sans Light"/>
                      </a:endParaRPr>
                    </a:p>
                  </a:txBody>
                  <a:tcPr marL="91467" marR="91467" marT="45733" marB="45733"/>
                </a:tc>
                <a:tc>
                  <a:txBody>
                    <a:bodyPr/>
                    <a:lstStyle/>
                    <a:p>
                      <a:pPr marL="0" marR="0" lvl="0" indent="0" algn="l" rtl="0">
                        <a:spcBef>
                          <a:spcPts val="0"/>
                        </a:spcBef>
                        <a:spcAft>
                          <a:spcPts val="0"/>
                        </a:spcAft>
                        <a:buNone/>
                      </a:pPr>
                      <a:r>
                        <a:rPr lang="en" sz="1600" u="none" strike="noStrike" cap="none" dirty="0">
                          <a:solidFill>
                            <a:srgbClr val="434343"/>
                          </a:solidFill>
                          <a:latin typeface="Open Sans SemiBold"/>
                          <a:ea typeface="Open Sans SemiBold"/>
                          <a:cs typeface="Open Sans SemiBold"/>
                        </a:rPr>
                        <a:t>Enquête</a:t>
                      </a:r>
                      <a:r>
                        <a:rPr lang="en" sz="1600" u="none" strike="noStrike" cap="none" dirty="0">
                          <a:solidFill>
                            <a:srgbClr val="434343"/>
                          </a:solidFill>
                          <a:latin typeface="Open Sans SemiBold"/>
                          <a:ea typeface="Open Sans SemiBold"/>
                          <a:cs typeface="Open Sans SemiBold"/>
                          <a:sym typeface="Open Sans SemiBold"/>
                        </a:rPr>
                        <a:t> 2</a:t>
                      </a:r>
                      <a:endParaRPr sz="1500" dirty="0">
                        <a:solidFill>
                          <a:srgbClr val="434343"/>
                        </a:solidFill>
                        <a:latin typeface="Open Sans SemiBold"/>
                        <a:ea typeface="Open Sans SemiBold"/>
                        <a:cs typeface="Open Sans SemiBold"/>
                        <a:sym typeface="Open Sans SemiBold"/>
                      </a:endParaRPr>
                    </a:p>
                  </a:txBody>
                  <a:tcPr marL="91467" marR="91467" marT="45733" marB="45733"/>
                </a:tc>
                <a:tc>
                  <a:txBody>
                    <a:bodyPr/>
                    <a:lstStyle/>
                    <a:p>
                      <a:pPr marL="0" marR="0" lvl="0" indent="0" algn="l" rtl="0">
                        <a:lnSpc>
                          <a:spcPct val="100000"/>
                        </a:lnSpc>
                        <a:spcBef>
                          <a:spcPts val="0"/>
                        </a:spcBef>
                        <a:spcAft>
                          <a:spcPts val="0"/>
                        </a:spcAft>
                        <a:buNone/>
                      </a:pPr>
                      <a:r>
                        <a:rPr lang="en" sz="1600" u="none" strike="noStrike" cap="none" dirty="0">
                          <a:solidFill>
                            <a:srgbClr val="434343"/>
                          </a:solidFill>
                          <a:latin typeface="Open Sans SemiBold"/>
                          <a:ea typeface="Open Sans SemiBold"/>
                          <a:cs typeface="Open Sans SemiBold"/>
                        </a:rPr>
                        <a:t>Enquête</a:t>
                      </a:r>
                      <a:r>
                        <a:rPr lang="en" sz="1600" dirty="0">
                          <a:solidFill>
                            <a:srgbClr val="434343"/>
                          </a:solidFill>
                          <a:latin typeface="Open Sans SemiBold"/>
                          <a:ea typeface="Open Sans SemiBold"/>
                          <a:cs typeface="Open Sans SemiBold"/>
                          <a:sym typeface="Open Sans SemiBold"/>
                        </a:rPr>
                        <a:t> 3</a:t>
                      </a:r>
                      <a:endParaRPr sz="1600" dirty="0">
                        <a:solidFill>
                          <a:srgbClr val="434343"/>
                        </a:solidFill>
                        <a:latin typeface="Open Sans SemiBold"/>
                        <a:ea typeface="Open Sans SemiBold"/>
                        <a:cs typeface="Open Sans SemiBold"/>
                        <a:sym typeface="Open Sans SemiBold"/>
                      </a:endParaRPr>
                    </a:p>
                  </a:txBody>
                  <a:tcPr marL="91467" marR="91467" marT="45733" marB="45733"/>
                </a:tc>
                <a:tc>
                  <a:txBody>
                    <a:bodyPr/>
                    <a:lstStyle/>
                    <a:p>
                      <a:pPr marL="0" marR="0" lvl="0" indent="0" algn="l" rtl="0">
                        <a:lnSpc>
                          <a:spcPct val="100000"/>
                        </a:lnSpc>
                        <a:spcBef>
                          <a:spcPts val="0"/>
                        </a:spcBef>
                        <a:spcAft>
                          <a:spcPts val="0"/>
                        </a:spcAft>
                        <a:buNone/>
                      </a:pPr>
                      <a:r>
                        <a:rPr lang="en" sz="1600" dirty="0">
                          <a:solidFill>
                            <a:srgbClr val="434343"/>
                          </a:solidFill>
                          <a:latin typeface="Open Sans SemiBold"/>
                          <a:ea typeface="Open Sans SemiBold"/>
                          <a:cs typeface="Open Sans SemiBold"/>
                          <a:sym typeface="Open Sans SemiBold"/>
                        </a:rPr>
                        <a:t>Tendance</a:t>
                      </a:r>
                      <a:endParaRPr sz="1600" dirty="0">
                        <a:solidFill>
                          <a:srgbClr val="434343"/>
                        </a:solidFill>
                        <a:latin typeface="Open Sans SemiBold"/>
                        <a:ea typeface="Open Sans SemiBold"/>
                        <a:cs typeface="Open Sans SemiBold"/>
                        <a:sym typeface="Open Sans SemiBold"/>
                      </a:endParaRPr>
                    </a:p>
                  </a:txBody>
                  <a:tcPr marL="91467" marR="91467" marT="45733" marB="45733"/>
                </a:tc>
                <a:extLst>
                  <a:ext uri="{0D108BD9-81ED-4DB2-BD59-A6C34878D82A}">
                    <a16:rowId xmlns:a16="http://schemas.microsoft.com/office/drawing/2014/main" val="10000"/>
                  </a:ext>
                </a:extLst>
              </a:tr>
              <a:tr h="335307">
                <a:tc>
                  <a:txBody>
                    <a:bodyPr/>
                    <a:lstStyle/>
                    <a:p>
                      <a:pPr marL="0" marR="0" lvl="0" indent="0" algn="l" rtl="0">
                        <a:spcBef>
                          <a:spcPts val="0"/>
                        </a:spcBef>
                        <a:spcAft>
                          <a:spcPts val="0"/>
                        </a:spcAft>
                        <a:buNone/>
                      </a:pPr>
                      <a:r>
                        <a:rPr lang="fr-FR" sz="1400" dirty="0">
                          <a:latin typeface="Open Sans Light"/>
                          <a:ea typeface="Open Sans Light"/>
                          <a:cs typeface="Open Sans Light"/>
                          <a:sym typeface="Open Sans Light"/>
                        </a:rPr>
                        <a:t>Perception des risques individuels</a:t>
                      </a:r>
                    </a:p>
                  </a:txBody>
                  <a:tcPr marL="91467" marR="91467" marT="45733" marB="45733"/>
                </a:tc>
                <a:tc>
                  <a:txBody>
                    <a:bodyPr/>
                    <a:lstStyle/>
                    <a:p>
                      <a:pPr marL="0" marR="0" lvl="0" indent="0" algn="l" rtl="0">
                        <a:spcBef>
                          <a:spcPts val="0"/>
                        </a:spcBef>
                        <a:spcAft>
                          <a:spcPts val="0"/>
                        </a:spcAft>
                        <a:buNone/>
                      </a:pPr>
                      <a:r>
                        <a:rPr lang="en" sz="1500">
                          <a:latin typeface="Open Sans Light"/>
                          <a:ea typeface="Open Sans Light"/>
                          <a:cs typeface="Open Sans Light"/>
                          <a:sym typeface="Open Sans Light"/>
                        </a:rPr>
                        <a:t>25</a:t>
                      </a:r>
                      <a:r>
                        <a:rPr lang="en" sz="1500" u="none" strike="noStrike" cap="none">
                          <a:latin typeface="Open Sans Light"/>
                          <a:ea typeface="Open Sans Light"/>
                          <a:cs typeface="Open Sans Light"/>
                          <a:sym typeface="Open Sans Light"/>
                        </a:rPr>
                        <a:t>%</a:t>
                      </a:r>
                      <a:endParaRPr sz="1500">
                        <a:latin typeface="Open Sans Light"/>
                        <a:ea typeface="Open Sans Light"/>
                        <a:cs typeface="Open Sans Light"/>
                        <a:sym typeface="Open Sans Light"/>
                      </a:endParaRPr>
                    </a:p>
                  </a:txBody>
                  <a:tcPr marL="91467" marR="91467" marT="45733" marB="45733" anchor="ctr"/>
                </a:tc>
                <a:tc>
                  <a:txBody>
                    <a:bodyPr/>
                    <a:lstStyle/>
                    <a:p>
                      <a:pPr marL="0" marR="0" lvl="0" indent="0" algn="l" rtl="0">
                        <a:spcBef>
                          <a:spcPts val="0"/>
                        </a:spcBef>
                        <a:spcAft>
                          <a:spcPts val="0"/>
                        </a:spcAft>
                        <a:buNone/>
                      </a:pPr>
                      <a:r>
                        <a:rPr lang="en" sz="1500">
                          <a:latin typeface="Open Sans Light"/>
                          <a:ea typeface="Open Sans Light"/>
                          <a:cs typeface="Open Sans Light"/>
                          <a:sym typeface="Open Sans Light"/>
                        </a:rPr>
                        <a:t>26</a:t>
                      </a:r>
                      <a:r>
                        <a:rPr lang="en" sz="1500" u="none" strike="noStrike" cap="none">
                          <a:latin typeface="Open Sans Light"/>
                          <a:ea typeface="Open Sans Light"/>
                          <a:cs typeface="Open Sans Light"/>
                          <a:sym typeface="Open Sans Light"/>
                        </a:rPr>
                        <a:t>%</a:t>
                      </a:r>
                      <a:endParaRPr sz="1500">
                        <a:latin typeface="Open Sans Light"/>
                        <a:ea typeface="Open Sans Light"/>
                        <a:cs typeface="Open Sans Light"/>
                        <a:sym typeface="Open Sans Light"/>
                      </a:endParaRPr>
                    </a:p>
                  </a:txBody>
                  <a:tcPr marL="91467" marR="91467" marT="45733" marB="45733" anchor="ctr"/>
                </a:tc>
                <a:tc>
                  <a:txBody>
                    <a:bodyPr/>
                    <a:lstStyle/>
                    <a:p>
                      <a:pPr marL="0" lvl="0" indent="0" algn="l" rtl="0">
                        <a:spcBef>
                          <a:spcPts val="0"/>
                        </a:spcBef>
                        <a:spcAft>
                          <a:spcPts val="0"/>
                        </a:spcAft>
                        <a:buNone/>
                      </a:pPr>
                      <a:r>
                        <a:rPr lang="en-US" sz="1500" dirty="0"/>
                        <a:t>↑</a:t>
                      </a:r>
                      <a:r>
                        <a:rPr lang="en" sz="1500" dirty="0">
                          <a:latin typeface="Open Sans Light"/>
                          <a:ea typeface="Open Sans Light"/>
                          <a:cs typeface="Open Sans Light"/>
                          <a:sym typeface="Open Sans Light"/>
                        </a:rPr>
                        <a:t> 1%</a:t>
                      </a:r>
                      <a:endParaRPr sz="1500" u="none" strike="noStrike" cap="none" dirty="0">
                        <a:latin typeface="Open Sans Light"/>
                        <a:ea typeface="Open Sans Light"/>
                        <a:cs typeface="Open Sans Light"/>
                        <a:sym typeface="Open Sans Light"/>
                      </a:endParaRPr>
                    </a:p>
                  </a:txBody>
                  <a:tcPr marL="91467" marR="91467" marT="45733" marB="45733" anchor="ctr"/>
                </a:tc>
                <a:extLst>
                  <a:ext uri="{0D108BD9-81ED-4DB2-BD59-A6C34878D82A}">
                    <a16:rowId xmlns:a16="http://schemas.microsoft.com/office/drawing/2014/main" val="10001"/>
                  </a:ext>
                </a:extLst>
              </a:tr>
              <a:tr h="335307">
                <a:tc>
                  <a:txBody>
                    <a:bodyPr/>
                    <a:lstStyle/>
                    <a:p>
                      <a:pPr marL="0" marR="0" lvl="0" indent="0" algn="l" rtl="0">
                        <a:spcBef>
                          <a:spcPts val="0"/>
                        </a:spcBef>
                        <a:spcAft>
                          <a:spcPts val="0"/>
                        </a:spcAft>
                        <a:buNone/>
                      </a:pPr>
                      <a:r>
                        <a:rPr lang="fr-FR" sz="1400" u="none" strike="noStrike" cap="none" dirty="0">
                          <a:latin typeface="Open Sans Light"/>
                          <a:ea typeface="Open Sans Light"/>
                          <a:cs typeface="Open Sans Light"/>
                          <a:sym typeface="Open Sans Light"/>
                        </a:rPr>
                        <a:t>Soutien envers les mesures de confinement</a:t>
                      </a:r>
                      <a:endParaRPr lang="fr-FR" sz="1400" dirty="0">
                        <a:latin typeface="Open Sans Light"/>
                        <a:ea typeface="Open Sans Light"/>
                        <a:cs typeface="Open Sans Light"/>
                        <a:sym typeface="Open Sans Light"/>
                      </a:endParaRPr>
                    </a:p>
                  </a:txBody>
                  <a:tcPr marL="91467" marR="91467" marT="45733" marB="45733"/>
                </a:tc>
                <a:tc>
                  <a:txBody>
                    <a:bodyPr/>
                    <a:lstStyle/>
                    <a:p>
                      <a:pPr marL="0" marR="0" lvl="0" indent="0" algn="l" rtl="0">
                        <a:spcBef>
                          <a:spcPts val="0"/>
                        </a:spcBef>
                        <a:spcAft>
                          <a:spcPts val="0"/>
                        </a:spcAft>
                        <a:buNone/>
                      </a:pPr>
                      <a:r>
                        <a:rPr lang="en" sz="1500">
                          <a:latin typeface="Open Sans Light"/>
                          <a:ea typeface="Open Sans Light"/>
                          <a:cs typeface="Open Sans Light"/>
                          <a:sym typeface="Open Sans Light"/>
                        </a:rPr>
                        <a:t>66</a:t>
                      </a:r>
                      <a:r>
                        <a:rPr lang="en" sz="1500" u="none" strike="noStrike" cap="none">
                          <a:latin typeface="Open Sans Light"/>
                          <a:ea typeface="Open Sans Light"/>
                          <a:cs typeface="Open Sans Light"/>
                          <a:sym typeface="Open Sans Light"/>
                        </a:rPr>
                        <a:t>%</a:t>
                      </a:r>
                      <a:endParaRPr sz="1500">
                        <a:latin typeface="Open Sans Light"/>
                        <a:ea typeface="Open Sans Light"/>
                        <a:cs typeface="Open Sans Light"/>
                        <a:sym typeface="Open Sans Light"/>
                      </a:endParaRPr>
                    </a:p>
                  </a:txBody>
                  <a:tcPr marL="91467" marR="91467" marT="45733" marB="45733" anchor="ctr"/>
                </a:tc>
                <a:tc>
                  <a:txBody>
                    <a:bodyPr/>
                    <a:lstStyle/>
                    <a:p>
                      <a:pPr marL="0" marR="0" lvl="0" indent="0" algn="l" rtl="0">
                        <a:spcBef>
                          <a:spcPts val="0"/>
                        </a:spcBef>
                        <a:spcAft>
                          <a:spcPts val="0"/>
                        </a:spcAft>
                        <a:buNone/>
                      </a:pPr>
                      <a:r>
                        <a:rPr lang="en" sz="1500">
                          <a:latin typeface="Open Sans Light"/>
                          <a:ea typeface="Open Sans Light"/>
                          <a:cs typeface="Open Sans Light"/>
                          <a:sym typeface="Open Sans Light"/>
                        </a:rPr>
                        <a:t>53</a:t>
                      </a:r>
                      <a:r>
                        <a:rPr lang="en" sz="1500" u="none" strike="noStrike" cap="none">
                          <a:latin typeface="Open Sans Light"/>
                          <a:ea typeface="Open Sans Light"/>
                          <a:cs typeface="Open Sans Light"/>
                          <a:sym typeface="Open Sans Light"/>
                        </a:rPr>
                        <a:t>%</a:t>
                      </a:r>
                      <a:endParaRPr sz="1500">
                        <a:latin typeface="Open Sans Light"/>
                        <a:ea typeface="Open Sans Light"/>
                        <a:cs typeface="Open Sans Light"/>
                        <a:sym typeface="Open Sans Light"/>
                      </a:endParaRPr>
                    </a:p>
                  </a:txBody>
                  <a:tcPr marL="91467" marR="91467" marT="45733" marB="45733" anchor="ctr"/>
                </a:tc>
                <a:tc>
                  <a:txBody>
                    <a:bodyPr/>
                    <a:lstStyle/>
                    <a:p>
                      <a:pPr marL="0" lvl="0" indent="0" algn="l" rtl="0">
                        <a:spcBef>
                          <a:spcPts val="0"/>
                        </a:spcBef>
                        <a:spcAft>
                          <a:spcPts val="0"/>
                        </a:spcAft>
                        <a:buNone/>
                      </a:pPr>
                      <a:r>
                        <a:rPr lang="en-US" sz="1500" dirty="0"/>
                        <a:t>↓</a:t>
                      </a:r>
                      <a:r>
                        <a:rPr lang="en" sz="1500" dirty="0">
                          <a:latin typeface="Open Sans Light"/>
                          <a:ea typeface="Open Sans Light"/>
                          <a:cs typeface="Open Sans Light"/>
                          <a:sym typeface="Open Sans Light"/>
                        </a:rPr>
                        <a:t> 13% </a:t>
                      </a:r>
                      <a:endParaRPr sz="1500" u="none" strike="noStrike" cap="none" dirty="0">
                        <a:latin typeface="Open Sans Light"/>
                        <a:ea typeface="Open Sans Light"/>
                        <a:cs typeface="Open Sans Light"/>
                        <a:sym typeface="Open Sans Light"/>
                      </a:endParaRPr>
                    </a:p>
                  </a:txBody>
                  <a:tcPr marL="91467" marR="91467" marT="45733" marB="45733" anchor="ctr"/>
                </a:tc>
                <a:extLst>
                  <a:ext uri="{0D108BD9-81ED-4DB2-BD59-A6C34878D82A}">
                    <a16:rowId xmlns:a16="http://schemas.microsoft.com/office/drawing/2014/main" val="10002"/>
                  </a:ext>
                </a:extLst>
              </a:tr>
              <a:tr h="335307">
                <a:tc>
                  <a:txBody>
                    <a:bodyPr/>
                    <a:lstStyle/>
                    <a:p>
                      <a:pPr marL="0" marR="0" lvl="0" indent="0" algn="l" rtl="0">
                        <a:spcBef>
                          <a:spcPts val="0"/>
                        </a:spcBef>
                        <a:spcAft>
                          <a:spcPts val="0"/>
                        </a:spcAft>
                        <a:buNone/>
                      </a:pPr>
                      <a:r>
                        <a:rPr lang="fr-FR" sz="1400" u="none" strike="noStrike" cap="none" dirty="0">
                          <a:latin typeface="Open Sans Light"/>
                          <a:ea typeface="Open Sans Light"/>
                          <a:cs typeface="Open Sans Light"/>
                          <a:sym typeface="Open Sans Light"/>
                        </a:rPr>
                        <a:t>Satisfaction envers l’action du gouvernement</a:t>
                      </a:r>
                      <a:endParaRPr lang="fr-FR" sz="1400" dirty="0">
                        <a:latin typeface="Open Sans Light"/>
                        <a:ea typeface="Open Sans Light"/>
                        <a:cs typeface="Open Sans Light"/>
                        <a:sym typeface="Open Sans Light"/>
                      </a:endParaRPr>
                    </a:p>
                  </a:txBody>
                  <a:tcPr marL="91467" marR="91467" marT="45733" marB="45733"/>
                </a:tc>
                <a:tc>
                  <a:txBody>
                    <a:bodyPr/>
                    <a:lstStyle/>
                    <a:p>
                      <a:pPr marL="0" marR="0" lvl="0" indent="0" algn="l" rtl="0">
                        <a:spcBef>
                          <a:spcPts val="0"/>
                        </a:spcBef>
                        <a:spcAft>
                          <a:spcPts val="0"/>
                        </a:spcAft>
                        <a:buNone/>
                      </a:pPr>
                      <a:r>
                        <a:rPr lang="en" sz="1500" dirty="0">
                          <a:latin typeface="Open Sans Light"/>
                          <a:ea typeface="Open Sans Light"/>
                          <a:cs typeface="Open Sans Light"/>
                          <a:sym typeface="Open Sans Light"/>
                        </a:rPr>
                        <a:t>82</a:t>
                      </a:r>
                      <a:r>
                        <a:rPr lang="en" sz="1500" u="none" strike="noStrike" cap="none" dirty="0">
                          <a:latin typeface="Open Sans Light"/>
                          <a:ea typeface="Open Sans Light"/>
                          <a:cs typeface="Open Sans Light"/>
                          <a:sym typeface="Open Sans Light"/>
                        </a:rPr>
                        <a:t>%</a:t>
                      </a:r>
                      <a:endParaRPr sz="1500" dirty="0">
                        <a:latin typeface="Open Sans Light"/>
                        <a:ea typeface="Open Sans Light"/>
                        <a:cs typeface="Open Sans Light"/>
                        <a:sym typeface="Open Sans Light"/>
                      </a:endParaRPr>
                    </a:p>
                  </a:txBody>
                  <a:tcPr marL="91467" marR="91467" marT="45733" marB="45733" anchor="ctr"/>
                </a:tc>
                <a:tc>
                  <a:txBody>
                    <a:bodyPr/>
                    <a:lstStyle/>
                    <a:p>
                      <a:pPr marL="0" marR="0" lvl="0" indent="0" algn="l" rtl="0">
                        <a:spcBef>
                          <a:spcPts val="0"/>
                        </a:spcBef>
                        <a:spcAft>
                          <a:spcPts val="0"/>
                        </a:spcAft>
                        <a:buNone/>
                      </a:pPr>
                      <a:r>
                        <a:rPr lang="en" sz="1500" dirty="0">
                          <a:latin typeface="Open Sans Light"/>
                          <a:ea typeface="Open Sans Light"/>
                          <a:cs typeface="Open Sans Light"/>
                          <a:sym typeface="Open Sans Light"/>
                        </a:rPr>
                        <a:t>79</a:t>
                      </a:r>
                      <a:r>
                        <a:rPr lang="en" sz="1500" u="none" strike="noStrike" cap="none" dirty="0">
                          <a:latin typeface="Open Sans Light"/>
                          <a:ea typeface="Open Sans Light"/>
                          <a:cs typeface="Open Sans Light"/>
                          <a:sym typeface="Open Sans Light"/>
                        </a:rPr>
                        <a:t>%</a:t>
                      </a:r>
                      <a:endParaRPr sz="1500" dirty="0">
                        <a:latin typeface="Open Sans Light"/>
                        <a:ea typeface="Open Sans Light"/>
                        <a:cs typeface="Open Sans Light"/>
                        <a:sym typeface="Open Sans Light"/>
                      </a:endParaRPr>
                    </a:p>
                  </a:txBody>
                  <a:tcPr marL="91467" marR="91467" marT="45733" marB="45733" anchor="ctr"/>
                </a:tc>
                <a:tc>
                  <a:txBody>
                    <a:bodyPr/>
                    <a:lstStyle/>
                    <a:p>
                      <a:pPr marL="0" lvl="0" indent="0" algn="l" rtl="0">
                        <a:spcBef>
                          <a:spcPts val="0"/>
                        </a:spcBef>
                        <a:spcAft>
                          <a:spcPts val="0"/>
                        </a:spcAft>
                        <a:buNone/>
                      </a:pPr>
                      <a:r>
                        <a:rPr lang="en-US" sz="1500" dirty="0"/>
                        <a:t>↓</a:t>
                      </a:r>
                      <a:r>
                        <a:rPr lang="en" sz="1500" dirty="0">
                          <a:latin typeface="Open Sans Light"/>
                          <a:ea typeface="Open Sans Light"/>
                          <a:cs typeface="Open Sans Light"/>
                          <a:sym typeface="Open Sans Light"/>
                        </a:rPr>
                        <a:t> 3% </a:t>
                      </a:r>
                      <a:endParaRPr sz="1500" dirty="0">
                        <a:latin typeface="Open Sans Light"/>
                        <a:ea typeface="Open Sans Light"/>
                        <a:cs typeface="Open Sans Light"/>
                        <a:sym typeface="Open Sans Light"/>
                      </a:endParaRPr>
                    </a:p>
                  </a:txBody>
                  <a:tcPr marL="91467" marR="91467" marT="45733" marB="45733" anchor="ctr"/>
                </a:tc>
                <a:extLst>
                  <a:ext uri="{0D108BD9-81ED-4DB2-BD59-A6C34878D82A}">
                    <a16:rowId xmlns:a16="http://schemas.microsoft.com/office/drawing/2014/main" val="10003"/>
                  </a:ext>
                </a:extLst>
              </a:tr>
              <a:tr h="3353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u="none" strike="noStrike" cap="none" dirty="0">
                          <a:latin typeface="Open Sans Light"/>
                          <a:ea typeface="Open Sans Light"/>
                          <a:cs typeface="Open Sans Light"/>
                          <a:sym typeface="Open Sans Light"/>
                        </a:rPr>
                        <a:t>Perte de revenus</a:t>
                      </a:r>
                      <a:endParaRPr lang="fr-FR" sz="1400" dirty="0">
                        <a:latin typeface="Open Sans Light"/>
                        <a:ea typeface="Open Sans Light"/>
                        <a:cs typeface="Open Sans Light"/>
                        <a:sym typeface="Open Sans Light"/>
                      </a:endParaRPr>
                    </a:p>
                  </a:txBody>
                  <a:tcPr marL="91467" marR="91467" marT="45733" marB="45733"/>
                </a:tc>
                <a:tc>
                  <a:txBody>
                    <a:bodyPr/>
                    <a:lstStyle/>
                    <a:p>
                      <a:pPr marL="0" marR="0" lvl="0" indent="0" algn="l" rtl="0">
                        <a:spcBef>
                          <a:spcPts val="0"/>
                        </a:spcBef>
                        <a:spcAft>
                          <a:spcPts val="0"/>
                        </a:spcAft>
                        <a:buNone/>
                      </a:pPr>
                      <a:r>
                        <a:rPr lang="en" sz="1500">
                          <a:latin typeface="Open Sans Light"/>
                          <a:ea typeface="Open Sans Light"/>
                          <a:cs typeface="Open Sans Light"/>
                          <a:sym typeface="Open Sans Light"/>
                        </a:rPr>
                        <a:t>72</a:t>
                      </a:r>
                      <a:r>
                        <a:rPr lang="en" sz="1500" u="none" strike="noStrike" cap="none">
                          <a:latin typeface="Open Sans Light"/>
                          <a:ea typeface="Open Sans Light"/>
                          <a:cs typeface="Open Sans Light"/>
                          <a:sym typeface="Open Sans Light"/>
                        </a:rPr>
                        <a:t>%</a:t>
                      </a:r>
                      <a:endParaRPr sz="1500">
                        <a:latin typeface="Open Sans Light"/>
                        <a:ea typeface="Open Sans Light"/>
                        <a:cs typeface="Open Sans Light"/>
                        <a:sym typeface="Open Sans Light"/>
                      </a:endParaRPr>
                    </a:p>
                  </a:txBody>
                  <a:tcPr marL="91467" marR="91467" marT="45733" marB="45733" anchor="ctr"/>
                </a:tc>
                <a:tc>
                  <a:txBody>
                    <a:bodyPr/>
                    <a:lstStyle/>
                    <a:p>
                      <a:pPr marL="0" marR="0" lvl="0" indent="0" algn="l" rtl="0">
                        <a:spcBef>
                          <a:spcPts val="0"/>
                        </a:spcBef>
                        <a:spcAft>
                          <a:spcPts val="0"/>
                        </a:spcAft>
                        <a:buNone/>
                      </a:pPr>
                      <a:r>
                        <a:rPr lang="en" sz="1500">
                          <a:latin typeface="Open Sans Light"/>
                          <a:ea typeface="Open Sans Light"/>
                          <a:cs typeface="Open Sans Light"/>
                          <a:sym typeface="Open Sans Light"/>
                        </a:rPr>
                        <a:t>78</a:t>
                      </a:r>
                      <a:r>
                        <a:rPr lang="en" sz="1500" u="none" strike="noStrike" cap="none">
                          <a:latin typeface="Open Sans Light"/>
                          <a:ea typeface="Open Sans Light"/>
                          <a:cs typeface="Open Sans Light"/>
                          <a:sym typeface="Open Sans Light"/>
                        </a:rPr>
                        <a:t>%</a:t>
                      </a:r>
                      <a:endParaRPr sz="1500">
                        <a:latin typeface="Open Sans Light"/>
                        <a:ea typeface="Open Sans Light"/>
                        <a:cs typeface="Open Sans Light"/>
                        <a:sym typeface="Open Sans Light"/>
                      </a:endParaRPr>
                    </a:p>
                  </a:txBody>
                  <a:tcPr marL="91467" marR="91467" marT="45733" marB="45733" anchor="ctr"/>
                </a:tc>
                <a:tc>
                  <a:txBody>
                    <a:bodyPr/>
                    <a:lstStyle/>
                    <a:p>
                      <a:pPr marL="0" lvl="0" indent="0" algn="l" rtl="0">
                        <a:spcBef>
                          <a:spcPts val="0"/>
                        </a:spcBef>
                        <a:spcAft>
                          <a:spcPts val="0"/>
                        </a:spcAft>
                        <a:buNone/>
                      </a:pPr>
                      <a:r>
                        <a:rPr lang="en-US" sz="1500" dirty="0"/>
                        <a:t>↑</a:t>
                      </a:r>
                      <a:r>
                        <a:rPr lang="en" sz="1500" dirty="0">
                          <a:latin typeface="Open Sans Light"/>
                          <a:ea typeface="Open Sans Light"/>
                          <a:cs typeface="Open Sans Light"/>
                          <a:sym typeface="Open Sans Light"/>
                        </a:rPr>
                        <a:t> 6% </a:t>
                      </a:r>
                      <a:endParaRPr sz="1500" dirty="0">
                        <a:latin typeface="Open Sans Light"/>
                        <a:ea typeface="Open Sans Light"/>
                        <a:cs typeface="Open Sans Light"/>
                        <a:sym typeface="Open Sans Light"/>
                      </a:endParaRPr>
                    </a:p>
                  </a:txBody>
                  <a:tcPr marL="91467" marR="91467" marT="45733" marB="45733" anchor="ctr"/>
                </a:tc>
                <a:extLst>
                  <a:ext uri="{0D108BD9-81ED-4DB2-BD59-A6C34878D82A}">
                    <a16:rowId xmlns:a16="http://schemas.microsoft.com/office/drawing/2014/main" val="10004"/>
                  </a:ext>
                </a:extLst>
              </a:tr>
            </a:tbl>
          </a:graphicData>
        </a:graphic>
      </p:graphicFrame>
      <p:grpSp>
        <p:nvGrpSpPr>
          <p:cNvPr id="172" name="Google Shape;172;p20"/>
          <p:cNvGrpSpPr/>
          <p:nvPr/>
        </p:nvGrpSpPr>
        <p:grpSpPr>
          <a:xfrm>
            <a:off x="5513364" y="3352162"/>
            <a:ext cx="977733" cy="3072809"/>
            <a:chOff x="-1847526" y="1668042"/>
            <a:chExt cx="4285800" cy="3497658"/>
          </a:xfrm>
        </p:grpSpPr>
        <p:sp>
          <p:nvSpPr>
            <p:cNvPr id="173" name="Google Shape;173;p20"/>
            <p:cNvSpPr txBox="1"/>
            <p:nvPr/>
          </p:nvSpPr>
          <p:spPr>
            <a:xfrm>
              <a:off x="0" y="1692300"/>
              <a:ext cx="669300" cy="3473400"/>
            </a:xfrm>
            <a:prstGeom prst="rect">
              <a:avLst/>
            </a:prstGeom>
            <a:solidFill>
              <a:srgbClr val="005E72">
                <a:alpha val="12840"/>
              </a:srgbClr>
            </a:solidFill>
            <a:ln>
              <a:noFill/>
            </a:ln>
          </p:spPr>
          <p:txBody>
            <a:bodyPr spcFirstLastPara="1" wrap="square" lIns="91433" tIns="45700" rIns="91433" bIns="45700" anchor="ctr" anchorCtr="0">
              <a:noAutofit/>
            </a:bodyPr>
            <a:lstStyle/>
            <a:p>
              <a:pPr algn="ctr"/>
              <a:endParaRPr sz="1467"/>
            </a:p>
          </p:txBody>
        </p:sp>
        <p:sp>
          <p:nvSpPr>
            <p:cNvPr id="174" name="Google Shape;174;p20"/>
            <p:cNvSpPr txBox="1"/>
            <p:nvPr/>
          </p:nvSpPr>
          <p:spPr>
            <a:xfrm>
              <a:off x="-1847526" y="1668042"/>
              <a:ext cx="4285800" cy="397098"/>
            </a:xfrm>
            <a:prstGeom prst="rect">
              <a:avLst/>
            </a:prstGeom>
            <a:noFill/>
            <a:ln>
              <a:noFill/>
            </a:ln>
          </p:spPr>
          <p:txBody>
            <a:bodyPr spcFirstLastPara="1" wrap="square" lIns="91433" tIns="91433" rIns="91433" bIns="91433" anchor="t" anchorCtr="0">
              <a:spAutoFit/>
            </a:bodyPr>
            <a:lstStyle/>
            <a:p>
              <a:pPr algn="ctr"/>
              <a:r>
                <a:rPr lang="en" sz="1067" b="1">
                  <a:solidFill>
                    <a:schemeClr val="dk2"/>
                  </a:solidFill>
                  <a:latin typeface="Open Sans"/>
                  <a:ea typeface="Open Sans"/>
                  <a:cs typeface="Open Sans"/>
                  <a:sym typeface="Open Sans"/>
                </a:rPr>
                <a:t>Survey 2</a:t>
              </a:r>
              <a:endParaRPr sz="1067"/>
            </a:p>
          </p:txBody>
        </p:sp>
      </p:grpSp>
      <p:sp>
        <p:nvSpPr>
          <p:cNvPr id="175" name="Google Shape;175;p20"/>
          <p:cNvSpPr txBox="1"/>
          <p:nvPr/>
        </p:nvSpPr>
        <p:spPr>
          <a:xfrm>
            <a:off x="208598" y="2475884"/>
            <a:ext cx="11774804" cy="443249"/>
          </a:xfrm>
          <a:prstGeom prst="rect">
            <a:avLst/>
          </a:prstGeom>
          <a:noFill/>
          <a:ln>
            <a:noFill/>
          </a:ln>
        </p:spPr>
        <p:txBody>
          <a:bodyPr spcFirstLastPara="1" wrap="square" lIns="91433" tIns="91433" rIns="91433" bIns="91433" anchor="t" anchorCtr="0">
            <a:spAutoFit/>
          </a:bodyPr>
          <a:lstStyle/>
          <a:p>
            <a:pPr>
              <a:lnSpc>
                <a:spcPct val="90000"/>
              </a:lnSpc>
            </a:pPr>
            <a:r>
              <a:rPr lang="fr-FR" sz="1867" dirty="0">
                <a:solidFill>
                  <a:srgbClr val="005E72"/>
                </a:solidFill>
                <a:latin typeface="Open Sans SemiBold"/>
                <a:ea typeface="Open Sans SemiBold"/>
                <a:cs typeface="Open Sans SemiBold"/>
                <a:sym typeface="Open Sans SemiBold"/>
              </a:rPr>
              <a:t>Dynamique de la maladie avec des indicateurs de renforcement (▲) et d’allègement (▼) des mesures</a:t>
            </a:r>
          </a:p>
        </p:txBody>
      </p:sp>
      <p:cxnSp>
        <p:nvCxnSpPr>
          <p:cNvPr id="176" name="Google Shape;176;p20"/>
          <p:cNvCxnSpPr/>
          <p:nvPr/>
        </p:nvCxnSpPr>
        <p:spPr>
          <a:xfrm>
            <a:off x="771325" y="2813008"/>
            <a:ext cx="10758800" cy="8000"/>
          </a:xfrm>
          <a:prstGeom prst="straightConnector1">
            <a:avLst/>
          </a:prstGeom>
          <a:noFill/>
          <a:ln w="9525" cap="flat" cmpd="sng">
            <a:solidFill>
              <a:srgbClr val="005E72"/>
            </a:solidFill>
            <a:prstDash val="solid"/>
            <a:round/>
            <a:headEnd type="none" w="med" len="med"/>
            <a:tailEnd type="none" w="med" len="med"/>
          </a:ln>
        </p:spPr>
      </p:cxnSp>
      <p:grpSp>
        <p:nvGrpSpPr>
          <p:cNvPr id="179" name="Google Shape;179;p20"/>
          <p:cNvGrpSpPr/>
          <p:nvPr/>
        </p:nvGrpSpPr>
        <p:grpSpPr>
          <a:xfrm>
            <a:off x="9395872" y="3347222"/>
            <a:ext cx="977733" cy="3072805"/>
            <a:chOff x="-1855116" y="1668047"/>
            <a:chExt cx="4285800" cy="3497653"/>
          </a:xfrm>
        </p:grpSpPr>
        <p:sp>
          <p:nvSpPr>
            <p:cNvPr id="180" name="Google Shape;180;p20"/>
            <p:cNvSpPr txBox="1"/>
            <p:nvPr/>
          </p:nvSpPr>
          <p:spPr>
            <a:xfrm>
              <a:off x="0" y="1692300"/>
              <a:ext cx="669300" cy="3473400"/>
            </a:xfrm>
            <a:prstGeom prst="rect">
              <a:avLst/>
            </a:prstGeom>
            <a:solidFill>
              <a:srgbClr val="005E72">
                <a:alpha val="12840"/>
              </a:srgbClr>
            </a:solidFill>
            <a:ln>
              <a:noFill/>
            </a:ln>
          </p:spPr>
          <p:txBody>
            <a:bodyPr spcFirstLastPara="1" wrap="square" lIns="91433" tIns="45700" rIns="91433" bIns="45700" anchor="ctr" anchorCtr="0">
              <a:noAutofit/>
            </a:bodyPr>
            <a:lstStyle/>
            <a:p>
              <a:pPr algn="ctr"/>
              <a:endParaRPr sz="1467"/>
            </a:p>
          </p:txBody>
        </p:sp>
        <p:sp>
          <p:nvSpPr>
            <p:cNvPr id="181" name="Google Shape;181;p20"/>
            <p:cNvSpPr txBox="1"/>
            <p:nvPr/>
          </p:nvSpPr>
          <p:spPr>
            <a:xfrm>
              <a:off x="-1855116" y="1668047"/>
              <a:ext cx="4285800" cy="397098"/>
            </a:xfrm>
            <a:prstGeom prst="rect">
              <a:avLst/>
            </a:prstGeom>
            <a:noFill/>
            <a:ln>
              <a:noFill/>
            </a:ln>
          </p:spPr>
          <p:txBody>
            <a:bodyPr spcFirstLastPara="1" wrap="square" lIns="91433" tIns="91433" rIns="91433" bIns="91433" anchor="t" anchorCtr="0">
              <a:spAutoFit/>
            </a:bodyPr>
            <a:lstStyle/>
            <a:p>
              <a:pPr algn="ctr"/>
              <a:r>
                <a:rPr lang="en" sz="1067" b="1">
                  <a:solidFill>
                    <a:schemeClr val="dk2"/>
                  </a:solidFill>
                  <a:latin typeface="Open Sans"/>
                  <a:ea typeface="Open Sans"/>
                  <a:cs typeface="Open Sans"/>
                  <a:sym typeface="Open Sans"/>
                </a:rPr>
                <a:t>Survey 3</a:t>
              </a:r>
              <a:endParaRPr sz="1067"/>
            </a:p>
          </p:txBody>
        </p:sp>
      </p:grpSp>
      <p:sp>
        <p:nvSpPr>
          <p:cNvPr id="15" name="Title 1">
            <a:extLst>
              <a:ext uri="{FF2B5EF4-FFF2-40B4-BE49-F238E27FC236}">
                <a16:creationId xmlns:a16="http://schemas.microsoft.com/office/drawing/2014/main" id="{869DE5CC-7F94-4799-87F9-8C783FFDA7F7}"/>
              </a:ext>
            </a:extLst>
          </p:cNvPr>
          <p:cNvSpPr>
            <a:spLocks noGrp="1"/>
          </p:cNvSpPr>
          <p:nvPr>
            <p:ph type="title"/>
          </p:nvPr>
        </p:nvSpPr>
        <p:spPr>
          <a:xfrm>
            <a:off x="681069" y="656357"/>
            <a:ext cx="4472017" cy="1325563"/>
          </a:xfrm>
        </p:spPr>
        <p:txBody>
          <a:bodyPr>
            <a:normAutofit fontScale="90000"/>
          </a:bodyPr>
          <a:lstStyle/>
          <a:p>
            <a:r>
              <a:rPr lang="fr-FR" sz="4000" dirty="0"/>
              <a:t>Les points essentiels de l’enquête et les tendances</a:t>
            </a:r>
            <a:endParaRPr lang="en-US" sz="40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9E3720C-7123-46AC-BE5C-47F362231A9F}"/>
              </a:ext>
            </a:extLst>
          </p:cNvPr>
          <p:cNvSpPr/>
          <p:nvPr/>
        </p:nvSpPr>
        <p:spPr>
          <a:xfrm>
            <a:off x="0" y="1714500"/>
            <a:ext cx="12192000" cy="21971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itle 1">
            <a:extLst>
              <a:ext uri="{FF2B5EF4-FFF2-40B4-BE49-F238E27FC236}">
                <a16:creationId xmlns:a16="http://schemas.microsoft.com/office/drawing/2014/main" id="{D43E2F1F-BE6F-48CB-A0ED-00292BE0AFEE}"/>
              </a:ext>
            </a:extLst>
          </p:cNvPr>
          <p:cNvSpPr txBox="1">
            <a:spLocks/>
          </p:cNvSpPr>
          <p:nvPr/>
        </p:nvSpPr>
        <p:spPr>
          <a:xfrm>
            <a:off x="662672" y="2163603"/>
            <a:ext cx="9459228" cy="1004465"/>
          </a:xfrm>
          <a:prstGeom prst="rect">
            <a:avLst/>
          </a:prstGeom>
        </p:spPr>
        <p:txBody>
          <a:bodyPr/>
          <a:lstStyle>
            <a:defPPr>
              <a:defRPr lang="fr-FR"/>
            </a:defPPr>
            <a:lvl1pPr algn="ctr">
              <a:lnSpc>
                <a:spcPct val="90000"/>
              </a:lnSpc>
              <a:spcBef>
                <a:spcPct val="0"/>
              </a:spcBef>
              <a:buNone/>
              <a:defRPr sz="2600" b="1" cap="none" spc="0" baseline="0">
                <a:solidFill>
                  <a:srgbClr val="019D9C"/>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fr-FR" sz="4400" dirty="0">
                <a:solidFill>
                  <a:srgbClr val="F4A62D"/>
                </a:solidFill>
                <a:latin typeface="HK Grotesk Black" panose="00000A00000000000000" pitchFamily="2" charset="0"/>
              </a:rPr>
              <a:t>La dynamique de la maladie et la mise en œuvre des MSSP</a:t>
            </a:r>
            <a:endParaRPr kumimoji="0" lang="fr-FR" sz="4400" b="1" i="0" u="none" strike="noStrike" kern="1200" cap="none" spc="-30" normalizeH="0" baseline="0" dirty="0">
              <a:ln>
                <a:noFill/>
              </a:ln>
              <a:solidFill>
                <a:srgbClr val="F4A62D"/>
              </a:solidFill>
              <a:effectLst/>
              <a:uLnTx/>
              <a:uFillTx/>
              <a:latin typeface="HK Grotesk Black" panose="00000A00000000000000" pitchFamily="2" charset="0"/>
            </a:endParaRPr>
          </a:p>
        </p:txBody>
      </p:sp>
      <p:sp>
        <p:nvSpPr>
          <p:cNvPr id="14" name="Rectangle 13">
            <a:extLst>
              <a:ext uri="{FF2B5EF4-FFF2-40B4-BE49-F238E27FC236}">
                <a16:creationId xmlns:a16="http://schemas.microsoft.com/office/drawing/2014/main" id="{3F274A8B-FA0C-471D-8EC0-23D6C4CA9343}"/>
              </a:ext>
            </a:extLst>
          </p:cNvPr>
          <p:cNvSpPr/>
          <p:nvPr/>
        </p:nvSpPr>
        <p:spPr>
          <a:xfrm>
            <a:off x="777647" y="6426278"/>
            <a:ext cx="2244440" cy="397288"/>
          </a:xfrm>
          <a:prstGeom prst="rect">
            <a:avLst/>
          </a:prstGeom>
        </p:spPr>
        <p:txBody>
          <a:bodyPr wrap="square">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GT America" panose="00000500000000000000" pitchFamily="50" charset="0"/>
                <a:ea typeface="Calibri" panose="020F0502020204030204" pitchFamily="34" charset="0"/>
                <a:cs typeface="+mn-cs"/>
              </a:rPr>
              <a:t>Partnership for Evidence-based Response to COVID-19</a:t>
            </a:r>
            <a:endParaRPr kumimoji="0" lang="en-US" sz="900" b="0" i="0" u="none" strike="noStrike" kern="1200" cap="none" spc="0" normalizeH="0" baseline="0" noProof="0" dirty="0">
              <a:ln>
                <a:noFill/>
              </a:ln>
              <a:solidFill>
                <a:prstClr val="white"/>
              </a:solidFill>
              <a:effectLst/>
              <a:uLnTx/>
              <a:uFillTx/>
              <a:latin typeface="GT America" panose="00000500000000000000" pitchFamily="50" charset="0"/>
              <a:ea typeface="Arial" panose="020B0604020202020204" pitchFamily="34" charset="0"/>
              <a:cs typeface="+mn-cs"/>
            </a:endParaRPr>
          </a:p>
        </p:txBody>
      </p:sp>
      <p:cxnSp>
        <p:nvCxnSpPr>
          <p:cNvPr id="17" name="Straight Connector 16">
            <a:extLst>
              <a:ext uri="{FF2B5EF4-FFF2-40B4-BE49-F238E27FC236}">
                <a16:creationId xmlns:a16="http://schemas.microsoft.com/office/drawing/2014/main" id="{D0D33C4B-29CD-42F9-9829-4DA9B097108F}"/>
              </a:ext>
            </a:extLst>
          </p:cNvPr>
          <p:cNvCxnSpPr/>
          <p:nvPr/>
        </p:nvCxnSpPr>
        <p:spPr>
          <a:xfrm>
            <a:off x="777647" y="3468029"/>
            <a:ext cx="351971" cy="0"/>
          </a:xfrm>
          <a:prstGeom prst="line">
            <a:avLst/>
          </a:prstGeom>
          <a:ln w="63500" cap="rnd">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663AF3EC-C2A5-4338-B9A8-4646EC2CDBFF}"/>
              </a:ext>
            </a:extLst>
          </p:cNvPr>
          <p:cNvPicPr>
            <a:picLocks noChangeAspect="1"/>
          </p:cNvPicPr>
          <p:nvPr/>
        </p:nvPicPr>
        <p:blipFill>
          <a:blip r:embed="rId3"/>
          <a:stretch>
            <a:fillRect/>
          </a:stretch>
        </p:blipFill>
        <p:spPr>
          <a:xfrm>
            <a:off x="-1" y="6313360"/>
            <a:ext cx="1710543" cy="397287"/>
          </a:xfrm>
          <a:prstGeom prst="rect">
            <a:avLst/>
          </a:prstGeom>
        </p:spPr>
      </p:pic>
    </p:spTree>
    <p:extLst>
      <p:ext uri="{BB962C8B-B14F-4D97-AF65-F5344CB8AC3E}">
        <p14:creationId xmlns:p14="http://schemas.microsoft.com/office/powerpoint/2010/main" val="17982728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B6FAAD-6872-4BB1-BBF3-9DDE7B1DD5D3}"/>
              </a:ext>
            </a:extLst>
          </p:cNvPr>
          <p:cNvSpPr>
            <a:spLocks noGrp="1"/>
          </p:cNvSpPr>
          <p:nvPr>
            <p:ph type="title"/>
          </p:nvPr>
        </p:nvSpPr>
        <p:spPr/>
        <p:txBody>
          <a:bodyPr>
            <a:normAutofit/>
          </a:bodyPr>
          <a:lstStyle/>
          <a:p>
            <a:r>
              <a:rPr lang="en-US" sz="4000" dirty="0">
                <a:latin typeface="GT America"/>
              </a:rPr>
              <a:t>La situation</a:t>
            </a:r>
          </a:p>
        </p:txBody>
      </p:sp>
      <p:sp>
        <p:nvSpPr>
          <p:cNvPr id="8" name="TextBox 7">
            <a:extLst>
              <a:ext uri="{FF2B5EF4-FFF2-40B4-BE49-F238E27FC236}">
                <a16:creationId xmlns:a16="http://schemas.microsoft.com/office/drawing/2014/main" id="{16485E12-9543-4A65-BBA8-3A7CFCB54D37}"/>
              </a:ext>
            </a:extLst>
          </p:cNvPr>
          <p:cNvSpPr txBox="1"/>
          <p:nvPr/>
        </p:nvSpPr>
        <p:spPr>
          <a:xfrm>
            <a:off x="264441" y="1409654"/>
            <a:ext cx="11512638" cy="671915"/>
          </a:xfrm>
          <a:prstGeom prst="rect">
            <a:avLst/>
          </a:prstGeom>
          <a:noFill/>
        </p:spPr>
        <p:txBody>
          <a:bodyPr wrap="square">
            <a:spAutoFit/>
          </a:bodyPr>
          <a:lstStyle/>
          <a:p>
            <a:pPr>
              <a:lnSpc>
                <a:spcPct val="107000"/>
              </a:lnSpc>
              <a:spcAft>
                <a:spcPts val="800"/>
              </a:spcAft>
            </a:pPr>
            <a:r>
              <a:rPr lang="fr-FR" sz="1800" b="1" dirty="0">
                <a:effectLst/>
                <a:latin typeface="Calibri" panose="020F0502020204030204" pitchFamily="34" charset="0"/>
                <a:ea typeface="Calibri" panose="020F0502020204030204" pitchFamily="34" charset="0"/>
                <a:cs typeface="Times New Roman" panose="02020603050405020304" pitchFamily="18" charset="0"/>
              </a:rPr>
              <a:t>L’augmentation du nombre de nouveaux cas déclarés a conduit à un renforcement des MSSP en décembre. Le nombre de nouveaux cas a diminué depuis, mais reste au-dessus du niveau précédant cette augmentation.</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1" name="Picture 10">
            <a:extLst>
              <a:ext uri="{FF2B5EF4-FFF2-40B4-BE49-F238E27FC236}">
                <a16:creationId xmlns:a16="http://schemas.microsoft.com/office/drawing/2014/main" id="{35AEF846-193A-4A0F-8D79-6E8870236141}"/>
              </a:ext>
            </a:extLst>
          </p:cNvPr>
          <p:cNvPicPr>
            <a:picLocks noChangeAspect="1"/>
          </p:cNvPicPr>
          <p:nvPr/>
        </p:nvPicPr>
        <p:blipFill>
          <a:blip r:embed="rId3"/>
          <a:stretch>
            <a:fillRect/>
          </a:stretch>
        </p:blipFill>
        <p:spPr>
          <a:xfrm>
            <a:off x="-1" y="6313360"/>
            <a:ext cx="1710543" cy="397287"/>
          </a:xfrm>
          <a:prstGeom prst="rect">
            <a:avLst/>
          </a:prstGeom>
        </p:spPr>
      </p:pic>
      <p:pic>
        <p:nvPicPr>
          <p:cNvPr id="4" name="Picture 3">
            <a:extLst>
              <a:ext uri="{FF2B5EF4-FFF2-40B4-BE49-F238E27FC236}">
                <a16:creationId xmlns:a16="http://schemas.microsoft.com/office/drawing/2014/main" id="{996D5A2B-28C7-402F-80B6-9BDDBFF06F30}"/>
              </a:ext>
            </a:extLst>
          </p:cNvPr>
          <p:cNvPicPr>
            <a:picLocks noChangeAspect="1"/>
          </p:cNvPicPr>
          <p:nvPr/>
        </p:nvPicPr>
        <p:blipFill>
          <a:blip r:embed="rId4"/>
          <a:stretch>
            <a:fillRect/>
          </a:stretch>
        </p:blipFill>
        <p:spPr>
          <a:xfrm>
            <a:off x="415142" y="2735217"/>
            <a:ext cx="2590800" cy="2867025"/>
          </a:xfrm>
          <a:prstGeom prst="rect">
            <a:avLst/>
          </a:prstGeom>
        </p:spPr>
      </p:pic>
      <p:pic>
        <p:nvPicPr>
          <p:cNvPr id="3" name="Picture 4" descr="Chart&#10;&#10;Description automatically generated">
            <a:extLst>
              <a:ext uri="{FF2B5EF4-FFF2-40B4-BE49-F238E27FC236}">
                <a16:creationId xmlns:a16="http://schemas.microsoft.com/office/drawing/2014/main" id="{1C048E53-2C03-4348-8218-4BD65AF25212}"/>
              </a:ext>
            </a:extLst>
          </p:cNvPr>
          <p:cNvPicPr>
            <a:picLocks noChangeAspect="1"/>
          </p:cNvPicPr>
          <p:nvPr/>
        </p:nvPicPr>
        <p:blipFill>
          <a:blip r:embed="rId5"/>
          <a:stretch>
            <a:fillRect/>
          </a:stretch>
        </p:blipFill>
        <p:spPr>
          <a:xfrm>
            <a:off x="3073401" y="2040928"/>
            <a:ext cx="8839198" cy="4672075"/>
          </a:xfrm>
          <a:prstGeom prst="rect">
            <a:avLst/>
          </a:prstGeom>
        </p:spPr>
      </p:pic>
    </p:spTree>
    <p:extLst>
      <p:ext uri="{BB962C8B-B14F-4D97-AF65-F5344CB8AC3E}">
        <p14:creationId xmlns:p14="http://schemas.microsoft.com/office/powerpoint/2010/main" val="385889042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eJdUBLkF.ir74OQSEUMF9A"/>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eJdUBLkF.ir74OQSEUMF9A"/>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bT52hb9WDlXLdt_Xkw2WZ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dN04oOJQ4MwSF7dCoBZhKg"/>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pujqcHVlVTZYOruMkoQoog"/>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pujqcHVlVTZYOruMkoQoog"/>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IPSOS - Classical Template - 16x9">
  <a:themeElements>
    <a:clrScheme name="PERC">
      <a:dk1>
        <a:srgbClr val="005E72"/>
      </a:dk1>
      <a:lt1>
        <a:sysClr val="window" lastClr="FFFFFF"/>
      </a:lt1>
      <a:dk2>
        <a:srgbClr val="F4A62D"/>
      </a:dk2>
      <a:lt2>
        <a:srgbClr val="2C2C36"/>
      </a:lt2>
      <a:accent1>
        <a:srgbClr val="BA5C50"/>
      </a:accent1>
      <a:accent2>
        <a:srgbClr val="7D7D7D"/>
      </a:accent2>
      <a:accent3>
        <a:srgbClr val="F5C069"/>
      </a:accent3>
      <a:accent4>
        <a:srgbClr val="84329B"/>
      </a:accent4>
      <a:accent5>
        <a:srgbClr val="E4C7EC"/>
      </a:accent5>
      <a:accent6>
        <a:srgbClr val="BEDBFF"/>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bg2"/>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14858</TotalTime>
  <Words>3181</Words>
  <Application>Microsoft Office PowerPoint</Application>
  <PresentationFormat>Widescreen</PresentationFormat>
  <Paragraphs>170</Paragraphs>
  <Slides>22</Slides>
  <Notes>19</Notes>
  <HiddenSlides>0</HiddenSlides>
  <MMClips>0</MMClips>
  <ScaleCrop>false</ScaleCrop>
  <HeadingPairs>
    <vt:vector size="4" baseType="variant">
      <vt:variant>
        <vt:lpstr>Theme</vt:lpstr>
      </vt:variant>
      <vt:variant>
        <vt:i4>3</vt:i4>
      </vt:variant>
      <vt:variant>
        <vt:lpstr>Slide Titles</vt:lpstr>
      </vt:variant>
      <vt:variant>
        <vt:i4>22</vt:i4>
      </vt:variant>
    </vt:vector>
  </HeadingPairs>
  <TitlesOfParts>
    <vt:vector size="25" baseType="lpstr">
      <vt:lpstr>Office Theme</vt:lpstr>
      <vt:lpstr>1_Office Theme</vt:lpstr>
      <vt:lpstr>IPSOS - Classical Template - 16x9</vt:lpstr>
      <vt:lpstr>Trouver un équilibre:  Les mesures sociales et de santé publique en République Démocratique du Congo</vt:lpstr>
      <vt:lpstr>Présentation du PERC</vt:lpstr>
      <vt:lpstr>Sommaire</vt:lpstr>
      <vt:lpstr>PowerPoint Presentation</vt:lpstr>
      <vt:lpstr>Les point essentiels : l’enquête de février 2021</vt:lpstr>
      <vt:lpstr>Points essentiels : les tendances entre août 2020 et février 2021</vt:lpstr>
      <vt:lpstr>Les points essentiels de l’enquête et les tendances</vt:lpstr>
      <vt:lpstr>PowerPoint Presentation</vt:lpstr>
      <vt:lpstr>La situation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Finding the Balance:  Public Health and Social Measures in Uganda</dc:title>
  <dc:creator>Breanna van Loenen</dc:creator>
  <cp:lastModifiedBy>Breanna van Loenen</cp:lastModifiedBy>
  <cp:revision>161</cp:revision>
  <dcterms:created xsi:type="dcterms:W3CDTF">2021-03-03T19:18:52Z</dcterms:created>
  <dcterms:modified xsi:type="dcterms:W3CDTF">2021-05-12T15:12:49Z</dcterms:modified>
</cp:coreProperties>
</file>