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5159" r:id="rId3"/>
    <p:sldId id="5160" r:id="rId4"/>
    <p:sldId id="5161" r:id="rId5"/>
    <p:sldId id="5162" r:id="rId6"/>
    <p:sldId id="5163" r:id="rId7"/>
    <p:sldId id="5164" r:id="rId8"/>
    <p:sldId id="256" r:id="rId9"/>
    <p:sldId id="5165" r:id="rId10"/>
    <p:sldId id="5125" r:id="rId11"/>
    <p:sldId id="5166" r:id="rId12"/>
    <p:sldId id="5130" r:id="rId13"/>
    <p:sldId id="5131" r:id="rId14"/>
    <p:sldId id="5156" r:id="rId15"/>
    <p:sldId id="5134" r:id="rId16"/>
    <p:sldId id="5141" r:id="rId17"/>
    <p:sldId id="5133" r:id="rId18"/>
    <p:sldId id="5135" r:id="rId19"/>
    <p:sldId id="5157" r:id="rId20"/>
    <p:sldId id="5136" r:id="rId21"/>
    <p:sldId id="5143" r:id="rId22"/>
    <p:sldId id="5137" r:id="rId23"/>
    <p:sldId id="514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by A. Wilkason" initials="CAW" lastIdx="4" clrIdx="0">
    <p:extLst>
      <p:ext uri="{19B8F6BF-5375-455C-9EA6-DF929625EA0E}">
        <p15:presenceInfo xmlns:p15="http://schemas.microsoft.com/office/powerpoint/2012/main" userId="S::cwilkason@resolvetosavelives.org::3619adc8-0004-4a33-90b2-c8c3c93b60d2" providerId="AD"/>
      </p:ext>
    </p:extLst>
  </p:cmAuthor>
  <p:cmAuthor id="2" name="Robert Rosenbaum" initials="RR" lastIdx="3" clrIdx="1">
    <p:extLst>
      <p:ext uri="{19B8F6BF-5375-455C-9EA6-DF929625EA0E}">
        <p15:presenceInfo xmlns:p15="http://schemas.microsoft.com/office/powerpoint/2012/main" userId="S::rrosenbaum@resolvetosavelives.org::34308914-aa0a-4928-a8f9-263514df2152" providerId="AD"/>
      </p:ext>
    </p:extLst>
  </p:cmAuthor>
  <p:cmAuthor id="3" name="Kathryn Walsh" initials="KNW" lastIdx="2" clrIdx="2">
    <p:extLst>
      <p:ext uri="{19B8F6BF-5375-455C-9EA6-DF929625EA0E}">
        <p15:presenceInfo xmlns:p15="http://schemas.microsoft.com/office/powerpoint/2012/main" userId="Kathryn Walsh" providerId="None"/>
      </p:ext>
    </p:extLst>
  </p:cmAuthor>
  <p:cmAuthor id="4" name="Breanna van Loenen" initials="BvL" lastIdx="7" clrIdx="3">
    <p:extLst>
      <p:ext uri="{19B8F6BF-5375-455C-9EA6-DF929625EA0E}">
        <p15:presenceInfo xmlns:p15="http://schemas.microsoft.com/office/powerpoint/2012/main" userId="S::bloenen@resolvetosavelives.org::d183c2de-e75b-4bd3-bb36-20604287d3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AB811-FB07-451B-A5BB-8DED070EBE75}" v="65" dt="2021-03-24T14:59:18.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3" autoAdjust="0"/>
    <p:restoredTop sz="78803" autoAdjust="0"/>
  </p:normalViewPr>
  <p:slideViewPr>
    <p:cSldViewPr snapToGrid="0">
      <p:cViewPr>
        <p:scale>
          <a:sx n="100" d="100"/>
          <a:sy n="100" d="100"/>
        </p:scale>
        <p:origin x="7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Rosenbaum" clId="Web-{95DAB811-FB07-451B-A5BB-8DED070EBE75}"/>
    <pc:docChg chg="modSld">
      <pc:chgData name="Robert Rosenbaum" userId="" providerId="" clId="Web-{95DAB811-FB07-451B-A5BB-8DED070EBE75}" dt="2021-03-24T14:59:16.594" v="32" actId="14100"/>
      <pc:docMkLst>
        <pc:docMk/>
      </pc:docMkLst>
      <pc:sldChg chg="modSp">
        <pc:chgData name="Robert Rosenbaum" userId="" providerId="" clId="Web-{95DAB811-FB07-451B-A5BB-8DED070EBE75}" dt="2021-03-24T14:59:16.594" v="32" actId="14100"/>
        <pc:sldMkLst>
          <pc:docMk/>
          <pc:sldMk cId="1459660370" sldId="5130"/>
        </pc:sldMkLst>
        <pc:spChg chg="mod">
          <ac:chgData name="Robert Rosenbaum" userId="" providerId="" clId="Web-{95DAB811-FB07-451B-A5BB-8DED070EBE75}" dt="2021-03-24T14:59:02.937" v="19" actId="20577"/>
          <ac:spMkLst>
            <pc:docMk/>
            <pc:sldMk cId="1459660370" sldId="5130"/>
            <ac:spMk id="22" creationId="{DD6C74D8-2089-4619-BDF8-02BCFE8658F3}"/>
          </ac:spMkLst>
        </pc:spChg>
        <pc:spChg chg="mod">
          <ac:chgData name="Robert Rosenbaum" userId="" providerId="" clId="Web-{95DAB811-FB07-451B-A5BB-8DED070EBE75}" dt="2021-03-24T14:59:16.594" v="32" actId="14100"/>
          <ac:spMkLst>
            <pc:docMk/>
            <pc:sldMk cId="1459660370" sldId="5130"/>
            <ac:spMk id="23" creationId="{7F836E9A-E358-4E9D-BA96-D3BE7841C65C}"/>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3-08T13:19:23.001" idx="1">
    <p:pos x="74" y="3960"/>
    <p:text>need NASEM logo</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1-03-15T17:17:43.654" idx="1">
    <p:pos x="7583" y="1049"/>
    <p:text>Do we have the updated SVG without the formatting issues, or should we just go with the png version?</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0D944-188D-4616-AE54-A039D13FDDB2}" type="datetimeFigureOut">
              <a:rPr lang="en-US" smtClean="0"/>
              <a:t>3/24/2021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34920-F045-44EC-A1EF-B288CB92DCF3}" type="slidenum">
              <a:rPr lang="en-US" smtClean="0"/>
              <a:t>‹#›</a:t>
            </a:fld>
            <a:endParaRPr lang="en-US"/>
          </a:p>
        </p:txBody>
      </p:sp>
    </p:spTree>
    <p:extLst>
      <p:ext uri="{BB962C8B-B14F-4D97-AF65-F5344CB8AC3E}">
        <p14:creationId xmlns:p14="http://schemas.microsoft.com/office/powerpoint/2010/main" val="383533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abangasudan.org/en/all-news/article/north-darfur-doctors-strike-after-assault-in-hospita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liefweb.int/sites/reliefweb.int/files/resources/SDN_2021HNO.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reliefweb.int/sites/reliefweb.int/files/resources/Situation%20Report%20-%20Sudan%20-%201%20Mar%202021.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reuters.com/article/us-sudan-economy/sudan-inflation-soars-raising-spectre-of-hyperinflation-idUSKBN2890CH"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reliefweb.int/sites/reliefweb.int/files/resources/SDN_2021HNO.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voanews.com/covid-19-pandemic/aid-groups-warn-covid-19-outbreak-ethiopian-refugee-camp-sudan" TargetMode="External"/><Relationship Id="rId3" Type="http://schemas.openxmlformats.org/officeDocument/2006/relationships/hyperlink" Target="https://www.imperial.ac.uk/news/209893/majority-covid-19-deaths-khartoum-sudan-undetected/" TargetMode="External"/><Relationship Id="rId7" Type="http://schemas.openxmlformats.org/officeDocument/2006/relationships/hyperlink" Target="https://www.aljazeera.com/news/2020/9/25/over-800000-affected-in-sudan-flooding-u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reliefweb.int/report/sudan/fear-cholera-outbreak-west-darfur" TargetMode="External"/><Relationship Id="rId11" Type="http://schemas.openxmlformats.org/officeDocument/2006/relationships/hyperlink" Target="https://apnews.com/article/cabinets-sudan-khartoum-omar-al-bashir-economy-18652a7f286e2153107532a7498aa48b" TargetMode="External"/><Relationship Id="rId5" Type="http://schemas.openxmlformats.org/officeDocument/2006/relationships/hyperlink" Target="https://reliefweb.int/report/sudan/responding-multiple-emergencies-sudan" TargetMode="External"/><Relationship Id="rId10" Type="http://schemas.openxmlformats.org/officeDocument/2006/relationships/hyperlink" Target="https://www.reuters.com/article/sudan-economy/update-2-sudan-declares-state-of-economic-emergency-after-sharp-fall-in-currency-idUSL8N2G769W" TargetMode="External"/><Relationship Id="rId4" Type="http://schemas.openxmlformats.org/officeDocument/2006/relationships/hyperlink" Target="https://www.who.int/health-cluster/news-and-events/news/Multiple-emergencies-Sudan/en/" TargetMode="External"/><Relationship Id="rId9" Type="http://schemas.openxmlformats.org/officeDocument/2006/relationships/hyperlink" Target="https://www.reuters.com/article/us-sudan-economy/sudan-inflation-soars-raising-spectre-of-hyperinflation-idUSKBN2890CH"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79A01-BC64-1E46-BB35-A68B5BFFE02F}" type="slidenum">
              <a:rPr lang="en-US" smtClean="0"/>
              <a:pPr/>
              <a:t>1</a:t>
            </a:fld>
            <a:endParaRPr lang="en-US" dirty="0"/>
          </a:p>
        </p:txBody>
      </p:sp>
    </p:spTree>
    <p:extLst>
      <p:ext uri="{BB962C8B-B14F-4D97-AF65-F5344CB8AC3E}">
        <p14:creationId xmlns:p14="http://schemas.microsoft.com/office/powerpoint/2010/main" val="68383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08459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Respondents’ risk perceptions are likely influenced by their own experience with COVID-19, which may explain the disconnect between  the high level of concern for their country and low level of concern on the individual level. Nearly four in 10 (39%) reported knowing someone who has tested positive—the highest among Member States in the region—while only 9% of respondents believed they or a member of their household had been infected with COVID-19.</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9956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Almost nine in ten (87%) of those who reported skipping or delaying a health service visit since the start of the pandemic expressed stigma toward health care workers. Stigma around recovered COVID-19 patients was also high at nearly two in three (64%).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Violent episodes in North Darfur further highlight stigma concerns. </a:t>
            </a:r>
            <a:r>
              <a:rPr lang="en-US" sz="1200" b="0" i="0" u="sng" strike="noStrike" kern="1200" dirty="0">
                <a:solidFill>
                  <a:schemeClr val="tx1"/>
                </a:solidFill>
                <a:effectLst/>
                <a:latin typeface="+mn-lt"/>
                <a:ea typeface="+mn-ea"/>
                <a:cs typeface="+mn-cs"/>
                <a:hlinkClick r:id="rId3"/>
              </a:rPr>
              <a:t>Doctors have been targeted</a:t>
            </a:r>
            <a:r>
              <a:rPr lang="en-US" sz="1200" b="0" i="0" u="none" strike="noStrike" kern="1200" dirty="0">
                <a:solidFill>
                  <a:schemeClr val="tx1"/>
                </a:solidFill>
                <a:effectLst/>
                <a:latin typeface="+mn-lt"/>
                <a:ea typeface="+mn-ea"/>
                <a:cs typeface="+mn-cs"/>
              </a:rPr>
              <a:t>, ostensibly due to priority access to petrol and other services they receive. One such attack led to a strike among doctors to raise awareness of the situation.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87211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Those satisfied with the government’s pandemic response were 14% more likely to express anxiety about returning to normal activities, but were also more likely to report resuming those activities.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66394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 single reason for vaccine hesitancy predominated (or received more than 20% of the total share of responses). The top reason cited was lack of information (16%), suggesting that a concerted community engagement effort could improve future vaccine uptake.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95843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4239945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An estimated </a:t>
            </a:r>
            <a:r>
              <a:rPr lang="en-US" sz="1200" b="0" i="0" u="sng" strike="noStrike" kern="1200" dirty="0">
                <a:solidFill>
                  <a:schemeClr val="tx1"/>
                </a:solidFill>
                <a:effectLst/>
                <a:latin typeface="+mn-lt"/>
                <a:ea typeface="+mn-ea"/>
                <a:cs typeface="+mn-cs"/>
                <a:hlinkClick r:id="rId3"/>
              </a:rPr>
              <a:t>9.2 million people</a:t>
            </a:r>
            <a:r>
              <a:rPr lang="en-US" sz="1200" b="0" i="0" u="none" strike="noStrike" kern="1200" dirty="0">
                <a:solidFill>
                  <a:schemeClr val="tx1"/>
                </a:solidFill>
                <a:effectLst/>
                <a:latin typeface="+mn-lt"/>
                <a:ea typeface="+mn-ea"/>
                <a:cs typeface="+mn-cs"/>
              </a:rPr>
              <a:t> are in need of health care in Sudan, and access to health facilities has been limited by recent crises. In Khartoum state, nearly </a:t>
            </a:r>
            <a:r>
              <a:rPr lang="en-US" sz="1200" b="0" i="0" u="sng" strike="noStrike" kern="1200" dirty="0">
                <a:solidFill>
                  <a:schemeClr val="tx1"/>
                </a:solidFill>
                <a:effectLst/>
                <a:latin typeface="+mn-lt"/>
                <a:ea typeface="+mn-ea"/>
                <a:cs typeface="+mn-cs"/>
                <a:hlinkClick r:id="rId4"/>
              </a:rPr>
              <a:t>half of the health centers have closed</a:t>
            </a:r>
            <a:r>
              <a:rPr lang="en-US" sz="1200" b="0" i="0" u="none" strike="noStrike" kern="1200" dirty="0">
                <a:solidFill>
                  <a:schemeClr val="tx1"/>
                </a:solidFill>
                <a:effectLst/>
                <a:latin typeface="+mn-lt"/>
                <a:ea typeface="+mn-ea"/>
                <a:cs typeface="+mn-cs"/>
              </a:rPr>
              <a:t> since the start of the pandemic; in Darfur, a quarter of facilities were closed in 2018 due to lack of funds and staff.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166368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790201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554604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Sudan’s </a:t>
            </a:r>
            <a:r>
              <a:rPr lang="en-US" sz="1200" b="0" i="0" u="sng" strike="noStrike" kern="1200" dirty="0">
                <a:solidFill>
                  <a:schemeClr val="tx1"/>
                </a:solidFill>
                <a:effectLst/>
                <a:latin typeface="+mn-lt"/>
                <a:ea typeface="+mn-ea"/>
                <a:cs typeface="+mn-cs"/>
                <a:hlinkClick r:id="rId3"/>
              </a:rPr>
              <a:t>soaring inflation</a:t>
            </a:r>
            <a:r>
              <a:rPr lang="en-US" sz="1200" b="0" i="0" u="none" strike="noStrike" kern="1200" dirty="0">
                <a:solidFill>
                  <a:schemeClr val="tx1"/>
                </a:solidFill>
                <a:effectLst/>
                <a:latin typeface="+mn-lt"/>
                <a:ea typeface="+mn-ea"/>
                <a:cs typeface="+mn-cs"/>
              </a:rPr>
              <a:t> appears to be a likely root cause of economic hardship;</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Severe floods in the final quarter of 2020 and the ongoing economic crisis have hurt </a:t>
            </a:r>
            <a:r>
              <a:rPr lang="en-US" sz="1200" b="0" i="0" u="sng" strike="noStrike" kern="1200" dirty="0">
                <a:solidFill>
                  <a:schemeClr val="tx1"/>
                </a:solidFill>
                <a:effectLst/>
                <a:latin typeface="+mn-lt"/>
                <a:ea typeface="+mn-ea"/>
                <a:cs typeface="+mn-cs"/>
                <a:hlinkClick r:id="rId4"/>
              </a:rPr>
              <a:t>agricultural productivity and exacerbated food insecurity</a:t>
            </a:r>
            <a:r>
              <a:rPr lang="en-US" sz="1200" b="0" i="0" u="none" strike="noStrike" kern="1200" dirty="0">
                <a:solidFill>
                  <a:schemeClr val="tx1"/>
                </a:solidFill>
                <a:effectLst/>
                <a:latin typeface="+mn-lt"/>
                <a:ea typeface="+mn-ea"/>
                <a:cs typeface="+mn-cs"/>
              </a:rPr>
              <a:t>. An estimated 7.1 million people were severely food insecure in December 2020—a 22% increase from the same period in 2019—while 1.3 million people were facing emergency levels of acute food insecurity. </a:t>
            </a:r>
            <a:endParaRPr lang="en-US" dirty="0"/>
          </a:p>
        </p:txBody>
      </p:sp>
      <p:sp>
        <p:nvSpPr>
          <p:cNvPr id="4" name="Slide Number Placeholder 3"/>
          <p:cNvSpPr>
            <a:spLocks noGrp="1"/>
          </p:cNvSpPr>
          <p:nvPr>
            <p:ph type="sldNum" sz="quarter" idx="5"/>
          </p:nvPr>
        </p:nvSpPr>
        <p:spPr/>
        <p:txBody>
          <a:bodyPr/>
          <a:lstStyle/>
          <a:p>
            <a:fld id="{9C034920-F045-44EC-A1EF-B288CB92DCF3}" type="slidenum">
              <a:rPr lang="en-US" smtClean="0"/>
              <a:t>22</a:t>
            </a:fld>
            <a:endParaRPr lang="en-US"/>
          </a:p>
        </p:txBody>
      </p:sp>
    </p:spTree>
    <p:extLst>
      <p:ext uri="{BB962C8B-B14F-4D97-AF65-F5344CB8AC3E}">
        <p14:creationId xmlns:p14="http://schemas.microsoft.com/office/powerpoint/2010/main" val="13363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HK Grotesk Medium" panose="00000600000000000000" pitchFamily="2" charset="0"/>
              </a:rPr>
              <a:t>Situational awareness</a:t>
            </a:r>
          </a:p>
          <a:p>
            <a:r>
              <a:rPr lang="en-US" sz="1200" dirty="0">
                <a:solidFill>
                  <a:srgbClr val="000000"/>
                </a:solidFill>
                <a:latin typeface="HK Grotesk Medium" panose="00000600000000000000" pitchFamily="2" charset="0"/>
              </a:rPr>
              <a:t>Do people support and follow measures?</a:t>
            </a:r>
            <a:endParaRPr lang="en-US" sz="1200" b="0" i="0" dirty="0">
              <a:solidFill>
                <a:srgbClr val="000000"/>
              </a:solidFill>
              <a:effectLst/>
              <a:latin typeface="HK Grotesk Medium" panose="00000600000000000000" pitchFamily="2" charset="0"/>
            </a:endParaRPr>
          </a:p>
          <a:p>
            <a:r>
              <a:rPr lang="en-US" sz="1200" dirty="0">
                <a:latin typeface="HK Grotesk Medium" panose="00000600000000000000" pitchFamily="2" charset="0"/>
              </a:rPr>
              <a:t>Whom do people trust?</a:t>
            </a:r>
          </a:p>
          <a:p>
            <a:r>
              <a:rPr lang="en-US" sz="1200" dirty="0">
                <a:latin typeface="HK Grotesk Medium" panose="00000600000000000000" pitchFamily="2" charset="0"/>
              </a:rPr>
              <a:t>How do people understand risk?</a:t>
            </a:r>
          </a:p>
          <a:p>
            <a:r>
              <a:rPr lang="en-US" sz="1200" dirty="0">
                <a:latin typeface="HK Grotesk Medium" panose="00000600000000000000" pitchFamily="2" charset="0"/>
              </a:rPr>
              <a:t>How do people feel about resuming activities?</a:t>
            </a:r>
          </a:p>
          <a:p>
            <a:r>
              <a:rPr lang="en-US" sz="1200" dirty="0">
                <a:latin typeface="HK Grotesk Medium" panose="00000600000000000000" pitchFamily="2" charset="0"/>
              </a:rPr>
              <a:t>What do people think about vaccines?</a:t>
            </a:r>
          </a:p>
          <a:p>
            <a:r>
              <a:rPr lang="en-US" sz="1200" dirty="0">
                <a:latin typeface="HK Grotesk Medium" panose="00000600000000000000" pitchFamily="2" charset="0"/>
              </a:rPr>
              <a:t>Are people skipping or delaying healthcare? </a:t>
            </a:r>
          </a:p>
          <a:p>
            <a:r>
              <a:rPr lang="en-US" sz="1200" dirty="0">
                <a:latin typeface="HK Grotesk Medium" panose="00000600000000000000" pitchFamily="2" charset="0"/>
              </a:rPr>
              <a:t>Are people experiencing income loss?</a:t>
            </a:r>
          </a:p>
          <a:p>
            <a:r>
              <a:rPr lang="en-US" sz="1200" dirty="0">
                <a:latin typeface="HK Grotesk Medium" panose="00000600000000000000" pitchFamily="2" charset="0"/>
              </a:rPr>
              <a:t>Are people experiencing food insecurity?</a:t>
            </a:r>
          </a:p>
          <a:p>
            <a:endParaRPr lang="en-US" dirty="0"/>
          </a:p>
        </p:txBody>
      </p:sp>
      <p:sp>
        <p:nvSpPr>
          <p:cNvPr id="4" name="Slide Number Placeholder 3"/>
          <p:cNvSpPr>
            <a:spLocks noGrp="1"/>
          </p:cNvSpPr>
          <p:nvPr>
            <p:ph type="sldNum" sz="quarter" idx="5"/>
          </p:nvPr>
        </p:nvSpPr>
        <p:spPr/>
        <p:txBody>
          <a:bodyPr/>
          <a:lstStyle/>
          <a:p>
            <a:fld id="{9C034920-F045-44EC-A1EF-B288CB92DCF3}" type="slidenum">
              <a:rPr lang="en-US" smtClean="0"/>
              <a:t>3</a:t>
            </a:fld>
            <a:endParaRPr lang="en-US"/>
          </a:p>
        </p:txBody>
      </p:sp>
    </p:spTree>
    <p:extLst>
      <p:ext uri="{BB962C8B-B14F-4D97-AF65-F5344CB8AC3E}">
        <p14:creationId xmlns:p14="http://schemas.microsoft.com/office/powerpoint/2010/main" val="234883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14157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83ea041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c83ea0417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 name="Google Shape;59;gc83ea041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4191625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18349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Sudan experienced a second wave of new reported COVID-19 cases between early November 2020 and February 2021. New cases peaked in late December at 332 per day and have since returned to pre-wave levels. The precise timing and scale of the epidemic are hard to determine, however, given testing capacity constraints and sporadic reporting of testing data. Africa </a:t>
            </a:r>
            <a:r>
              <a:rPr lang="en-US" sz="1200" b="0" i="0" u="none" strike="noStrike" kern="1200" dirty="0" err="1">
                <a:solidFill>
                  <a:schemeClr val="tx1"/>
                </a:solidFill>
                <a:effectLst/>
                <a:latin typeface="+mn-lt"/>
                <a:ea typeface="+mn-ea"/>
                <a:cs typeface="+mn-cs"/>
              </a:rPr>
              <a:t>Centres</a:t>
            </a:r>
            <a:r>
              <a:rPr lang="en-US" sz="1200" b="0" i="0" u="none" strike="noStrike" kern="1200" dirty="0">
                <a:solidFill>
                  <a:schemeClr val="tx1"/>
                </a:solidFill>
                <a:effectLst/>
                <a:latin typeface="+mn-lt"/>
                <a:ea typeface="+mn-ea"/>
                <a:cs typeface="+mn-cs"/>
              </a:rPr>
              <a:t> for Disease Control and Prevention received testing data from Sudan only three times between 1 January and 14 March 2021.</a:t>
            </a:r>
            <a:endParaRPr lang="en-US" b="0" dirty="0">
              <a:effectLst/>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While total confirmed COVID-19 deaths are low in Sudan (1,878), a </a:t>
            </a:r>
            <a:r>
              <a:rPr lang="en-US" sz="1200" b="0" i="0" u="sng" strike="noStrike" kern="1200" dirty="0">
                <a:solidFill>
                  <a:schemeClr val="tx1"/>
                </a:solidFill>
                <a:effectLst/>
                <a:latin typeface="+mn-lt"/>
                <a:ea typeface="+mn-ea"/>
                <a:cs typeface="+mn-cs"/>
                <a:hlinkClick r:id="rId3"/>
              </a:rPr>
              <a:t>recent report</a:t>
            </a:r>
            <a:r>
              <a:rPr lang="en-US" sz="1200" b="0" i="0" u="none" strike="noStrike" kern="1200" dirty="0">
                <a:solidFill>
                  <a:schemeClr val="tx1"/>
                </a:solidFill>
                <a:effectLst/>
                <a:latin typeface="+mn-lt"/>
                <a:ea typeface="+mn-ea"/>
                <a:cs typeface="+mn-cs"/>
              </a:rPr>
              <a:t> from the Imperial College of London estimated that only 2% of total COVID-19 deaths have been counted in Khartoum. Along with the high case-fatality rate (6.2%) reported, this suggests that the many cases and deaths are going uncounted and the overall impact is likely more serious than has been officially documented. </a:t>
            </a:r>
            <a:endParaRPr lang="en-US" b="0" dirty="0">
              <a:effectLst/>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PHSMs in Sudan have been limited since October 2020, when mosques and places of worship were reopened. Other than a temporary ban on international flights from three countries with known outbreaks of SARS-CoV-2 variants of concern, there were no major new PHSMs put in place during the second wave of new infections. The lack of new restrictions may reflect the numerous other challenges the Sudanese government must prioritize, including economic, public health and political crises.</a:t>
            </a:r>
            <a:endParaRPr lang="en-US" b="0" dirty="0">
              <a:effectLst/>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Sudan’s health system was already under significant pressure before the COVID-19 pandemic began and has faced a confluence of challenges over the past year, including </a:t>
            </a:r>
            <a:r>
              <a:rPr lang="en-US" sz="1200" b="0" i="0" u="sng" strike="noStrike" kern="1200" dirty="0">
                <a:solidFill>
                  <a:schemeClr val="tx1"/>
                </a:solidFill>
                <a:effectLst/>
                <a:latin typeface="+mn-lt"/>
                <a:ea typeface="+mn-ea"/>
                <a:cs typeface="+mn-cs"/>
                <a:hlinkClick r:id="rId4"/>
              </a:rPr>
              <a:t>medication shortages</a:t>
            </a:r>
            <a:r>
              <a:rPr lang="en-US" sz="1200" b="0" i="0" u="none" strike="noStrike" kern="1200" dirty="0">
                <a:solidFill>
                  <a:schemeClr val="tx1"/>
                </a:solidFill>
                <a:effectLst/>
                <a:latin typeface="+mn-lt"/>
                <a:ea typeface="+mn-ea"/>
                <a:cs typeface="+mn-cs"/>
              </a:rPr>
              <a:t> (due in part to COVID-19 supply-chain disruptions), </a:t>
            </a:r>
            <a:r>
              <a:rPr lang="en-US" sz="1200" b="0" i="0" u="sng" strike="noStrike" kern="1200" dirty="0">
                <a:solidFill>
                  <a:schemeClr val="tx1"/>
                </a:solidFill>
                <a:effectLst/>
                <a:latin typeface="+mn-lt"/>
                <a:ea typeface="+mn-ea"/>
                <a:cs typeface="+mn-cs"/>
                <a:hlinkClick r:id="rId5"/>
              </a:rPr>
              <a:t>malaria</a:t>
            </a:r>
            <a:r>
              <a:rPr lang="en-US" sz="1200" b="0" i="0" u="none" strike="noStrike" kern="1200" dirty="0">
                <a:solidFill>
                  <a:schemeClr val="tx1"/>
                </a:solidFill>
                <a:effectLst/>
                <a:latin typeface="+mn-lt"/>
                <a:ea typeface="+mn-ea"/>
                <a:cs typeface="+mn-cs"/>
              </a:rPr>
              <a:t> (which reached epidemic levels in 11 out of 18 states in October) and </a:t>
            </a:r>
            <a:r>
              <a:rPr lang="en-US" sz="1200" b="0" i="0" u="sng" strike="noStrike" kern="1200" dirty="0">
                <a:solidFill>
                  <a:schemeClr val="tx1"/>
                </a:solidFill>
                <a:effectLst/>
                <a:latin typeface="+mn-lt"/>
                <a:ea typeface="+mn-ea"/>
                <a:cs typeface="+mn-cs"/>
                <a:hlinkClick r:id="rId6"/>
              </a:rPr>
              <a:t>cholera</a:t>
            </a:r>
            <a:r>
              <a:rPr lang="en-US" sz="1200" b="0" i="0" u="none" strike="noStrike" kern="1200" dirty="0">
                <a:solidFill>
                  <a:schemeClr val="tx1"/>
                </a:solidFill>
                <a:effectLst/>
                <a:latin typeface="+mn-lt"/>
                <a:ea typeface="+mn-ea"/>
                <a:cs typeface="+mn-cs"/>
              </a:rPr>
              <a:t> outbreaks, among others. In September, Sudan sustained its </a:t>
            </a:r>
            <a:r>
              <a:rPr lang="en-US" sz="1200" b="0" i="0" u="sng" strike="noStrike" kern="1200" dirty="0">
                <a:solidFill>
                  <a:schemeClr val="tx1"/>
                </a:solidFill>
                <a:effectLst/>
                <a:latin typeface="+mn-lt"/>
                <a:ea typeface="+mn-ea"/>
                <a:cs typeface="+mn-cs"/>
                <a:hlinkClick r:id="rId7"/>
              </a:rPr>
              <a:t>worst floods in decades</a:t>
            </a:r>
            <a:r>
              <a:rPr lang="en-US" sz="1200" b="0" i="0" u="none" strike="noStrike" kern="1200" dirty="0">
                <a:solidFill>
                  <a:schemeClr val="tx1"/>
                </a:solidFill>
                <a:effectLst/>
                <a:latin typeface="+mn-lt"/>
                <a:ea typeface="+mn-ea"/>
                <a:cs typeface="+mn-cs"/>
              </a:rPr>
              <a:t>, affecting more than 800,000 people, increasing the risk of waterborne illnesses and further straining household livelihoods.</a:t>
            </a:r>
            <a:endParaRPr lang="en-US" b="0" dirty="0">
              <a:effectLst/>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More than 61,000 refugees have arrived in eastern Sudan since the beginning of the conflict in the Tigray region of Ethiopia. Most are living in refugee camps or host communities in Kassala and </a:t>
            </a:r>
            <a:r>
              <a:rPr lang="en-US" sz="1200" b="0" i="0" u="none" strike="noStrike" kern="1200" dirty="0" err="1">
                <a:solidFill>
                  <a:schemeClr val="tx1"/>
                </a:solidFill>
                <a:effectLst/>
                <a:latin typeface="+mn-lt"/>
                <a:ea typeface="+mn-ea"/>
                <a:cs typeface="+mn-cs"/>
              </a:rPr>
              <a:t>Gedaref</a:t>
            </a:r>
            <a:r>
              <a:rPr lang="en-US" sz="1200" b="0" i="0" u="none" strike="noStrike" kern="1200" dirty="0">
                <a:solidFill>
                  <a:schemeClr val="tx1"/>
                </a:solidFill>
                <a:effectLst/>
                <a:latin typeface="+mn-lt"/>
                <a:ea typeface="+mn-ea"/>
                <a:cs typeface="+mn-cs"/>
              </a:rPr>
              <a:t> states, and there have been </a:t>
            </a:r>
            <a:r>
              <a:rPr lang="en-US" sz="1200" b="0" i="0" u="sng" strike="noStrike" kern="1200" dirty="0">
                <a:solidFill>
                  <a:schemeClr val="tx1"/>
                </a:solidFill>
                <a:effectLst/>
                <a:latin typeface="+mn-lt"/>
                <a:ea typeface="+mn-ea"/>
                <a:cs typeface="+mn-cs"/>
                <a:hlinkClick r:id="rId8"/>
              </a:rPr>
              <a:t>reports</a:t>
            </a:r>
            <a:r>
              <a:rPr lang="en-US" sz="1200" b="0" i="0" u="none" strike="noStrike" kern="1200" dirty="0">
                <a:solidFill>
                  <a:schemeClr val="tx1"/>
                </a:solidFill>
                <a:effectLst/>
                <a:latin typeface="+mn-lt"/>
                <a:ea typeface="+mn-ea"/>
                <a:cs typeface="+mn-cs"/>
              </a:rPr>
              <a:t> of COVID-19 outbreaks within these settlements.</a:t>
            </a:r>
            <a:endParaRPr lang="en-US" b="0" dirty="0">
              <a:effectLst/>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Sudan is also facing a severe economic crisis. In October, inflation reached </a:t>
            </a:r>
            <a:r>
              <a:rPr lang="en-US" sz="1200" b="0" i="0" u="sng" strike="noStrike" kern="1200" dirty="0">
                <a:solidFill>
                  <a:schemeClr val="tx1"/>
                </a:solidFill>
                <a:effectLst/>
                <a:latin typeface="+mn-lt"/>
                <a:ea typeface="+mn-ea"/>
                <a:cs typeface="+mn-cs"/>
                <a:hlinkClick r:id="rId9"/>
              </a:rPr>
              <a:t>230 percent</a:t>
            </a:r>
            <a:r>
              <a:rPr lang="en-US" sz="1200" b="0" i="0" u="none" strike="noStrike" kern="1200" dirty="0">
                <a:solidFill>
                  <a:schemeClr val="tx1"/>
                </a:solidFill>
                <a:effectLst/>
                <a:latin typeface="+mn-lt"/>
                <a:ea typeface="+mn-ea"/>
                <a:cs typeface="+mn-cs"/>
              </a:rPr>
              <a:t>, driving up prices for commodities and medicines, running down the country’s reserves of foreign exchange and forcing the government into a</a:t>
            </a:r>
            <a:r>
              <a:rPr lang="en-US" sz="1200" b="0" i="0" u="none" strike="noStrike" kern="1200" dirty="0">
                <a:solidFill>
                  <a:schemeClr val="tx1"/>
                </a:solidFill>
                <a:effectLst/>
                <a:latin typeface="+mn-lt"/>
                <a:ea typeface="+mn-ea"/>
                <a:cs typeface="+mn-cs"/>
                <a:hlinkClick r:id="rId10"/>
              </a:rPr>
              <a:t> </a:t>
            </a:r>
            <a:r>
              <a:rPr lang="en-US" sz="1200" b="0" i="0" u="sng" strike="noStrike" kern="1200" dirty="0">
                <a:solidFill>
                  <a:schemeClr val="tx1"/>
                </a:solidFill>
                <a:effectLst/>
                <a:latin typeface="+mn-lt"/>
                <a:ea typeface="+mn-ea"/>
                <a:cs typeface="+mn-cs"/>
                <a:hlinkClick r:id="rId10"/>
              </a:rPr>
              <a:t>state of economic emergency</a:t>
            </a:r>
            <a:r>
              <a:rPr lang="en-US" sz="1200" b="0" i="0" u="none" strike="noStrike" kern="1200" dirty="0">
                <a:solidFill>
                  <a:schemeClr val="tx1"/>
                </a:solidFill>
                <a:effectLst/>
                <a:latin typeface="+mn-lt"/>
                <a:ea typeface="+mn-ea"/>
                <a:cs typeface="+mn-cs"/>
              </a:rPr>
              <a:t>. </a:t>
            </a:r>
            <a:endParaRPr lang="en-US" b="0" dirty="0">
              <a:effectLst/>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Finally, Sudan’s political situation has remained fragile since the military ousted autocratic President Omar al-Bashir in April 2019. On 12 February, 2021—the same day fieldwork began for this survey—</a:t>
            </a:r>
            <a:r>
              <a:rPr lang="en-US" sz="1200" b="0" i="0" u="sng" strike="noStrike" kern="1200" dirty="0">
                <a:solidFill>
                  <a:schemeClr val="tx1"/>
                </a:solidFill>
                <a:effectLst/>
                <a:latin typeface="+mn-lt"/>
                <a:ea typeface="+mn-ea"/>
                <a:cs typeface="+mn-cs"/>
                <a:hlinkClick r:id="rId11"/>
              </a:rPr>
              <a:t>a transitional government was sworn in</a:t>
            </a:r>
            <a:r>
              <a:rPr lang="en-US" sz="1200" b="0" i="0" u="none" strike="noStrike" kern="1200" dirty="0">
                <a:solidFill>
                  <a:schemeClr val="tx1"/>
                </a:solidFill>
                <a:effectLst/>
                <a:latin typeface="+mn-lt"/>
                <a:ea typeface="+mn-ea"/>
                <a:cs typeface="+mn-cs"/>
              </a:rPr>
              <a:t> amidst political and economic protests. The new cabinet included three former leaders of armed groups intended to guide Sudan’s transition to democratic elections in 2022. </a:t>
            </a:r>
            <a:endParaRPr lang="en-US" b="0" i="0" dirty="0">
              <a:solidFill>
                <a:srgbClr val="000000"/>
              </a:solidFill>
              <a:effectLst/>
              <a:latin typeface="GTAmerica"/>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13752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70254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85000"/>
                  </a:schemeClr>
                </a:solidFill>
                <a:latin typeface="GT America" panose="00000500000000000000"/>
              </a:rPr>
              <a:t>The difference was greatest for measures restricting social gatherings; significantly more women than men reported support (66% vs 57%) and adherence (49% vs 28%).</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93764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Trust was higher for international institutions, such as the World Health Organization (WHO) (89%) and UNICEF (89%)—both of which have a large presence in Sudan—than for domestic institutions, including the Ministry of Health (69%).</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Dissatisfaction with the government’s response was associated with lower rates of support for and self-reported adherence to all types of PHSMs.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50478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6093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19364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80708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157542721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ver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39" name="Forme libre : forme 28">
            <a:extLst>
              <a:ext uri="{FF2B5EF4-FFF2-40B4-BE49-F238E27FC236}">
                <a16:creationId xmlns:a16="http://schemas.microsoft.com/office/drawing/2014/main" id="{25BCA439-CE40-3347-AF44-5EEAF143668B}"/>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sp>
        <p:nvSpPr>
          <p:cNvPr id="40" name="Forme libre : forme 30">
            <a:extLst>
              <a:ext uri="{FF2B5EF4-FFF2-40B4-BE49-F238E27FC236}">
                <a16:creationId xmlns:a16="http://schemas.microsoft.com/office/drawing/2014/main" id="{AE8267D6-E138-8640-BC5D-12118FCF2DF3}"/>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p:custDataLst>
              <p:tags r:id="rId2"/>
            </p:custDataLst>
            <p:extLst>
              <p:ext uri="{D42A27DB-BD31-4B8C-83A1-F6EECF244321}">
                <p14:modId xmlns:p14="http://schemas.microsoft.com/office/powerpoint/2010/main" val="220437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2"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p:nvCxnSpPr>
        <p:spPr>
          <a:xfrm>
            <a:off x="585787" y="3940302"/>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7200" y="533400"/>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a:t>TITLE OF THE SLIDE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7200" y="3008749"/>
            <a:ext cx="7551997" cy="461665"/>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7200" y="4432445"/>
            <a:ext cx="2486308" cy="215444"/>
          </a:xfrm>
          <a:prstGeom prst="rect">
            <a:avLst/>
          </a:prstGeom>
        </p:spPr>
        <p:txBody>
          <a:bodyPr wrap="square" lIns="108000" tIns="0" rIns="180000" bIns="0">
            <a:spAutoFit/>
          </a:bodyPr>
          <a:lstStyle>
            <a:lvl1pPr>
              <a:defRPr sz="1400">
                <a:solidFill>
                  <a:schemeClr val="bg1"/>
                </a:solidFill>
                <a:latin typeface="GT America" panose="00000500000000000000" pitchFamily="50" charset="0"/>
              </a:defRPr>
            </a:lvl1pPr>
          </a:lstStyle>
          <a:p>
            <a:endParaRPr lang="en-US"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200" y="4021761"/>
            <a:ext cx="2612304" cy="400110"/>
          </a:xfrm>
          <a:prstGeom prst="rect">
            <a:avLst/>
          </a:prstGeom>
        </p:spPr>
        <p:txBody>
          <a:bodyPr wrap="none" lIns="108000">
            <a:spAutoFit/>
          </a:bodyPr>
          <a:lstStyle>
            <a:lvl1pPr marL="0" indent="0">
              <a:buNone/>
              <a:defRPr sz="2000">
                <a:solidFill>
                  <a:schemeClr val="bg1"/>
                </a:solidFill>
                <a:latin typeface="GT America" panose="000005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18" name="Group 17">
            <a:extLst>
              <a:ext uri="{FF2B5EF4-FFF2-40B4-BE49-F238E27FC236}">
                <a16:creationId xmlns:a16="http://schemas.microsoft.com/office/drawing/2014/main" id="{65198BDE-F9BF-7A4A-AF8E-0DF77C0590E4}"/>
              </a:ext>
            </a:extLst>
          </p:cNvPr>
          <p:cNvGrpSpPr>
            <a:grpSpLocks noChangeAspect="1"/>
          </p:cNvGrpSpPr>
          <p:nvPr/>
        </p:nvGrpSpPr>
        <p:grpSpPr>
          <a:xfrm>
            <a:off x="10623167" y="5407578"/>
            <a:ext cx="909437" cy="829710"/>
            <a:chOff x="11309880" y="6178130"/>
            <a:chExt cx="490427" cy="447433"/>
          </a:xfrm>
        </p:grpSpPr>
        <p:sp>
          <p:nvSpPr>
            <p:cNvPr id="19" name="Freeform: Shape 6">
              <a:extLst>
                <a:ext uri="{FF2B5EF4-FFF2-40B4-BE49-F238E27FC236}">
                  <a16:creationId xmlns:a16="http://schemas.microsoft.com/office/drawing/2014/main" id="{C13F323B-F01E-D742-B50B-0E350E254AA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8">
              <a:extLst>
                <a:ext uri="{FF2B5EF4-FFF2-40B4-BE49-F238E27FC236}">
                  <a16:creationId xmlns:a16="http://schemas.microsoft.com/office/drawing/2014/main" id="{BB45B698-4213-0C44-B23D-F87540138A50}"/>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11">
              <a:extLst>
                <a:ext uri="{FF2B5EF4-FFF2-40B4-BE49-F238E27FC236}">
                  <a16:creationId xmlns:a16="http://schemas.microsoft.com/office/drawing/2014/main" id="{6C55194B-0C30-4549-8D0E-8FD3ED41A112}"/>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12">
              <a:extLst>
                <a:ext uri="{FF2B5EF4-FFF2-40B4-BE49-F238E27FC236}">
                  <a16:creationId xmlns:a16="http://schemas.microsoft.com/office/drawing/2014/main" id="{84EC1030-97DF-9348-9CFF-7201B32748D2}"/>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5" name="Freeform: Shape 13">
              <a:extLst>
                <a:ext uri="{FF2B5EF4-FFF2-40B4-BE49-F238E27FC236}">
                  <a16:creationId xmlns:a16="http://schemas.microsoft.com/office/drawing/2014/main" id="{45902CED-772B-194B-B3DA-948B14AAF7CE}"/>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6" name="Freeform: Shape 14">
              <a:extLst>
                <a:ext uri="{FF2B5EF4-FFF2-40B4-BE49-F238E27FC236}">
                  <a16:creationId xmlns:a16="http://schemas.microsoft.com/office/drawing/2014/main" id="{2CC77B1B-65EF-D740-884D-93ADA4D92AA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7" name="Freeform: Shape 15">
              <a:extLst>
                <a:ext uri="{FF2B5EF4-FFF2-40B4-BE49-F238E27FC236}">
                  <a16:creationId xmlns:a16="http://schemas.microsoft.com/office/drawing/2014/main" id="{EBC1DFE1-9EED-7C45-833D-D02E1220ACA3}"/>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8" name="Freeform: Shape 16">
              <a:extLst>
                <a:ext uri="{FF2B5EF4-FFF2-40B4-BE49-F238E27FC236}">
                  <a16:creationId xmlns:a16="http://schemas.microsoft.com/office/drawing/2014/main" id="{C72CD79B-DE52-2E4E-A497-C01A06B3F1B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0" name="Freeform: Shape 17">
              <a:extLst>
                <a:ext uri="{FF2B5EF4-FFF2-40B4-BE49-F238E27FC236}">
                  <a16:creationId xmlns:a16="http://schemas.microsoft.com/office/drawing/2014/main" id="{EA269D8F-9FCB-A34F-9EB2-63EF53357EC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2" name="Freeform: Shape 18">
              <a:extLst>
                <a:ext uri="{FF2B5EF4-FFF2-40B4-BE49-F238E27FC236}">
                  <a16:creationId xmlns:a16="http://schemas.microsoft.com/office/drawing/2014/main" id="{A3D6FDE5-AC3C-904E-BAB9-24524076B310}"/>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4" name="Freeform: Shape 19">
              <a:extLst>
                <a:ext uri="{FF2B5EF4-FFF2-40B4-BE49-F238E27FC236}">
                  <a16:creationId xmlns:a16="http://schemas.microsoft.com/office/drawing/2014/main" id="{75A42F3E-7B79-6843-9E99-7B1F82D3E590}"/>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5" name="Freeform: Shape 20">
              <a:extLst>
                <a:ext uri="{FF2B5EF4-FFF2-40B4-BE49-F238E27FC236}">
                  <a16:creationId xmlns:a16="http://schemas.microsoft.com/office/drawing/2014/main" id="{5D623381-3A8F-CE45-A9DF-9D1AC3C917AF}"/>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6" name="Freeform: Shape 21">
              <a:extLst>
                <a:ext uri="{FF2B5EF4-FFF2-40B4-BE49-F238E27FC236}">
                  <a16:creationId xmlns:a16="http://schemas.microsoft.com/office/drawing/2014/main" id="{6F67F198-20E9-7C4C-9C5C-53E7DBE59938}"/>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7" name="Freeform: Shape 22">
              <a:extLst>
                <a:ext uri="{FF2B5EF4-FFF2-40B4-BE49-F238E27FC236}">
                  <a16:creationId xmlns:a16="http://schemas.microsoft.com/office/drawing/2014/main" id="{0C92B55B-3E3E-4F4E-ADAE-49959C6D7019}"/>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8" name="Freeform: Shape 23">
              <a:extLst>
                <a:ext uri="{FF2B5EF4-FFF2-40B4-BE49-F238E27FC236}">
                  <a16:creationId xmlns:a16="http://schemas.microsoft.com/office/drawing/2014/main" id="{A9FD1CD0-0B96-7843-B86E-62D6A2E37E5D}"/>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
        <p:nvSpPr>
          <p:cNvPr id="4" name="Picture Placeholder 3">
            <a:extLst>
              <a:ext uri="{FF2B5EF4-FFF2-40B4-BE49-F238E27FC236}">
                <a16:creationId xmlns:a16="http://schemas.microsoft.com/office/drawing/2014/main" id="{41EC0559-5D20-E84C-ABC1-12D8CE443609}"/>
              </a:ext>
            </a:extLst>
          </p:cNvPr>
          <p:cNvSpPr>
            <a:spLocks noGrp="1"/>
          </p:cNvSpPr>
          <p:nvPr>
            <p:ph type="pic" sz="quarter" idx="13"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bg1">
                    <a:lumMod val="85000"/>
                  </a:schemeClr>
                </a:solidFill>
                <a:latin typeface="GT America" panose="00000500000000000000" pitchFamily="50" charset="0"/>
              </a:defRPr>
            </a:lvl1pPr>
          </a:lstStyle>
          <a:p>
            <a:r>
              <a:rPr lang="en-US" dirty="0"/>
              <a:t>Client Logo</a:t>
            </a:r>
          </a:p>
        </p:txBody>
      </p:sp>
    </p:spTree>
    <p:extLst>
      <p:ext uri="{BB962C8B-B14F-4D97-AF65-F5344CB8AC3E}">
        <p14:creationId xmlns:p14="http://schemas.microsoft.com/office/powerpoint/2010/main" val="3120386346"/>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guide id="8" pos="7392">
          <p15:clr>
            <a:srgbClr val="F26B43"/>
          </p15:clr>
        </p15:guide>
        <p15:guide id="9" pos="7248">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pter 4">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74557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6"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Tree>
    <p:extLst>
      <p:ext uri="{BB962C8B-B14F-4D97-AF65-F5344CB8AC3E}">
        <p14:creationId xmlns:p14="http://schemas.microsoft.com/office/powerpoint/2010/main" val="363318529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pter 5">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3535951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0"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188915"/>
          </a:xfrm>
        </p:spPr>
        <p:txBody>
          <a:bodyPr lIns="72000" anchor="t">
            <a:spAutoFit/>
          </a:bodyPr>
          <a:lstStyle>
            <a:lvl1pPr>
              <a:lnSpc>
                <a:spcPct val="80000"/>
              </a:lnSpc>
              <a:defRPr sz="44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369332"/>
          </a:xfrm>
          <a:prstGeom prst="rect">
            <a:avLst/>
          </a:prstGeom>
        </p:spPr>
        <p:txBody>
          <a:bodyPr lIns="108000" rIns="180000">
            <a:spAutoFit/>
          </a:bodyPr>
          <a:lstStyle>
            <a:lvl1pPr marL="0" indent="0">
              <a:buNone/>
              <a:defRPr sz="18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Tree>
    <p:extLst>
      <p:ext uri="{BB962C8B-B14F-4D97-AF65-F5344CB8AC3E}">
        <p14:creationId xmlns:p14="http://schemas.microsoft.com/office/powerpoint/2010/main" val="403425540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75173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defRPr/>
            </a:pPr>
            <a:fld id="{B6792039-0C1A-4BCB-8653-7596575E33E5}" type="slidenum">
              <a:rPr lang="en-GB" smtClean="0"/>
              <a:pPr>
                <a:defRPr/>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8238744"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8238744" cy="338554"/>
          </a:xfrm>
          <a:prstGeom prst="rect">
            <a:avLst/>
          </a:prstGeom>
        </p:spPr>
        <p:txBody>
          <a:bodyPr anchor="b">
            <a:spAutoFit/>
          </a:bodyPr>
          <a:lstStyle>
            <a:lvl1pPr marL="0" indent="0" algn="r">
              <a:buNone/>
              <a:defRPr sz="1600" b="1">
                <a:solidFill>
                  <a:schemeClr val="bg2"/>
                </a:solidFill>
                <a:latin typeface="GT America" panose="00000500000000000000" pitchFamily="50" charset="0"/>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
        <p:nvSpPr>
          <p:cNvPr id="5" name="Footer Placeholder 4">
            <a:extLst>
              <a:ext uri="{FF2B5EF4-FFF2-40B4-BE49-F238E27FC236}">
                <a16:creationId xmlns:a16="http://schemas.microsoft.com/office/drawing/2014/main" id="{D426D0B4-50B0-974E-9562-0BB5F2BE5CA9}"/>
              </a:ext>
            </a:extLst>
          </p:cNvPr>
          <p:cNvSpPr>
            <a:spLocks noGrp="1"/>
          </p:cNvSpPr>
          <p:nvPr>
            <p:ph type="ftr" sz="quarter" idx="17"/>
          </p:nvPr>
        </p:nvSpPr>
        <p:spPr>
          <a:xfrm>
            <a:off x="402336" y="5916168"/>
            <a:ext cx="11384280" cy="219456"/>
          </a:xfrm>
          <a:prstGeom prst="rect">
            <a:avLst/>
          </a:prstGeom>
        </p:spPr>
        <p:txBody>
          <a:bodyPr/>
          <a:lstStyle>
            <a:lvl1pPr>
              <a:defRPr>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355601146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2850760730"/>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pattFill prst="wdUpDiag">
            <a:fgClr>
              <a:schemeClr val="bg1">
                <a:lumMod val="75000"/>
              </a:schemeClr>
            </a:fgClr>
            <a:bgClr>
              <a:schemeClr val="bg1">
                <a:lumMod val="85000"/>
              </a:schemeClr>
            </a:bgClr>
          </a:pattFill>
        </p:spPr>
        <p:txBody>
          <a:bodyPr wrap="square">
            <a:noAutofit/>
          </a:bodyPr>
          <a:lstStyle>
            <a:lvl1pPr>
              <a:defRPr>
                <a:latin typeface="GT America" panose="00000500000000000000" pitchFamily="50" charset="0"/>
              </a:defRPr>
            </a:lvl1p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F73BA400-75BE-45F2-9E46-345C1733B6B3}" type="slidenum">
              <a:rPr lang="en-US" smtClean="0"/>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587562311"/>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bg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2038634437"/>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440" y="365127"/>
            <a:ext cx="10515600" cy="1325563"/>
          </a:xfrm>
          <a:prstGeom prst="rect">
            <a:avLst/>
          </a:prstGeom>
        </p:spPr>
        <p:txBody>
          <a:bodyPr>
            <a:normAutofit/>
          </a:bodyPr>
          <a:lstStyle>
            <a:lvl1pPr>
              <a:defRPr sz="3000">
                <a:solidFill>
                  <a:srgbClr val="F4A62D"/>
                </a:solidFill>
              </a:defRPr>
            </a:lvl1pPr>
          </a:lstStyle>
          <a:p>
            <a:r>
              <a:rPr lang="en-GB" dirty="0"/>
              <a:t>Click to edit Master title style</a:t>
            </a:r>
            <a:endParaRPr lang="en-US" dirty="0"/>
          </a:p>
        </p:txBody>
      </p:sp>
      <p:sp>
        <p:nvSpPr>
          <p:cNvPr id="3" name="Content Placeholder 2"/>
          <p:cNvSpPr>
            <a:spLocks noGrp="1"/>
          </p:cNvSpPr>
          <p:nvPr>
            <p:ph idx="1"/>
          </p:nvPr>
        </p:nvSpPr>
        <p:spPr>
          <a:xfrm>
            <a:off x="264440" y="1825625"/>
            <a:ext cx="110893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223661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tx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99596332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Empty_Dark Blue Bg">
    <p:bg>
      <p:bgPr>
        <a:gradFill>
          <a:gsLst>
            <a:gs pos="0">
              <a:schemeClr val="bg2"/>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858024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GT America" panose="00000500000000000000" pitchFamily="50" charset="0"/>
              </a:rPr>
              <a:t>© Ipsos</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3" name="Footer Placeholder 2">
            <a:extLst>
              <a:ext uri="{FF2B5EF4-FFF2-40B4-BE49-F238E27FC236}">
                <a16:creationId xmlns:a16="http://schemas.microsoft.com/office/drawing/2014/main" id="{B301C75E-982D-1F41-8CA4-959C932A2864}"/>
              </a:ext>
            </a:extLst>
          </p:cNvPr>
          <p:cNvSpPr>
            <a:spLocks noGrp="1"/>
          </p:cNvSpPr>
          <p:nvPr>
            <p:ph type="ftr" sz="quarter" idx="15"/>
          </p:nvPr>
        </p:nvSpPr>
        <p:spPr>
          <a:xfrm>
            <a:off x="402336" y="5916168"/>
            <a:ext cx="11384280" cy="219456"/>
          </a:xfrm>
          <a:prstGeom prst="rect">
            <a:avLst/>
          </a:prstGeom>
        </p:spPr>
        <p:txBody>
          <a:bodyPr/>
          <a:lstStyle>
            <a:lvl1pPr>
              <a:defRPr>
                <a:solidFill>
                  <a:schemeClr val="bg1"/>
                </a:solidFill>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154196614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Empty_Dark Blue Bg">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288500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rgbClr val="405A9C"/>
                </a:solidFill>
              </a:defRPr>
            </a:lvl1pPr>
          </a:lstStyle>
          <a:p>
            <a:fld id="{F73BA400-75BE-45F2-9E46-345C1733B6B3}" type="slidenum">
              <a:rPr lang="en-US" smtClean="0"/>
              <a:t>‹#›</a:t>
            </a:fld>
            <a:endParaRPr lang="en-US" dirty="0"/>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Tree>
    <p:extLst>
      <p:ext uri="{BB962C8B-B14F-4D97-AF65-F5344CB8AC3E}">
        <p14:creationId xmlns:p14="http://schemas.microsoft.com/office/powerpoint/2010/main" val="280696787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Verbatim blue">
    <p:spTree>
      <p:nvGrpSpPr>
        <p:cNvPr id="1" name=""/>
        <p:cNvGrpSpPr/>
        <p:nvPr/>
      </p:nvGrpSpPr>
      <p:grpSpPr>
        <a:xfrm>
          <a:off x="0" y="0"/>
          <a:ext cx="0" cy="0"/>
          <a:chOff x="0" y="0"/>
          <a:chExt cx="0" cy="0"/>
        </a:xfrm>
      </p:grpSpPr>
      <p:graphicFrame>
        <p:nvGraphicFramePr>
          <p:cNvPr id="5" name="Objet 2" hidden="1">
            <a:extLst>
              <a:ext uri="{FF2B5EF4-FFF2-40B4-BE49-F238E27FC236}">
                <a16:creationId xmlns:a16="http://schemas.microsoft.com/office/drawing/2014/main" id="{2DC513A4-F2E7-4086-B108-AEA3E0C9E31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6" name="Diapositive think-cell" r:id="rId5" imgW="360" imgH="360" progId="TCLayout.ActiveDocument.1">
                  <p:embed/>
                </p:oleObj>
              </mc:Choice>
              <mc:Fallback>
                <p:oleObj name="Diapositive think-cell" r:id="rId5" imgW="360" imgH="360" progId="TCLayout.ActiveDocument.1">
                  <p:embed/>
                  <p:pic>
                    <p:nvPicPr>
                      <p:cNvPr id="5" name="Objet 2" hidden="1">
                        <a:extLst>
                          <a:ext uri="{FF2B5EF4-FFF2-40B4-BE49-F238E27FC236}">
                            <a16:creationId xmlns:a16="http://schemas.microsoft.com/office/drawing/2014/main" id="{2DC513A4-F2E7-4086-B108-AEA3E0C9E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D7F108B5-26C8-4731-9E65-7EDFF8135A2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GB" sz="2800" b="1" dirty="0">
              <a:latin typeface="Arial Black" panose="020B0A04020102020204" pitchFamily="34" charset="0"/>
              <a:ea typeface="+mj-ea"/>
              <a:cs typeface="+mj-cs"/>
              <a:sym typeface="Arial Black" panose="020B0A04020102020204" pitchFamily="34" charset="0"/>
            </a:endParaRPr>
          </a:p>
        </p:txBody>
      </p:sp>
      <p:grpSp>
        <p:nvGrpSpPr>
          <p:cNvPr id="7" name="Group 10">
            <a:extLst>
              <a:ext uri="{FF2B5EF4-FFF2-40B4-BE49-F238E27FC236}">
                <a16:creationId xmlns:a16="http://schemas.microsoft.com/office/drawing/2014/main" id="{E2B7E502-19EA-4871-95AC-272A3D54EB0E}"/>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8" name="Freeform 11">
              <a:extLst>
                <a:ext uri="{FF2B5EF4-FFF2-40B4-BE49-F238E27FC236}">
                  <a16:creationId xmlns:a16="http://schemas.microsoft.com/office/drawing/2014/main" id="{FDF8EFED-0851-4237-9CC3-337A3D5E3252}"/>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sp>
          <p:nvSpPr>
            <p:cNvPr id="9" name="Freeform 12">
              <a:extLst>
                <a:ext uri="{FF2B5EF4-FFF2-40B4-BE49-F238E27FC236}">
                  <a16:creationId xmlns:a16="http://schemas.microsoft.com/office/drawing/2014/main" id="{5802DF49-E6B2-432E-BEEC-7C161273885B}"/>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p:nvPr>
        </p:nvSpPr>
        <p:spPr>
          <a:xfrm>
            <a:off x="2351088" y="1494906"/>
            <a:ext cx="9436100"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US" dirty="0"/>
              <a:t>Click to edit Master text styles</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p:nvPr>
        </p:nvSpPr>
        <p:spPr>
          <a:xfrm>
            <a:off x="2351088" y="4236285"/>
            <a:ext cx="9436100" cy="338554"/>
          </a:xfrm>
          <a:prstGeom prst="rect">
            <a:avLst/>
          </a:prstGeom>
        </p:spPr>
        <p:txBody>
          <a:bodyPr anchor="b">
            <a:spAutoFit/>
          </a:bodyPr>
          <a:lstStyle>
            <a:lvl1pPr marL="0" indent="0" algn="r">
              <a:buNone/>
              <a:defRPr sz="1600" b="1">
                <a:solidFill>
                  <a:schemeClr val="tx1"/>
                </a:solidFill>
                <a:latin typeface="GT America" panose="00000500000000000000" pitchFamily="50" charset="0"/>
              </a:defRPr>
            </a:lvl1pPr>
          </a:lstStyle>
          <a:p>
            <a:pPr lvl="0"/>
            <a:r>
              <a:rPr lang="en-US" dirty="0"/>
              <a:t>Click to edit Master text styles</a:t>
            </a:r>
          </a:p>
        </p:txBody>
      </p:sp>
      <p:sp>
        <p:nvSpPr>
          <p:cNvPr id="4" name="Titre 3">
            <a:extLst>
              <a:ext uri="{FF2B5EF4-FFF2-40B4-BE49-F238E27FC236}">
                <a16:creationId xmlns:a16="http://schemas.microsoft.com/office/drawing/2014/main" id="{9F4AF75B-C07F-40D0-9789-3B7669A97432}"/>
              </a:ext>
            </a:extLst>
          </p:cNvPr>
          <p:cNvSpPr>
            <a:spLocks noGrp="1"/>
          </p:cNvSpPr>
          <p:nvPr>
            <p:ph type="title"/>
          </p:nvPr>
        </p:nvSpPr>
        <p:spPr/>
        <p:txBody>
          <a:bodyPr/>
          <a:lstStyle>
            <a:lvl1pPr>
              <a:defRPr/>
            </a:lvl1pPr>
          </a:lstStyle>
          <a:p>
            <a:r>
              <a:rPr lang="en-US"/>
              <a:t>Click to edit Master title style</a:t>
            </a:r>
            <a:endParaRPr lang="fr-FR"/>
          </a:p>
        </p:txBody>
      </p:sp>
      <p:sp>
        <p:nvSpPr>
          <p:cNvPr id="11" name="Espace réservé du numéro de diapositive 8">
            <a:extLst>
              <a:ext uri="{FF2B5EF4-FFF2-40B4-BE49-F238E27FC236}">
                <a16:creationId xmlns:a16="http://schemas.microsoft.com/office/drawing/2014/main" id="{E4C4B00B-5367-4FFF-8FBB-E72BAB35EA09}"/>
              </a:ext>
            </a:extLst>
          </p:cNvPr>
          <p:cNvSpPr>
            <a:spLocks noGrp="1"/>
          </p:cNvSpPr>
          <p:nvPr>
            <p:ph type="sldNum" sz="quarter" idx="17"/>
          </p:nvPr>
        </p:nvSpPr>
        <p:spPr/>
        <p:txBody>
          <a:bodyPr/>
          <a:lstStyle>
            <a:lvl1pPr>
              <a:defRPr/>
            </a:lvl1pPr>
          </a:lstStyle>
          <a:p>
            <a:pPr>
              <a:defRPr/>
            </a:pPr>
            <a:fld id="{B6792039-0C1A-4BCB-8653-7596575E33E5}" type="slidenum">
              <a:rPr lang="en-GB"/>
              <a:pPr>
                <a:defRPr/>
              </a:pPr>
              <a:t>‹#›</a:t>
            </a:fld>
            <a:r>
              <a:rPr lang="en-GB" dirty="0"/>
              <a:t> ‒ </a:t>
            </a:r>
          </a:p>
        </p:txBody>
      </p:sp>
    </p:spTree>
    <p:extLst>
      <p:ext uri="{BB962C8B-B14F-4D97-AF65-F5344CB8AC3E}">
        <p14:creationId xmlns:p14="http://schemas.microsoft.com/office/powerpoint/2010/main" val="1201849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6" name="Text Placeholder 5">
            <a:extLst>
              <a:ext uri="{FF2B5EF4-FFF2-40B4-BE49-F238E27FC236}">
                <a16:creationId xmlns:a16="http://schemas.microsoft.com/office/drawing/2014/main" id="{7805E0ED-9B35-4F72-BE54-C87A2C1BD5BE}"/>
              </a:ext>
            </a:extLst>
          </p:cNvPr>
          <p:cNvSpPr>
            <a:spLocks noGrp="1"/>
          </p:cNvSpPr>
          <p:nvPr>
            <p:ph type="body" sz="quarter" idx="11"/>
          </p:nvPr>
        </p:nvSpPr>
        <p:spPr>
          <a:xfrm>
            <a:off x="404813" y="1204913"/>
            <a:ext cx="11382375" cy="4794250"/>
          </a:xfrm>
          <a:prstGeom prst="rect">
            <a:avLst/>
          </a:prstGeom>
        </p:spPr>
        <p:txBody>
          <a:bodyPr/>
          <a:lstStyle>
            <a:lvl1pPr marL="401638" indent="-401638">
              <a:lnSpc>
                <a:spcPct val="150000"/>
              </a:lnSpc>
              <a:buClr>
                <a:schemeClr val="tx2">
                  <a:lumMod val="75000"/>
                </a:schemeClr>
              </a:buClr>
              <a:buSzPct val="125000"/>
              <a:buFont typeface="Wingdings" panose="05000000000000000000" pitchFamily="2" charset="2"/>
              <a:buChar char="§"/>
              <a:defRPr sz="2000">
                <a:solidFill>
                  <a:schemeClr val="bg2"/>
                </a:solidFill>
                <a:latin typeface="GT America" panose="00000500000000000000" pitchFamily="50" charset="0"/>
              </a:defRPr>
            </a:lvl1pPr>
            <a:lvl2pPr marL="747713" indent="-346075">
              <a:buClr>
                <a:schemeClr val="bg2"/>
              </a:buClr>
              <a:buSzPct val="125000"/>
              <a:defRPr>
                <a:solidFill>
                  <a:schemeClr val="bg2"/>
                </a:solidFill>
                <a:latin typeface="GT America" panose="00000500000000000000" pitchFamily="50" charset="0"/>
              </a:defRPr>
            </a:lvl2pPr>
            <a:lvl3pPr marL="1025525" indent="-222250">
              <a:defRPr>
                <a:solidFill>
                  <a:schemeClr val="bg2"/>
                </a:solidFill>
                <a:latin typeface="GT America" panose="00000500000000000000" pitchFamily="50"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69948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5" name="Chart Placeholder 4">
            <a:extLst>
              <a:ext uri="{FF2B5EF4-FFF2-40B4-BE49-F238E27FC236}">
                <a16:creationId xmlns:a16="http://schemas.microsoft.com/office/drawing/2014/main" id="{0FDAA1D8-453A-4ECA-9ACA-85A13C9211AF}"/>
              </a:ext>
            </a:extLst>
          </p:cNvPr>
          <p:cNvSpPr>
            <a:spLocks noGrp="1"/>
          </p:cNvSpPr>
          <p:nvPr>
            <p:ph type="chart" sz="quarter" idx="12"/>
          </p:nvPr>
        </p:nvSpPr>
        <p:spPr>
          <a:xfrm>
            <a:off x="404786" y="2243379"/>
            <a:ext cx="9071723" cy="3546762"/>
          </a:xfrm>
          <a:prstGeom prst="rect">
            <a:avLst/>
          </a:prstGeom>
        </p:spPr>
        <p:txBody>
          <a:bodyPr/>
          <a:lstStyle>
            <a:lvl1pPr>
              <a:defRPr>
                <a:solidFill>
                  <a:schemeClr val="tx1"/>
                </a:solidFill>
                <a:latin typeface="GT America" panose="00000500000000000000" pitchFamily="50" charset="0"/>
              </a:defRPr>
            </a:lvl1pPr>
          </a:lstStyle>
          <a:p>
            <a:endParaRPr lang="en-US" dirty="0"/>
          </a:p>
        </p:txBody>
      </p:sp>
      <p:sp>
        <p:nvSpPr>
          <p:cNvPr id="9" name="Text Placeholder 8">
            <a:extLst>
              <a:ext uri="{FF2B5EF4-FFF2-40B4-BE49-F238E27FC236}">
                <a16:creationId xmlns:a16="http://schemas.microsoft.com/office/drawing/2014/main" id="{7263068B-0C74-4925-811A-8221381A0D0E}"/>
              </a:ext>
            </a:extLst>
          </p:cNvPr>
          <p:cNvSpPr>
            <a:spLocks noGrp="1"/>
          </p:cNvSpPr>
          <p:nvPr>
            <p:ph type="body" sz="quarter" idx="13"/>
          </p:nvPr>
        </p:nvSpPr>
        <p:spPr>
          <a:xfrm>
            <a:off x="9822441" y="2133600"/>
            <a:ext cx="1743075" cy="1993900"/>
          </a:xfrm>
          <a:prstGeom prst="rect">
            <a:avLst/>
          </a:prstGeom>
        </p:spPr>
        <p:txBody>
          <a:bodyPr/>
          <a:lstStyle>
            <a:lvl1pPr>
              <a:defRPr sz="1400" b="1" i="1">
                <a:solidFill>
                  <a:schemeClr val="bg1">
                    <a:lumMod val="50000"/>
                  </a:schemeClr>
                </a:solidFill>
                <a:latin typeface="GT America" panose="00000500000000000000" pitchFamily="50" charset="0"/>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8DBE5432-45A3-480F-8730-0FFF2CCCFDF3}"/>
              </a:ext>
            </a:extLst>
          </p:cNvPr>
          <p:cNvSpPr>
            <a:spLocks noGrp="1"/>
          </p:cNvSpPr>
          <p:nvPr>
            <p:ph type="body" sz="quarter" idx="14"/>
          </p:nvPr>
        </p:nvSpPr>
        <p:spPr>
          <a:xfrm>
            <a:off x="382588" y="1207325"/>
            <a:ext cx="9072562" cy="606961"/>
          </a:xfrm>
          <a:prstGeom prst="rect">
            <a:avLst/>
          </a:prstGeom>
        </p:spPr>
        <p:txBody>
          <a:bodyPr/>
          <a:lstStyle>
            <a:lvl1pPr>
              <a:defRPr>
                <a:solidFill>
                  <a:schemeClr val="accent1"/>
                </a:solidFill>
                <a:latin typeface="GT America"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144030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End">
    <p:bg>
      <p:bgPr>
        <a:solidFill>
          <a:schemeClr val="bg2"/>
        </a:solidFill>
        <a:effectLst/>
      </p:bgPr>
    </p:bg>
    <p:spTree>
      <p:nvGrpSpPr>
        <p:cNvPr id="1" name=""/>
        <p:cNvGrpSpPr/>
        <p:nvPr/>
      </p:nvGrpSpPr>
      <p:grpSpPr>
        <a:xfrm>
          <a:off x="0" y="0"/>
          <a:ext cx="0" cy="0"/>
          <a:chOff x="0" y="0"/>
          <a:chExt cx="0" cy="0"/>
        </a:xfrm>
      </p:grpSpPr>
      <p:graphicFrame>
        <p:nvGraphicFramePr>
          <p:cNvPr id="2" name="Objet 2" hidden="1">
            <a:extLst>
              <a:ext uri="{FF2B5EF4-FFF2-40B4-BE49-F238E27FC236}">
                <a16:creationId xmlns:a16="http://schemas.microsoft.com/office/drawing/2014/main" id="{5BA57296-2441-4B84-9B20-D1D2AFA99D9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30" name="Diapositive think-cell" r:id="rId4" imgW="360" imgH="360" progId="TCLayout.ActiveDocument.1">
                  <p:embed/>
                </p:oleObj>
              </mc:Choice>
              <mc:Fallback>
                <p:oleObj name="Diapositive think-cell" r:id="rId4" imgW="360" imgH="360" progId="TCLayout.ActiveDocument.1">
                  <p:embed/>
                  <p:pic>
                    <p:nvPicPr>
                      <p:cNvPr id="2" name="Objet 2" hidden="1">
                        <a:extLst>
                          <a:ext uri="{FF2B5EF4-FFF2-40B4-BE49-F238E27FC236}">
                            <a16:creationId xmlns:a16="http://schemas.microsoft.com/office/drawing/2014/main" id="{5BA57296-2441-4B84-9B20-D1D2AFA99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Forme libre : forme 28">
            <a:extLst>
              <a:ext uri="{FF2B5EF4-FFF2-40B4-BE49-F238E27FC236}">
                <a16:creationId xmlns:a16="http://schemas.microsoft.com/office/drawing/2014/main" id="{61996D0A-E77C-4625-AD3F-24F67525DE21}"/>
              </a:ext>
            </a:extLst>
          </p:cNvPr>
          <p:cNvSpPr/>
          <p:nvPr/>
        </p:nvSpPr>
        <p:spPr>
          <a:xfrm rot="18932423">
            <a:off x="2100263" y="2820988"/>
            <a:ext cx="11031537" cy="1216025"/>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sp>
        <p:nvSpPr>
          <p:cNvPr id="4" name="Forme libre : forme 30">
            <a:extLst>
              <a:ext uri="{FF2B5EF4-FFF2-40B4-BE49-F238E27FC236}">
                <a16:creationId xmlns:a16="http://schemas.microsoft.com/office/drawing/2014/main" id="{F6BB68FA-8B5A-4DC4-84AB-77375FA9380B}"/>
              </a:ext>
            </a:extLst>
          </p:cNvPr>
          <p:cNvSpPr/>
          <p:nvPr/>
        </p:nvSpPr>
        <p:spPr>
          <a:xfrm rot="18932423">
            <a:off x="4730750" y="3460750"/>
            <a:ext cx="9204325" cy="1216025"/>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pic>
        <p:nvPicPr>
          <p:cNvPr id="6" name="Graphique 12">
            <a:extLst>
              <a:ext uri="{FF2B5EF4-FFF2-40B4-BE49-F238E27FC236}">
                <a16:creationId xmlns:a16="http://schemas.microsoft.com/office/drawing/2014/main" id="{73949431-DCA9-4C33-8E03-1D79CDCF53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9913" y="5359400"/>
            <a:ext cx="863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dre 7">
            <a:extLst>
              <a:ext uri="{FF2B5EF4-FFF2-40B4-BE49-F238E27FC236}">
                <a16:creationId xmlns:a16="http://schemas.microsoft.com/office/drawing/2014/main" id="{DDDF747C-816F-4F02-A07C-6326DAFE5D3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GT America" panose="00000500000000000000" pitchFamily="50" charset="0"/>
            </a:endParaRPr>
          </a:p>
        </p:txBody>
      </p:sp>
    </p:spTree>
    <p:extLst>
      <p:ext uri="{BB962C8B-B14F-4D97-AF65-F5344CB8AC3E}">
        <p14:creationId xmlns:p14="http://schemas.microsoft.com/office/powerpoint/2010/main" val="330908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23860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1477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9" name="Slide Number Placeholder 8"/>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38464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5" name="Slide Number Placeholder 4"/>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2553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4" name="Slide Number Placeholder 3"/>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75016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9811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2747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ags" Target="../tags/tag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1.xml"/><Relationship Id="rId2" Type="http://schemas.openxmlformats.org/officeDocument/2006/relationships/slideLayout" Target="../slideLayouts/slideLayout14.xml"/><Relationship Id="rId16" Type="http://schemas.openxmlformats.org/officeDocument/2006/relationships/vmlDrawing" Target="../drawings/vmlDrawing1.vml"/><Relationship Id="rId20" Type="http://schemas.openxmlformats.org/officeDocument/2006/relationships/image" Target="../media/image3.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oleObject" Target="../embeddings/oleObject1.bin"/><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1364" y="1825625"/>
            <a:ext cx="11549269"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321368"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GT America" panose="00000500000000000000" pitchFamily="50" charset="0"/>
              </a:defRPr>
            </a:lvl1pPr>
          </a:lstStyle>
          <a:p>
            <a:fld id="{F1A35A5B-9964-BA45-A1B5-FC54D9B083C3}" type="datetimeFigureOut">
              <a:rPr lang="en-US" smtClean="0"/>
              <a:pPr/>
              <a:t>3/24/2021</a:t>
            </a:fld>
            <a:endParaRPr lang="en-US" dirty="0"/>
          </a:p>
        </p:txBody>
      </p:sp>
      <p:sp>
        <p:nvSpPr>
          <p:cNvPr id="6" name="Slide Number Placeholder 5"/>
          <p:cNvSpPr>
            <a:spLocks noGrp="1"/>
          </p:cNvSpPr>
          <p:nvPr>
            <p:ph type="sldNum" sz="quarter" idx="4"/>
          </p:nvPr>
        </p:nvSpPr>
        <p:spPr>
          <a:xfrm>
            <a:off x="9127433"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GT America" panose="00000500000000000000" pitchFamily="50" charset="0"/>
              </a:defRPr>
            </a:lvl1pPr>
          </a:lstStyle>
          <a:p>
            <a:fld id="{53168429-B862-464C-A163-6879E3AA04C9}" type="slidenum">
              <a:rPr lang="en-US" smtClean="0"/>
              <a:pPr/>
              <a:t>‹#›</a:t>
            </a:fld>
            <a:endParaRPr lang="en-US" dirty="0"/>
          </a:p>
        </p:txBody>
      </p:sp>
      <p:sp>
        <p:nvSpPr>
          <p:cNvPr id="7" name="Rectangle 6">
            <a:extLst>
              <a:ext uri="{FF2B5EF4-FFF2-40B4-BE49-F238E27FC236}">
                <a16:creationId xmlns:a16="http://schemas.microsoft.com/office/drawing/2014/main" id="{4D09EED7-CC2C-CC47-8D30-1262C1E98083}"/>
              </a:ext>
            </a:extLst>
          </p:cNvPr>
          <p:cNvSpPr/>
          <p:nvPr userDrawn="1"/>
        </p:nvSpPr>
        <p:spPr>
          <a:xfrm>
            <a:off x="0" y="0"/>
            <a:ext cx="12192000" cy="369333"/>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8" name="Graphic 7">
            <a:extLst>
              <a:ext uri="{FF2B5EF4-FFF2-40B4-BE49-F238E27FC236}">
                <a16:creationId xmlns:a16="http://schemas.microsoft.com/office/drawing/2014/main" id="{C5B969B3-AC41-D847-9672-432B942B077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21365" y="9938"/>
            <a:ext cx="1078185" cy="359395"/>
          </a:xfrm>
          <a:prstGeom prst="rect">
            <a:avLst/>
          </a:prstGeom>
        </p:spPr>
      </p:pic>
      <p:sp>
        <p:nvSpPr>
          <p:cNvPr id="9" name="Title Placeholder 8">
            <a:extLst>
              <a:ext uri="{FF2B5EF4-FFF2-40B4-BE49-F238E27FC236}">
                <a16:creationId xmlns:a16="http://schemas.microsoft.com/office/drawing/2014/main" id="{7E569843-5B08-664C-AB41-1E3E55B1821A}"/>
              </a:ext>
            </a:extLst>
          </p:cNvPr>
          <p:cNvSpPr>
            <a:spLocks noGrp="1"/>
          </p:cNvSpPr>
          <p:nvPr>
            <p:ph type="title"/>
          </p:nvPr>
        </p:nvSpPr>
        <p:spPr>
          <a:xfrm>
            <a:off x="321365" y="365125"/>
            <a:ext cx="1154927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57407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l" defTabSz="914400" rtl="0" eaLnBrk="1" latinLnBrk="0" hangingPunct="1">
        <a:lnSpc>
          <a:spcPct val="90000"/>
        </a:lnSpc>
        <a:spcBef>
          <a:spcPct val="0"/>
        </a:spcBef>
        <a:buNone/>
        <a:defRPr sz="3000" b="1" kern="1200">
          <a:solidFill>
            <a:srgbClr val="F4A62D"/>
          </a:solidFill>
          <a:latin typeface="GT America"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p:custDataLst>
              <p:tags r:id="rId17"/>
            </p:custDataLst>
            <p:extLst>
              <p:ext uri="{D42A27DB-BD31-4B8C-83A1-F6EECF244321}">
                <p14:modId xmlns:p14="http://schemas.microsoft.com/office/powerpoint/2010/main" val="1529803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 name="Diapositive think-cell" r:id="rId19" imgW="532" imgH="530" progId="TCLayout.ActiveDocument.1">
                  <p:embed/>
                </p:oleObj>
              </mc:Choice>
              <mc:Fallback>
                <p:oleObj name="Diapositive think-cell" r:id="rId19"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p:custDataLst>
              <p:tags r:id="rId18"/>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52432"/>
          </a:xfrm>
          <a:prstGeom prst="rect">
            <a:avLst/>
          </a:prstGeom>
        </p:spPr>
        <p:txBody>
          <a:bodyPr vert="horz" wrap="square" lIns="72000" tIns="45720" rIns="72000" bIns="45720" rtlCol="0" anchor="t">
            <a:spAutoFit/>
          </a:bodyPr>
          <a:lstStyle/>
          <a:p>
            <a:r>
              <a:rPr lang="en-GB"/>
              <a:t>Title of the slide</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1">
                    <a:lumMod val="95000"/>
                  </a:schemeClr>
                </a:solidFill>
                <a:latin typeface="+mj-lt"/>
              </a:defRPr>
            </a:lvl1pPr>
          </a:lstStyle>
          <a:p>
            <a:fld id="{F73BA400-75BE-45F2-9E46-345C1733B6B3}" type="slidenum">
              <a:rPr lang="en-US" smtClean="0"/>
              <a:pPr/>
              <a:t>‹#›</a:t>
            </a:fld>
            <a:endParaRPr lang="en-US" dirty="0"/>
          </a:p>
        </p:txBody>
      </p:sp>
      <p:sp>
        <p:nvSpPr>
          <p:cNvPr id="3" name="TextBox 2">
            <a:extLst>
              <a:ext uri="{FF2B5EF4-FFF2-40B4-BE49-F238E27FC236}">
                <a16:creationId xmlns:a16="http://schemas.microsoft.com/office/drawing/2014/main" id="{1E21FC63-12EF-43D8-B3C8-42CA3B9C290D}"/>
              </a:ext>
            </a:extLst>
          </p:cNvPr>
          <p:cNvSpPr txBox="1"/>
          <p:nvPr userDrawn="1"/>
        </p:nvSpPr>
        <p:spPr>
          <a:xfrm>
            <a:off x="10946920" y="6584359"/>
            <a:ext cx="1061049" cy="215444"/>
          </a:xfrm>
          <a:prstGeom prst="rect">
            <a:avLst/>
          </a:prstGeom>
          <a:noFill/>
        </p:spPr>
        <p:txBody>
          <a:bodyPr wrap="square" rtlCol="0">
            <a:spAutoFit/>
          </a:bodyPr>
          <a:lstStyle/>
          <a:p>
            <a:pPr algn="r"/>
            <a:r>
              <a:rPr lang="en-US" sz="800" b="1" dirty="0">
                <a:latin typeface="GT America" panose="00000500000000000000" pitchFamily="50" charset="0"/>
              </a:rPr>
              <a:t>February 2021</a:t>
            </a:r>
          </a:p>
        </p:txBody>
      </p:sp>
    </p:spTree>
    <p:extLst>
      <p:ext uri="{BB962C8B-B14F-4D97-AF65-F5344CB8AC3E}">
        <p14:creationId xmlns:p14="http://schemas.microsoft.com/office/powerpoint/2010/main" val="905267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2600" b="1" kern="1200" cap="none" spc="0" baseline="0">
          <a:solidFill>
            <a:schemeClr val="bg2"/>
          </a:solidFill>
          <a:latin typeface="+mj-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8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8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em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2.svg"/><Relationship Id="rId15" Type="http://schemas.openxmlformats.org/officeDocument/2006/relationships/comments" Target="../comments/comment1.xml"/><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omments" Target="../comments/commen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8B46D6-1384-3C4D-981F-DC463819157C}"/>
              </a:ext>
            </a:extLst>
          </p:cNvPr>
          <p:cNvSpPr/>
          <p:nvPr/>
        </p:nvSpPr>
        <p:spPr>
          <a:xfrm>
            <a:off x="0" y="12213"/>
            <a:ext cx="12192000" cy="6858000"/>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GT America" panose="00000500000000000000" pitchFamily="50" charset="0"/>
              </a:rPr>
              <a:t>                   </a:t>
            </a:r>
          </a:p>
          <a:p>
            <a:endParaRPr lang="en-US" dirty="0">
              <a:solidFill>
                <a:schemeClr val="bg1"/>
              </a:solidFill>
              <a:latin typeface="GT America" panose="00000500000000000000" pitchFamily="50" charset="0"/>
            </a:endParaRPr>
          </a:p>
          <a:p>
            <a:r>
              <a:rPr lang="en-US" dirty="0">
                <a:solidFill>
                  <a:schemeClr val="bg1"/>
                </a:solidFill>
                <a:latin typeface="GT America" panose="00000500000000000000" pitchFamily="50" charset="0"/>
              </a:rPr>
              <a:t>                  </a:t>
            </a:r>
            <a:r>
              <a:rPr lang="en-US" i="1" dirty="0">
                <a:solidFill>
                  <a:schemeClr val="bg1"/>
                </a:solidFill>
                <a:latin typeface="GT America" panose="00000500000000000000" pitchFamily="50" charset="0"/>
              </a:rPr>
              <a:t>Partnership for Evidence-based </a:t>
            </a:r>
          </a:p>
          <a:p>
            <a:r>
              <a:rPr lang="en-US" i="1" dirty="0">
                <a:solidFill>
                  <a:schemeClr val="bg1"/>
                </a:solidFill>
                <a:latin typeface="GT America" panose="00000500000000000000" pitchFamily="50" charset="0"/>
              </a:rPr>
              <a:t>                  Response to COVID-19 (PERC)</a:t>
            </a:r>
          </a:p>
          <a:p>
            <a:endParaRPr lang="en-US" dirty="0">
              <a:solidFill>
                <a:schemeClr val="bg1"/>
              </a:solidFill>
              <a:latin typeface="GT America" panose="00000500000000000000" pitchFamily="50" charset="0"/>
            </a:endParaRPr>
          </a:p>
        </p:txBody>
      </p:sp>
      <p:pic>
        <p:nvPicPr>
          <p:cNvPr id="9" name="Picture 8">
            <a:extLst>
              <a:ext uri="{FF2B5EF4-FFF2-40B4-BE49-F238E27FC236}">
                <a16:creationId xmlns:a16="http://schemas.microsoft.com/office/drawing/2014/main" id="{EABF2C0F-A72E-7A4E-9FC1-704373F1E418}"/>
              </a:ext>
            </a:extLst>
          </p:cNvPr>
          <p:cNvPicPr>
            <a:picLocks noChangeAspect="1"/>
          </p:cNvPicPr>
          <p:nvPr/>
        </p:nvPicPr>
        <p:blipFill>
          <a:blip r:embed="rId3"/>
          <a:stretch>
            <a:fillRect/>
          </a:stretch>
        </p:blipFill>
        <p:spPr>
          <a:xfrm rot="5400000" flipH="1">
            <a:off x="3769870" y="-1423471"/>
            <a:ext cx="6858000" cy="9704936"/>
          </a:xfrm>
          <a:prstGeom prst="rect">
            <a:avLst/>
          </a:prstGeom>
        </p:spPr>
      </p:pic>
      <p:sp>
        <p:nvSpPr>
          <p:cNvPr id="2" name="Title 1">
            <a:extLst>
              <a:ext uri="{FF2B5EF4-FFF2-40B4-BE49-F238E27FC236}">
                <a16:creationId xmlns:a16="http://schemas.microsoft.com/office/drawing/2014/main" id="{71615059-C2EC-466C-971F-F5E850825A25}"/>
              </a:ext>
            </a:extLst>
          </p:cNvPr>
          <p:cNvSpPr>
            <a:spLocks noGrp="1"/>
          </p:cNvSpPr>
          <p:nvPr>
            <p:ph type="ctrTitle"/>
          </p:nvPr>
        </p:nvSpPr>
        <p:spPr>
          <a:xfrm>
            <a:off x="6091898" y="1869673"/>
            <a:ext cx="5620677" cy="1320829"/>
          </a:xfrm>
        </p:spPr>
        <p:txBody>
          <a:bodyPr>
            <a:noAutofit/>
          </a:bodyPr>
          <a:lstStyle/>
          <a:p>
            <a:pPr algn="l"/>
            <a:r>
              <a:rPr lang="en-US" sz="2800" dirty="0">
                <a:solidFill>
                  <a:schemeClr val="bg1"/>
                </a:solidFill>
                <a:latin typeface="GT America" panose="00000500000000000000"/>
              </a:rPr>
              <a:t>Finding the Balance: </a:t>
            </a:r>
            <a:br>
              <a:rPr lang="en-US" sz="2800" dirty="0">
                <a:solidFill>
                  <a:schemeClr val="bg1"/>
                </a:solidFill>
                <a:latin typeface="GT America" panose="00000500000000000000"/>
              </a:rPr>
            </a:br>
            <a:r>
              <a:rPr lang="en-US" sz="2800" dirty="0">
                <a:solidFill>
                  <a:schemeClr val="bg1"/>
                </a:solidFill>
                <a:latin typeface="GT America" panose="00000500000000000000"/>
              </a:rPr>
              <a:t>Public Health and Social Measures in Sudan</a:t>
            </a:r>
            <a:endParaRPr lang="en-US" sz="2800" b="1" dirty="0">
              <a:solidFill>
                <a:schemeClr val="bg1"/>
              </a:solidFill>
              <a:latin typeface="GT America" panose="00000500000000000000"/>
            </a:endParaRPr>
          </a:p>
        </p:txBody>
      </p:sp>
      <p:sp>
        <p:nvSpPr>
          <p:cNvPr id="3" name="Subtitle 2">
            <a:extLst>
              <a:ext uri="{FF2B5EF4-FFF2-40B4-BE49-F238E27FC236}">
                <a16:creationId xmlns:a16="http://schemas.microsoft.com/office/drawing/2014/main" id="{B9032F31-572F-4846-8E69-F83BD4892DFF}"/>
              </a:ext>
            </a:extLst>
          </p:cNvPr>
          <p:cNvSpPr>
            <a:spLocks noGrp="1"/>
          </p:cNvSpPr>
          <p:nvPr>
            <p:ph type="subTitle" idx="1"/>
          </p:nvPr>
        </p:nvSpPr>
        <p:spPr>
          <a:xfrm>
            <a:off x="6109750" y="3441213"/>
            <a:ext cx="6017646" cy="1655762"/>
          </a:xfrm>
        </p:spPr>
        <p:txBody>
          <a:bodyPr>
            <a:normAutofit/>
          </a:bodyPr>
          <a:lstStyle/>
          <a:p>
            <a:pPr algn="l"/>
            <a:r>
              <a:rPr lang="en-US" dirty="0">
                <a:solidFill>
                  <a:schemeClr val="bg1"/>
                </a:solidFill>
                <a:latin typeface="GT America" panose="00000500000000000000"/>
              </a:rPr>
              <a:t>Data updated 26 February 2021</a:t>
            </a:r>
          </a:p>
          <a:p>
            <a:pPr algn="l"/>
            <a:endParaRPr lang="en-US" dirty="0">
              <a:solidFill>
                <a:schemeClr val="bg1"/>
              </a:solidFill>
              <a:latin typeface="GT America" panose="00000500000000000000"/>
            </a:endParaRPr>
          </a:p>
          <a:p>
            <a:pPr algn="l"/>
            <a:endParaRPr lang="en-US" dirty="0">
              <a:solidFill>
                <a:schemeClr val="bg1"/>
              </a:solidFill>
              <a:latin typeface="GT America" panose="00000500000000000000"/>
            </a:endParaRPr>
          </a:p>
          <a:p>
            <a:pPr algn="l"/>
            <a:endParaRPr lang="en-US" dirty="0">
              <a:solidFill>
                <a:schemeClr val="bg1"/>
              </a:solidFill>
              <a:latin typeface="GT America" panose="00000500000000000000"/>
            </a:endParaRPr>
          </a:p>
        </p:txBody>
      </p:sp>
      <p:pic>
        <p:nvPicPr>
          <p:cNvPr id="5" name="Graphic 4">
            <a:extLst>
              <a:ext uri="{FF2B5EF4-FFF2-40B4-BE49-F238E27FC236}">
                <a16:creationId xmlns:a16="http://schemas.microsoft.com/office/drawing/2014/main" id="{DCA92E32-0BC0-DF49-BD47-C03FAAF4D6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367" y="2299863"/>
            <a:ext cx="3086937" cy="1028979"/>
          </a:xfrm>
          <a:prstGeom prst="rect">
            <a:avLst/>
          </a:prstGeom>
        </p:spPr>
      </p:pic>
      <p:sp>
        <p:nvSpPr>
          <p:cNvPr id="6" name="Rectangle 2">
            <a:extLst>
              <a:ext uri="{FF2B5EF4-FFF2-40B4-BE49-F238E27FC236}">
                <a16:creationId xmlns:a16="http://schemas.microsoft.com/office/drawing/2014/main" id="{69724E38-0063-714F-B32C-6B34B29D44BB}"/>
              </a:ext>
            </a:extLst>
          </p:cNvPr>
          <p:cNvSpPr>
            <a:spLocks noChangeArrowheads="1"/>
          </p:cNvSpPr>
          <p:nvPr/>
        </p:nvSpPr>
        <p:spPr bwMode="auto">
          <a:xfrm>
            <a:off x="1023937" y="7948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sp>
        <p:nvSpPr>
          <p:cNvPr id="8" name="Rectangle 3">
            <a:extLst>
              <a:ext uri="{FF2B5EF4-FFF2-40B4-BE49-F238E27FC236}">
                <a16:creationId xmlns:a16="http://schemas.microsoft.com/office/drawing/2014/main" id="{D6A34C25-40E8-5A44-B94C-E7BF2BADB4EA}"/>
              </a:ext>
            </a:extLst>
          </p:cNvPr>
          <p:cNvSpPr>
            <a:spLocks noChangeArrowheads="1"/>
          </p:cNvSpPr>
          <p:nvPr/>
        </p:nvSpPr>
        <p:spPr bwMode="auto">
          <a:xfrm>
            <a:off x="1023937" y="21029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sp>
        <p:nvSpPr>
          <p:cNvPr id="20" name="Rectangle 19">
            <a:extLst>
              <a:ext uri="{FF2B5EF4-FFF2-40B4-BE49-F238E27FC236}">
                <a16:creationId xmlns:a16="http://schemas.microsoft.com/office/drawing/2014/main" id="{8EEFB8B3-E07A-454C-B7B9-926E0E77CA65}"/>
              </a:ext>
            </a:extLst>
          </p:cNvPr>
          <p:cNvSpPr/>
          <p:nvPr/>
        </p:nvSpPr>
        <p:spPr>
          <a:xfrm>
            <a:off x="0" y="6214820"/>
            <a:ext cx="12192000" cy="64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22" name="Picture 21" descr="A picture containing drawing&#10;&#10;Description automatically generated">
            <a:extLst>
              <a:ext uri="{FF2B5EF4-FFF2-40B4-BE49-F238E27FC236}">
                <a16:creationId xmlns:a16="http://schemas.microsoft.com/office/drawing/2014/main" id="{37ABA17F-DB70-4B4E-B695-3008687671F1}"/>
              </a:ext>
            </a:extLst>
          </p:cNvPr>
          <p:cNvPicPr>
            <a:picLocks noChangeAspect="1"/>
          </p:cNvPicPr>
          <p:nvPr/>
        </p:nvPicPr>
        <p:blipFill>
          <a:blip r:embed="rId6"/>
          <a:stretch>
            <a:fillRect/>
          </a:stretch>
        </p:blipFill>
        <p:spPr>
          <a:xfrm>
            <a:off x="2899943" y="6288846"/>
            <a:ext cx="529689" cy="488197"/>
          </a:xfrm>
          <a:prstGeom prst="rect">
            <a:avLst/>
          </a:prstGeom>
        </p:spPr>
      </p:pic>
      <p:pic>
        <p:nvPicPr>
          <p:cNvPr id="24" name="Picture 23" descr="A close up of a sign&#10;&#10;Description automatically generated">
            <a:extLst>
              <a:ext uri="{FF2B5EF4-FFF2-40B4-BE49-F238E27FC236}">
                <a16:creationId xmlns:a16="http://schemas.microsoft.com/office/drawing/2014/main" id="{843C041B-64B8-E643-BF47-D63B1F93A104}"/>
              </a:ext>
            </a:extLst>
          </p:cNvPr>
          <p:cNvPicPr>
            <a:picLocks noChangeAspect="1"/>
          </p:cNvPicPr>
          <p:nvPr/>
        </p:nvPicPr>
        <p:blipFill>
          <a:blip r:embed="rId7"/>
          <a:stretch>
            <a:fillRect/>
          </a:stretch>
        </p:blipFill>
        <p:spPr>
          <a:xfrm>
            <a:off x="9159498" y="6279027"/>
            <a:ext cx="872078" cy="538236"/>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FA38E7A1-4471-6D43-BE92-A36F74DE1030}"/>
              </a:ext>
            </a:extLst>
          </p:cNvPr>
          <p:cNvPicPr>
            <a:picLocks noChangeAspect="1"/>
          </p:cNvPicPr>
          <p:nvPr/>
        </p:nvPicPr>
        <p:blipFill>
          <a:blip r:embed="rId8"/>
          <a:stretch>
            <a:fillRect/>
          </a:stretch>
        </p:blipFill>
        <p:spPr>
          <a:xfrm>
            <a:off x="1354288" y="6263529"/>
            <a:ext cx="1067433" cy="482274"/>
          </a:xfrm>
          <a:prstGeom prst="rect">
            <a:avLst/>
          </a:prstGeom>
        </p:spPr>
      </p:pic>
      <p:pic>
        <p:nvPicPr>
          <p:cNvPr id="28" name="Picture 27" descr="A drawing of a person&#10;&#10;Description automatically generated">
            <a:extLst>
              <a:ext uri="{FF2B5EF4-FFF2-40B4-BE49-F238E27FC236}">
                <a16:creationId xmlns:a16="http://schemas.microsoft.com/office/drawing/2014/main" id="{162DD7D2-45C1-524A-B351-0ABA7D43252C}"/>
              </a:ext>
            </a:extLst>
          </p:cNvPr>
          <p:cNvPicPr>
            <a:picLocks noChangeAspect="1"/>
          </p:cNvPicPr>
          <p:nvPr/>
        </p:nvPicPr>
        <p:blipFill>
          <a:blip r:embed="rId9"/>
          <a:stretch>
            <a:fillRect/>
          </a:stretch>
        </p:blipFill>
        <p:spPr>
          <a:xfrm>
            <a:off x="7477838" y="6283601"/>
            <a:ext cx="1058262" cy="505614"/>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B513C239-6477-F545-8D67-747844EED400}"/>
              </a:ext>
            </a:extLst>
          </p:cNvPr>
          <p:cNvPicPr>
            <a:picLocks noChangeAspect="1"/>
          </p:cNvPicPr>
          <p:nvPr/>
        </p:nvPicPr>
        <p:blipFill>
          <a:blip r:embed="rId10"/>
          <a:stretch>
            <a:fillRect/>
          </a:stretch>
        </p:blipFill>
        <p:spPr>
          <a:xfrm>
            <a:off x="3883673" y="6438303"/>
            <a:ext cx="936662" cy="193400"/>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22B371C8-2F29-D844-8AF9-1CC368F0ACAA}"/>
              </a:ext>
            </a:extLst>
          </p:cNvPr>
          <p:cNvPicPr>
            <a:picLocks noChangeAspect="1"/>
          </p:cNvPicPr>
          <p:nvPr/>
        </p:nvPicPr>
        <p:blipFill>
          <a:blip r:embed="rId11"/>
          <a:stretch>
            <a:fillRect/>
          </a:stretch>
        </p:blipFill>
        <p:spPr>
          <a:xfrm>
            <a:off x="6007979" y="6306941"/>
            <a:ext cx="988238" cy="412642"/>
          </a:xfrm>
          <a:prstGeom prst="rect">
            <a:avLst/>
          </a:prstGeom>
        </p:spPr>
      </p:pic>
      <p:pic>
        <p:nvPicPr>
          <p:cNvPr id="34" name="Picture 33" descr="A close up of a sign&#10;&#10;Description automatically generated">
            <a:extLst>
              <a:ext uri="{FF2B5EF4-FFF2-40B4-BE49-F238E27FC236}">
                <a16:creationId xmlns:a16="http://schemas.microsoft.com/office/drawing/2014/main" id="{BCDCA486-52A5-EC49-83F4-B6F6C289C9EB}"/>
              </a:ext>
            </a:extLst>
          </p:cNvPr>
          <p:cNvPicPr>
            <a:picLocks noChangeAspect="1"/>
          </p:cNvPicPr>
          <p:nvPr/>
        </p:nvPicPr>
        <p:blipFill>
          <a:blip r:embed="rId12"/>
          <a:stretch>
            <a:fillRect/>
          </a:stretch>
        </p:blipFill>
        <p:spPr>
          <a:xfrm>
            <a:off x="5078707" y="6251351"/>
            <a:ext cx="1013197" cy="578970"/>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24257320-8F73-D54B-9AF8-2871F8714028}"/>
              </a:ext>
            </a:extLst>
          </p:cNvPr>
          <p:cNvPicPr>
            <a:picLocks noChangeAspect="1"/>
          </p:cNvPicPr>
          <p:nvPr/>
        </p:nvPicPr>
        <p:blipFill>
          <a:blip r:embed="rId13"/>
          <a:stretch>
            <a:fillRect/>
          </a:stretch>
        </p:blipFill>
        <p:spPr>
          <a:xfrm>
            <a:off x="10402183" y="6283601"/>
            <a:ext cx="1474171" cy="498688"/>
          </a:xfrm>
          <a:prstGeom prst="rect">
            <a:avLst/>
          </a:prstGeom>
        </p:spPr>
      </p:pic>
      <p:pic>
        <p:nvPicPr>
          <p:cNvPr id="40" name="Picture 39" descr="A close up of a logo&#10;&#10;Description automatically generated">
            <a:extLst>
              <a:ext uri="{FF2B5EF4-FFF2-40B4-BE49-F238E27FC236}">
                <a16:creationId xmlns:a16="http://schemas.microsoft.com/office/drawing/2014/main" id="{B08680B0-E698-814C-8B51-C8810DC069F9}"/>
              </a:ext>
            </a:extLst>
          </p:cNvPr>
          <p:cNvPicPr>
            <a:picLocks noChangeAspect="1"/>
          </p:cNvPicPr>
          <p:nvPr/>
        </p:nvPicPr>
        <p:blipFill>
          <a:blip r:embed="rId14"/>
          <a:stretch>
            <a:fillRect/>
          </a:stretch>
        </p:blipFill>
        <p:spPr>
          <a:xfrm>
            <a:off x="181484" y="6306257"/>
            <a:ext cx="905883" cy="508566"/>
          </a:xfrm>
          <a:prstGeom prst="rect">
            <a:avLst/>
          </a:prstGeom>
        </p:spPr>
      </p:pic>
    </p:spTree>
    <p:extLst>
      <p:ext uri="{BB962C8B-B14F-4D97-AF65-F5344CB8AC3E}">
        <p14:creationId xmlns:p14="http://schemas.microsoft.com/office/powerpoint/2010/main" val="4142475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PHSM Support and Self-Reported Adherence</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55166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4058544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5B5954-BD1E-4CB1-812B-E7BD491ED9A9}"/>
              </a:ext>
            </a:extLst>
          </p:cNvPr>
          <p:cNvSpPr/>
          <p:nvPr/>
        </p:nvSpPr>
        <p:spPr>
          <a:xfrm>
            <a:off x="777647" y="6411764"/>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sp>
        <p:nvSpPr>
          <p:cNvPr id="17" name="TextBox 16">
            <a:extLst>
              <a:ext uri="{FF2B5EF4-FFF2-40B4-BE49-F238E27FC236}">
                <a16:creationId xmlns:a16="http://schemas.microsoft.com/office/drawing/2014/main" id="{AD8D3624-0A3A-4D08-9739-122DFB164521}"/>
              </a:ext>
            </a:extLst>
          </p:cNvPr>
          <p:cNvSpPr txBox="1"/>
          <p:nvPr/>
        </p:nvSpPr>
        <p:spPr>
          <a:xfrm>
            <a:off x="5699966" y="21378"/>
            <a:ext cx="2839848" cy="400110"/>
          </a:xfrm>
          <a:prstGeom prst="rect">
            <a:avLst/>
          </a:prstGeom>
          <a:noFill/>
        </p:spPr>
        <p:txBody>
          <a:bodyPr wrap="square" rtlCol="0">
            <a:spAutoFit/>
          </a:bodyPr>
          <a:lstStyle/>
          <a:p>
            <a:r>
              <a:rPr lang="en-US" sz="2000" b="1" dirty="0">
                <a:solidFill>
                  <a:schemeClr val="bg2"/>
                </a:solidFill>
                <a:latin typeface="GT America" panose="00000500000000000000"/>
              </a:rPr>
              <a:t>Individual measures</a:t>
            </a:r>
          </a:p>
        </p:txBody>
      </p:sp>
      <p:sp>
        <p:nvSpPr>
          <p:cNvPr id="22" name="TextBox 21">
            <a:extLst>
              <a:ext uri="{FF2B5EF4-FFF2-40B4-BE49-F238E27FC236}">
                <a16:creationId xmlns:a16="http://schemas.microsoft.com/office/drawing/2014/main" id="{DD6C74D8-2089-4619-BDF8-02BCFE8658F3}"/>
              </a:ext>
            </a:extLst>
          </p:cNvPr>
          <p:cNvSpPr txBox="1"/>
          <p:nvPr/>
        </p:nvSpPr>
        <p:spPr>
          <a:xfrm>
            <a:off x="5857122" y="2770175"/>
            <a:ext cx="6064825" cy="400110"/>
          </a:xfrm>
          <a:prstGeom prst="rect">
            <a:avLst/>
          </a:prstGeom>
          <a:noFill/>
        </p:spPr>
        <p:txBody>
          <a:bodyPr wrap="square" lIns="91440" tIns="45720" rIns="91440" bIns="45720" rtlCol="0" anchor="t">
            <a:spAutoFit/>
          </a:bodyPr>
          <a:lstStyle/>
          <a:p>
            <a:r>
              <a:rPr lang="en-US" sz="2000" b="1" dirty="0">
                <a:solidFill>
                  <a:schemeClr val="bg2"/>
                </a:solidFill>
                <a:latin typeface="GT America" panose="00000500000000000000"/>
              </a:rPr>
              <a:t>Measures restricting social gatherings</a:t>
            </a:r>
            <a:endParaRPr lang="en-US" dirty="0"/>
          </a:p>
        </p:txBody>
      </p:sp>
      <p:sp>
        <p:nvSpPr>
          <p:cNvPr id="23" name="TextBox 22">
            <a:extLst>
              <a:ext uri="{FF2B5EF4-FFF2-40B4-BE49-F238E27FC236}">
                <a16:creationId xmlns:a16="http://schemas.microsoft.com/office/drawing/2014/main" id="{7F836E9A-E358-4E9D-BA96-D3BE7841C65C}"/>
              </a:ext>
            </a:extLst>
          </p:cNvPr>
          <p:cNvSpPr txBox="1"/>
          <p:nvPr/>
        </p:nvSpPr>
        <p:spPr>
          <a:xfrm>
            <a:off x="5857122" y="4838664"/>
            <a:ext cx="5013512" cy="400110"/>
          </a:xfrm>
          <a:prstGeom prst="rect">
            <a:avLst/>
          </a:prstGeom>
          <a:noFill/>
        </p:spPr>
        <p:txBody>
          <a:bodyPr wrap="square" lIns="91440" tIns="45720" rIns="91440" bIns="45720" rtlCol="0" anchor="t">
            <a:spAutoFit/>
          </a:bodyPr>
          <a:lstStyle/>
          <a:p>
            <a:r>
              <a:rPr lang="en-US" sz="2000" b="1" dirty="0">
                <a:solidFill>
                  <a:schemeClr val="bg2"/>
                </a:solidFill>
                <a:latin typeface="GT America" panose="00000500000000000000"/>
              </a:rPr>
              <a:t>Measures restricting movement</a:t>
            </a:r>
            <a:endParaRPr lang="en-US" dirty="0">
              <a:solidFill>
                <a:schemeClr val="bg2"/>
              </a:solidFill>
            </a:endParaRPr>
          </a:p>
        </p:txBody>
      </p:sp>
      <p:cxnSp>
        <p:nvCxnSpPr>
          <p:cNvPr id="46" name="Straight Connector 45">
            <a:extLst>
              <a:ext uri="{FF2B5EF4-FFF2-40B4-BE49-F238E27FC236}">
                <a16:creationId xmlns:a16="http://schemas.microsoft.com/office/drawing/2014/main" id="{F9A3E2E4-5042-4F0F-975A-6240D70E61E9}"/>
              </a:ext>
            </a:extLst>
          </p:cNvPr>
          <p:cNvCxnSpPr>
            <a:cxnSpLocks/>
          </p:cNvCxnSpPr>
          <p:nvPr/>
        </p:nvCxnSpPr>
        <p:spPr>
          <a:xfrm>
            <a:off x="5699966" y="2719512"/>
            <a:ext cx="63732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9DE43B9-3237-4DF2-8C58-DF051E5BA1B1}"/>
              </a:ext>
            </a:extLst>
          </p:cNvPr>
          <p:cNvGrpSpPr/>
          <p:nvPr/>
        </p:nvGrpSpPr>
        <p:grpSpPr>
          <a:xfrm>
            <a:off x="0" y="0"/>
            <a:ext cx="5530787" cy="6858000"/>
            <a:chOff x="6609059" y="1126986"/>
            <a:chExt cx="3022087" cy="6858000"/>
          </a:xfrm>
        </p:grpSpPr>
        <p:sp>
          <p:nvSpPr>
            <p:cNvPr id="18" name="Rectangle 17">
              <a:extLst>
                <a:ext uri="{FF2B5EF4-FFF2-40B4-BE49-F238E27FC236}">
                  <a16:creationId xmlns:a16="http://schemas.microsoft.com/office/drawing/2014/main" id="{8D2D8EB0-25F9-48C0-B378-36FD77D91E8F}"/>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2B14118-72CA-401B-8FE9-E5BE085770B5}"/>
                </a:ext>
              </a:extLst>
            </p:cNvPr>
            <p:cNvSpPr txBox="1">
              <a:spLocks/>
            </p:cNvSpPr>
            <p:nvPr/>
          </p:nvSpPr>
          <p:spPr>
            <a:xfrm>
              <a:off x="6766698" y="1362584"/>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Do people support and follow measures?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5" name="Straight Connector 24">
              <a:extLst>
                <a:ext uri="{FF2B5EF4-FFF2-40B4-BE49-F238E27FC236}">
                  <a16:creationId xmlns:a16="http://schemas.microsoft.com/office/drawing/2014/main" id="{A2DE186B-FC29-46E6-A829-F7430DA578EA}"/>
                </a:ext>
              </a:extLst>
            </p:cNvPr>
            <p:cNvCxnSpPr/>
            <p:nvPr/>
          </p:nvCxnSpPr>
          <p:spPr>
            <a:xfrm>
              <a:off x="6838940" y="259402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F580267A-B37E-4A6D-8C8D-7AE281BE5764}"/>
              </a:ext>
            </a:extLst>
          </p:cNvPr>
          <p:cNvSpPr txBox="1"/>
          <p:nvPr/>
        </p:nvSpPr>
        <p:spPr>
          <a:xfrm>
            <a:off x="272579" y="1613580"/>
            <a:ext cx="5189764" cy="2246769"/>
          </a:xfrm>
          <a:prstGeom prst="rect">
            <a:avLst/>
          </a:prstGeom>
          <a:noFill/>
        </p:spPr>
        <p:txBody>
          <a:bodyPr wrap="square" rtlCol="0">
            <a:spAutoFit/>
          </a:bodyPr>
          <a:lstStyle/>
          <a:p>
            <a:r>
              <a:rPr lang="en-US" sz="1750" b="1" dirty="0">
                <a:solidFill>
                  <a:schemeClr val="bg1"/>
                </a:solidFill>
                <a:latin typeface="GT America" panose="00000500000000000000"/>
              </a:rPr>
              <a:t>Respondents from Sudan reported high levels of support for individual preventive measures. Support was higher than in the August 2020 survey, which may be the result of the recent second wave of new infections. By contrast, support for measures restricting social gatherings and movement was lower than in August, by eight and 12 percentage points, respectively.</a:t>
            </a:r>
          </a:p>
        </p:txBody>
      </p:sp>
      <p:sp>
        <p:nvSpPr>
          <p:cNvPr id="29" name="Rectangle 28">
            <a:extLst>
              <a:ext uri="{FF2B5EF4-FFF2-40B4-BE49-F238E27FC236}">
                <a16:creationId xmlns:a16="http://schemas.microsoft.com/office/drawing/2014/main" id="{FE4E5AD6-95AE-41C0-8054-F36B54799BBB}"/>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30" name="Picture 29">
            <a:extLst>
              <a:ext uri="{FF2B5EF4-FFF2-40B4-BE49-F238E27FC236}">
                <a16:creationId xmlns:a16="http://schemas.microsoft.com/office/drawing/2014/main" id="{ABD000A7-5C0F-472B-983D-902A5D174745}"/>
              </a:ext>
            </a:extLst>
          </p:cNvPr>
          <p:cNvPicPr>
            <a:picLocks noChangeAspect="1"/>
          </p:cNvPicPr>
          <p:nvPr/>
        </p:nvPicPr>
        <p:blipFill>
          <a:blip r:embed="rId3"/>
          <a:stretch>
            <a:fillRect/>
          </a:stretch>
        </p:blipFill>
        <p:spPr>
          <a:xfrm>
            <a:off x="127876" y="6265228"/>
            <a:ext cx="1873969" cy="397288"/>
          </a:xfrm>
          <a:prstGeom prst="rect">
            <a:avLst/>
          </a:prstGeom>
        </p:spPr>
      </p:pic>
      <p:sp>
        <p:nvSpPr>
          <p:cNvPr id="31" name="TextBox 30">
            <a:extLst>
              <a:ext uri="{FF2B5EF4-FFF2-40B4-BE49-F238E27FC236}">
                <a16:creationId xmlns:a16="http://schemas.microsoft.com/office/drawing/2014/main" id="{30021060-9923-46B4-A2BC-F7D780368B80}"/>
              </a:ext>
            </a:extLst>
          </p:cNvPr>
          <p:cNvSpPr txBox="1"/>
          <p:nvPr/>
        </p:nvSpPr>
        <p:spPr>
          <a:xfrm>
            <a:off x="200271" y="3842019"/>
            <a:ext cx="5130243" cy="2246769"/>
          </a:xfrm>
          <a:prstGeom prst="rect">
            <a:avLst/>
          </a:prstGeom>
          <a:noFill/>
          <a:ln>
            <a:solidFill>
              <a:schemeClr val="bg2"/>
            </a:solidFill>
          </a:ln>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Self-reported adherence to all measures was considerably lower than support, likely representing the low levels of PHSMs in place during the survey period. </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For all categories of measures, women were more likely to report adherence and tended to express higher rates of support. </a:t>
            </a:r>
          </a:p>
        </p:txBody>
      </p:sp>
      <p:pic>
        <p:nvPicPr>
          <p:cNvPr id="10242" name="Picture 2">
            <a:extLst>
              <a:ext uri="{FF2B5EF4-FFF2-40B4-BE49-F238E27FC236}">
                <a16:creationId xmlns:a16="http://schemas.microsoft.com/office/drawing/2014/main" id="{B413ACA0-0F8D-014C-8A94-7C6414F7C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966" y="404265"/>
            <a:ext cx="6408290" cy="224515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C3962F5A-A25C-374D-A950-C6C9536C5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6724" y="3141166"/>
            <a:ext cx="6134607" cy="170645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86D2F60C-7ED3-D842-99EF-8F42DE1169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0285" y="5193713"/>
            <a:ext cx="5957688" cy="1657244"/>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Connector 46">
            <a:extLst>
              <a:ext uri="{FF2B5EF4-FFF2-40B4-BE49-F238E27FC236}">
                <a16:creationId xmlns:a16="http://schemas.microsoft.com/office/drawing/2014/main" id="{776FE142-AD06-4823-A62A-FCA5ED337D60}"/>
              </a:ext>
            </a:extLst>
          </p:cNvPr>
          <p:cNvCxnSpPr>
            <a:cxnSpLocks/>
          </p:cNvCxnSpPr>
          <p:nvPr/>
        </p:nvCxnSpPr>
        <p:spPr>
          <a:xfrm>
            <a:off x="5699966" y="4837422"/>
            <a:ext cx="63732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66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4E92FCD-1680-4FF3-B75B-9FB183B90C74}"/>
              </a:ext>
            </a:extLst>
          </p:cNvPr>
          <p:cNvGrpSpPr/>
          <p:nvPr/>
        </p:nvGrpSpPr>
        <p:grpSpPr>
          <a:xfrm>
            <a:off x="0" y="0"/>
            <a:ext cx="5530787" cy="6858000"/>
            <a:chOff x="6609059" y="1126986"/>
            <a:chExt cx="3022087" cy="6858000"/>
          </a:xfrm>
        </p:grpSpPr>
        <p:sp>
          <p:nvSpPr>
            <p:cNvPr id="25" name="Rectangle 24">
              <a:extLst>
                <a:ext uri="{FF2B5EF4-FFF2-40B4-BE49-F238E27FC236}">
                  <a16:creationId xmlns:a16="http://schemas.microsoft.com/office/drawing/2014/main" id="{444F3635-1B7D-48EE-A094-1DCF8C22B933}"/>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9545867E-065D-41D6-94F0-128CAAB70CDF}"/>
                </a:ext>
              </a:extLst>
            </p:cNvPr>
            <p:cNvSpPr txBox="1">
              <a:spLocks/>
            </p:cNvSpPr>
            <p:nvPr/>
          </p:nvSpPr>
          <p:spPr>
            <a:xfrm>
              <a:off x="6678932" y="1336703"/>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Whom do people trust?</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9" name="Straight Connector 28">
              <a:extLst>
                <a:ext uri="{FF2B5EF4-FFF2-40B4-BE49-F238E27FC236}">
                  <a16:creationId xmlns:a16="http://schemas.microsoft.com/office/drawing/2014/main" id="{DE3F8D16-9DDF-4E06-ABC8-291C27CD69FB}"/>
                </a:ext>
              </a:extLst>
            </p:cNvPr>
            <p:cNvCxnSpPr/>
            <p:nvPr/>
          </p:nvCxnSpPr>
          <p:spPr>
            <a:xfrm>
              <a:off x="6740237" y="199116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8145DD31-F0DA-41EE-8A74-2FD42AB4AE0C}"/>
              </a:ext>
            </a:extLst>
          </p:cNvPr>
          <p:cNvSpPr txBox="1"/>
          <p:nvPr/>
        </p:nvSpPr>
        <p:spPr>
          <a:xfrm>
            <a:off x="183973" y="1105195"/>
            <a:ext cx="5130093" cy="2308324"/>
          </a:xfrm>
          <a:prstGeom prst="rect">
            <a:avLst/>
          </a:prstGeom>
          <a:noFill/>
        </p:spPr>
        <p:txBody>
          <a:bodyPr wrap="square" rtlCol="0">
            <a:spAutoFit/>
          </a:bodyPr>
          <a:lstStyle/>
          <a:p>
            <a:r>
              <a:rPr lang="en-US" b="1" dirty="0">
                <a:solidFill>
                  <a:schemeClr val="bg1"/>
                </a:solidFill>
                <a:latin typeface="GT America" panose="00000500000000000000"/>
              </a:rPr>
              <a:t>Respondents in Sudan reported the lowest levels of satisfaction in the government’s pandemic response of all AU Member States surveyed, a drop of 12 percentage points since August. These findings reflect ongoing political turmoil amidst the recent appointment of a new transitional government (and power sharing agreement) and protests against soaring food prices.</a:t>
            </a:r>
          </a:p>
        </p:txBody>
      </p:sp>
      <p:sp>
        <p:nvSpPr>
          <p:cNvPr id="4" name="TextBox 3">
            <a:extLst>
              <a:ext uri="{FF2B5EF4-FFF2-40B4-BE49-F238E27FC236}">
                <a16:creationId xmlns:a16="http://schemas.microsoft.com/office/drawing/2014/main" id="{BCC98333-8557-4321-AEAA-997703DFEA32}"/>
              </a:ext>
            </a:extLst>
          </p:cNvPr>
          <p:cNvSpPr txBox="1"/>
          <p:nvPr/>
        </p:nvSpPr>
        <p:spPr>
          <a:xfrm>
            <a:off x="240072" y="3538336"/>
            <a:ext cx="5073994" cy="1977464"/>
          </a:xfrm>
          <a:prstGeom prst="rect">
            <a:avLst/>
          </a:prstGeom>
          <a:noFill/>
          <a:ln>
            <a:solidFill>
              <a:schemeClr val="bg2"/>
            </a:solidFill>
          </a:ln>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Respondents from lower-income households were more likely to report satisfaction in the government’s response (63%) than higher-income households (51%), and were similarly more likely to report trust in other government institutions, such as the Ministry of Health.</a:t>
            </a:r>
          </a:p>
        </p:txBody>
      </p:sp>
      <p:sp>
        <p:nvSpPr>
          <p:cNvPr id="16" name="Rectangle 15">
            <a:extLst>
              <a:ext uri="{FF2B5EF4-FFF2-40B4-BE49-F238E27FC236}">
                <a16:creationId xmlns:a16="http://schemas.microsoft.com/office/drawing/2014/main" id="{40A86FF1-1486-48C3-A16E-DFE7F26DFC62}"/>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7" name="Picture 16">
            <a:extLst>
              <a:ext uri="{FF2B5EF4-FFF2-40B4-BE49-F238E27FC236}">
                <a16:creationId xmlns:a16="http://schemas.microsoft.com/office/drawing/2014/main" id="{97C2EB6E-DAD0-465B-B698-CEE2E4C04675}"/>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2" name="Picture 1">
            <a:extLst>
              <a:ext uri="{FF2B5EF4-FFF2-40B4-BE49-F238E27FC236}">
                <a16:creationId xmlns:a16="http://schemas.microsoft.com/office/drawing/2014/main" id="{89F68B0E-3B3D-0A47-884E-85409B1D1DB7}"/>
              </a:ext>
            </a:extLst>
          </p:cNvPr>
          <p:cNvPicPr>
            <a:picLocks noChangeAspect="1"/>
          </p:cNvPicPr>
          <p:nvPr/>
        </p:nvPicPr>
        <p:blipFill>
          <a:blip r:embed="rId4"/>
          <a:stretch>
            <a:fillRect/>
          </a:stretch>
        </p:blipFill>
        <p:spPr>
          <a:xfrm>
            <a:off x="5930899" y="347871"/>
            <a:ext cx="5912027" cy="1911486"/>
          </a:xfrm>
          <a:prstGeom prst="rect">
            <a:avLst/>
          </a:prstGeom>
        </p:spPr>
      </p:pic>
      <p:pic>
        <p:nvPicPr>
          <p:cNvPr id="5" name="Picture 4">
            <a:extLst>
              <a:ext uri="{FF2B5EF4-FFF2-40B4-BE49-F238E27FC236}">
                <a16:creationId xmlns:a16="http://schemas.microsoft.com/office/drawing/2014/main" id="{5A9520B1-CF1A-5C4D-BD25-DF04A1D2CC42}"/>
              </a:ext>
            </a:extLst>
          </p:cNvPr>
          <p:cNvPicPr>
            <a:picLocks noChangeAspect="1"/>
          </p:cNvPicPr>
          <p:nvPr/>
        </p:nvPicPr>
        <p:blipFill>
          <a:blip r:embed="rId5"/>
          <a:stretch>
            <a:fillRect/>
          </a:stretch>
        </p:blipFill>
        <p:spPr>
          <a:xfrm>
            <a:off x="6768918" y="2406147"/>
            <a:ext cx="4235987" cy="3919193"/>
          </a:xfrm>
          <a:prstGeom prst="rect">
            <a:avLst/>
          </a:prstGeom>
        </p:spPr>
      </p:pic>
    </p:spTree>
    <p:extLst>
      <p:ext uri="{BB962C8B-B14F-4D97-AF65-F5344CB8AC3E}">
        <p14:creationId xmlns:p14="http://schemas.microsoft.com/office/powerpoint/2010/main" val="359169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Risk Perception and Information</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16806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41898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E4D5CFE-5500-43AF-A7CD-E73385110F7D}"/>
              </a:ext>
            </a:extLst>
          </p:cNvPr>
          <p:cNvGrpSpPr/>
          <p:nvPr/>
        </p:nvGrpSpPr>
        <p:grpSpPr>
          <a:xfrm>
            <a:off x="-2" y="0"/>
            <a:ext cx="5530787" cy="6858000"/>
            <a:chOff x="6609059" y="1126986"/>
            <a:chExt cx="3022087" cy="6858000"/>
          </a:xfrm>
        </p:grpSpPr>
        <p:sp>
          <p:nvSpPr>
            <p:cNvPr id="13" name="Rectangle 12">
              <a:extLst>
                <a:ext uri="{FF2B5EF4-FFF2-40B4-BE49-F238E27FC236}">
                  <a16:creationId xmlns:a16="http://schemas.microsoft.com/office/drawing/2014/main" id="{A52202E8-3122-4424-BCDB-FB7BCCF79FBC}"/>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AFD5666-E4C0-4B12-8C1A-1858C169476D}"/>
                </a:ext>
              </a:extLst>
            </p:cNvPr>
            <p:cNvSpPr txBox="1">
              <a:spLocks/>
            </p:cNvSpPr>
            <p:nvPr/>
          </p:nvSpPr>
          <p:spPr>
            <a:xfrm>
              <a:off x="6687878" y="1279750"/>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How do people understand risk?</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8" name="Straight Connector 17">
              <a:extLst>
                <a:ext uri="{FF2B5EF4-FFF2-40B4-BE49-F238E27FC236}">
                  <a16:creationId xmlns:a16="http://schemas.microsoft.com/office/drawing/2014/main" id="{525ECE08-0C8E-4AAD-9F58-CEEA933FEF16}"/>
                </a:ext>
              </a:extLst>
            </p:cNvPr>
            <p:cNvCxnSpPr/>
            <p:nvPr/>
          </p:nvCxnSpPr>
          <p:spPr>
            <a:xfrm>
              <a:off x="6752913" y="252595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2EA809DC-9A1D-423E-AC5B-F331E08B02F6}"/>
              </a:ext>
            </a:extLst>
          </p:cNvPr>
          <p:cNvSpPr txBox="1"/>
          <p:nvPr/>
        </p:nvSpPr>
        <p:spPr>
          <a:xfrm>
            <a:off x="127876" y="1590261"/>
            <a:ext cx="5228897" cy="1477328"/>
          </a:xfrm>
          <a:prstGeom prst="rect">
            <a:avLst/>
          </a:prstGeom>
          <a:noFill/>
        </p:spPr>
        <p:txBody>
          <a:bodyPr wrap="square" rtlCol="0">
            <a:spAutoFit/>
          </a:bodyPr>
          <a:lstStyle/>
          <a:p>
            <a:r>
              <a:rPr lang="en-US" b="1" dirty="0">
                <a:solidFill>
                  <a:schemeClr val="bg1"/>
                </a:solidFill>
                <a:latin typeface="GT America" panose="00000500000000000000"/>
              </a:rPr>
              <a:t>Respondents from Sudan reported high levels of concern (84%) about the risk COVID-19 posed to their country; however, fewer than one in four (24%) believed they were at a high personal risk of contracting COVID-19. </a:t>
            </a:r>
          </a:p>
        </p:txBody>
      </p:sp>
      <p:sp>
        <p:nvSpPr>
          <p:cNvPr id="20" name="TextBox 19">
            <a:extLst>
              <a:ext uri="{FF2B5EF4-FFF2-40B4-BE49-F238E27FC236}">
                <a16:creationId xmlns:a16="http://schemas.microsoft.com/office/drawing/2014/main" id="{92656886-0F66-4622-ABA5-E272A2396ACE}"/>
              </a:ext>
            </a:extLst>
          </p:cNvPr>
          <p:cNvSpPr txBox="1"/>
          <p:nvPr/>
        </p:nvSpPr>
        <p:spPr>
          <a:xfrm>
            <a:off x="303309" y="3680138"/>
            <a:ext cx="5005962" cy="1438855"/>
          </a:xfrm>
          <a:prstGeom prst="rect">
            <a:avLst/>
          </a:prstGeom>
          <a:noFill/>
          <a:ln>
            <a:solidFill>
              <a:schemeClr val="bg2"/>
            </a:solidFill>
          </a:ln>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Compared to other countries in the Eastern region, a lower share of respondents from Sudan believed their health would be seriously affected if they were to become infected with COVID-19.</a:t>
            </a:r>
          </a:p>
        </p:txBody>
      </p:sp>
      <p:sp>
        <p:nvSpPr>
          <p:cNvPr id="23" name="Rectangle 22">
            <a:extLst>
              <a:ext uri="{FF2B5EF4-FFF2-40B4-BE49-F238E27FC236}">
                <a16:creationId xmlns:a16="http://schemas.microsoft.com/office/drawing/2014/main" id="{EE527AEA-642A-402F-9490-37111400617E}"/>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4" name="Picture 23">
            <a:extLst>
              <a:ext uri="{FF2B5EF4-FFF2-40B4-BE49-F238E27FC236}">
                <a16:creationId xmlns:a16="http://schemas.microsoft.com/office/drawing/2014/main" id="{438B3468-41A7-45A9-B6C6-8AC6F6C28222}"/>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2" name="Picture 1">
            <a:extLst>
              <a:ext uri="{FF2B5EF4-FFF2-40B4-BE49-F238E27FC236}">
                <a16:creationId xmlns:a16="http://schemas.microsoft.com/office/drawing/2014/main" id="{AA18AF4A-CCBD-7A42-8FFC-5F9B77628DE3}"/>
              </a:ext>
            </a:extLst>
          </p:cNvPr>
          <p:cNvPicPr>
            <a:picLocks noChangeAspect="1"/>
          </p:cNvPicPr>
          <p:nvPr/>
        </p:nvPicPr>
        <p:blipFill>
          <a:blip r:embed="rId4"/>
          <a:stretch>
            <a:fillRect/>
          </a:stretch>
        </p:blipFill>
        <p:spPr>
          <a:xfrm>
            <a:off x="6015247" y="135372"/>
            <a:ext cx="5533935" cy="6417828"/>
          </a:xfrm>
          <a:prstGeom prst="rect">
            <a:avLst/>
          </a:prstGeom>
        </p:spPr>
      </p:pic>
    </p:spTree>
    <p:extLst>
      <p:ext uri="{BB962C8B-B14F-4D97-AF65-F5344CB8AC3E}">
        <p14:creationId xmlns:p14="http://schemas.microsoft.com/office/powerpoint/2010/main" val="96468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FEFF1AC-5A52-4D36-B379-1AD98FCF8021}"/>
              </a:ext>
            </a:extLst>
          </p:cNvPr>
          <p:cNvGrpSpPr/>
          <p:nvPr/>
        </p:nvGrpSpPr>
        <p:grpSpPr>
          <a:xfrm>
            <a:off x="0" y="0"/>
            <a:ext cx="5530787" cy="6858000"/>
            <a:chOff x="6609059" y="1126986"/>
            <a:chExt cx="3022087" cy="6858000"/>
          </a:xfrm>
        </p:grpSpPr>
        <p:sp>
          <p:nvSpPr>
            <p:cNvPr id="20" name="Rectangle 19">
              <a:extLst>
                <a:ext uri="{FF2B5EF4-FFF2-40B4-BE49-F238E27FC236}">
                  <a16:creationId xmlns:a16="http://schemas.microsoft.com/office/drawing/2014/main" id="{861BE201-86C3-4ACC-90A9-5C449E8BDC4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4F9BB81-C607-424A-927D-FBBFA4114ECA}"/>
                </a:ext>
              </a:extLst>
            </p:cNvPr>
            <p:cNvSpPr txBox="1">
              <a:spLocks/>
            </p:cNvSpPr>
            <p:nvPr/>
          </p:nvSpPr>
          <p:spPr>
            <a:xfrm>
              <a:off x="6671709" y="1322470"/>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How do people understand risk?</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5" name="Straight Connector 24">
              <a:extLst>
                <a:ext uri="{FF2B5EF4-FFF2-40B4-BE49-F238E27FC236}">
                  <a16:creationId xmlns:a16="http://schemas.microsoft.com/office/drawing/2014/main" id="{FF54FC8B-6847-4D1A-BB6B-B435EA9E6D4E}"/>
                </a:ext>
              </a:extLst>
            </p:cNvPr>
            <p:cNvCxnSpPr/>
            <p:nvPr/>
          </p:nvCxnSpPr>
          <p:spPr>
            <a:xfrm>
              <a:off x="6765404" y="2515615"/>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A6BCF9CC-AF9C-4B01-A6F5-D3BF62B405BB}"/>
              </a:ext>
            </a:extLst>
          </p:cNvPr>
          <p:cNvSpPr txBox="1"/>
          <p:nvPr/>
        </p:nvSpPr>
        <p:spPr>
          <a:xfrm>
            <a:off x="304756" y="3388569"/>
            <a:ext cx="4862091" cy="1977464"/>
          </a:xfrm>
          <a:prstGeom prst="rect">
            <a:avLst/>
          </a:prstGeom>
          <a:noFill/>
          <a:ln>
            <a:solidFill>
              <a:schemeClr val="bg2"/>
            </a:solidFill>
          </a:ln>
        </p:spPr>
        <p:txBody>
          <a:bodyPr wrap="square" rtlCol="0">
            <a:spAutoFit/>
          </a:bodyPr>
          <a:lstStyle/>
          <a:p>
            <a:r>
              <a:rPr lang="en-US" sz="1750" b="1"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dirty="0">
                <a:solidFill>
                  <a:schemeClr val="bg1">
                    <a:lumMod val="85000"/>
                  </a:schemeClr>
                </a:solidFill>
                <a:latin typeface="GTAmerica"/>
              </a:rPr>
              <a:t>Understanding of asymptomatic transmission and carriage was high at about nine in 10 for both. </a:t>
            </a:r>
          </a:p>
          <a:p>
            <a:pPr marL="285750" indent="-285750">
              <a:buFont typeface="Arial" panose="020B0604020202020204" pitchFamily="34" charset="0"/>
              <a:buChar char="•"/>
            </a:pPr>
            <a:r>
              <a:rPr lang="en-US" sz="1750" dirty="0">
                <a:solidFill>
                  <a:schemeClr val="bg1">
                    <a:lumMod val="85000"/>
                  </a:schemeClr>
                </a:solidFill>
                <a:latin typeface="GTAmerica"/>
              </a:rPr>
              <a:t>Belief in herbal remedies was also high at 59%.</a:t>
            </a:r>
          </a:p>
          <a:p>
            <a:pPr marL="285750" indent="-285750">
              <a:buFont typeface="Arial" panose="020B0604020202020204" pitchFamily="34" charset="0"/>
              <a:buChar char="•"/>
            </a:pPr>
            <a:endParaRPr lang="en-US" sz="1750" dirty="0">
              <a:solidFill>
                <a:schemeClr val="bg1">
                  <a:lumMod val="85000"/>
                </a:schemeClr>
              </a:solidFill>
              <a:latin typeface="GTAmerica"/>
            </a:endParaRPr>
          </a:p>
          <a:p>
            <a:pPr marL="285750" indent="-285750">
              <a:buFont typeface="Arial" panose="020B0604020202020204" pitchFamily="34" charset="0"/>
              <a:buChar char="•"/>
            </a:pPr>
            <a:endParaRPr lang="en-US" sz="1750" dirty="0">
              <a:solidFill>
                <a:schemeClr val="bg1">
                  <a:lumMod val="85000"/>
                </a:schemeClr>
              </a:solidFill>
              <a:latin typeface="GTAmerica"/>
            </a:endParaRPr>
          </a:p>
        </p:txBody>
      </p:sp>
      <p:sp>
        <p:nvSpPr>
          <p:cNvPr id="13" name="TextBox 12">
            <a:extLst>
              <a:ext uri="{FF2B5EF4-FFF2-40B4-BE49-F238E27FC236}">
                <a16:creationId xmlns:a16="http://schemas.microsoft.com/office/drawing/2014/main" id="{CF0C8F00-836B-4935-8D18-E137A167CD32}"/>
              </a:ext>
            </a:extLst>
          </p:cNvPr>
          <p:cNvSpPr txBox="1"/>
          <p:nvPr/>
        </p:nvSpPr>
        <p:spPr>
          <a:xfrm>
            <a:off x="144249" y="1672353"/>
            <a:ext cx="5242288" cy="1200329"/>
          </a:xfrm>
          <a:prstGeom prst="rect">
            <a:avLst/>
          </a:prstGeom>
          <a:noFill/>
        </p:spPr>
        <p:txBody>
          <a:bodyPr wrap="square" rtlCol="0">
            <a:spAutoFit/>
          </a:bodyPr>
          <a:lstStyle/>
          <a:p>
            <a:r>
              <a:rPr lang="en-US" b="1" dirty="0">
                <a:solidFill>
                  <a:schemeClr val="bg1"/>
                </a:solidFill>
                <a:latin typeface="GT America" panose="00000500000000000000"/>
              </a:rPr>
              <a:t>More than eight in 10 respondents believed that health care workers should be avoided because they may transmit COVID-19—the most in any Member State surveyed. </a:t>
            </a:r>
          </a:p>
        </p:txBody>
      </p:sp>
      <p:sp>
        <p:nvSpPr>
          <p:cNvPr id="16" name="Rectangle 15">
            <a:extLst>
              <a:ext uri="{FF2B5EF4-FFF2-40B4-BE49-F238E27FC236}">
                <a16:creationId xmlns:a16="http://schemas.microsoft.com/office/drawing/2014/main" id="{C572522B-1913-44F4-835B-C53CEF70DDF7}"/>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7" name="Picture 16">
            <a:extLst>
              <a:ext uri="{FF2B5EF4-FFF2-40B4-BE49-F238E27FC236}">
                <a16:creationId xmlns:a16="http://schemas.microsoft.com/office/drawing/2014/main" id="{3A7E3A58-1B46-4BA1-9253-8D464BD56E9C}"/>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2" name="Picture 1">
            <a:extLst>
              <a:ext uri="{FF2B5EF4-FFF2-40B4-BE49-F238E27FC236}">
                <a16:creationId xmlns:a16="http://schemas.microsoft.com/office/drawing/2014/main" id="{87AB5E32-2645-7448-9303-4DD1A1DCCB0F}"/>
              </a:ext>
            </a:extLst>
          </p:cNvPr>
          <p:cNvPicPr>
            <a:picLocks noChangeAspect="1"/>
          </p:cNvPicPr>
          <p:nvPr/>
        </p:nvPicPr>
        <p:blipFill>
          <a:blip r:embed="rId4"/>
          <a:stretch>
            <a:fillRect/>
          </a:stretch>
        </p:blipFill>
        <p:spPr>
          <a:xfrm>
            <a:off x="5835541" y="239169"/>
            <a:ext cx="6051703" cy="5326759"/>
          </a:xfrm>
          <a:prstGeom prst="rect">
            <a:avLst/>
          </a:prstGeom>
        </p:spPr>
      </p:pic>
    </p:spTree>
    <p:extLst>
      <p:ext uri="{BB962C8B-B14F-4D97-AF65-F5344CB8AC3E}">
        <p14:creationId xmlns:p14="http://schemas.microsoft.com/office/powerpoint/2010/main" val="60684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EEB191F-0EC5-4B0D-913B-5A46502C20F1}"/>
              </a:ext>
            </a:extLst>
          </p:cNvPr>
          <p:cNvGrpSpPr/>
          <p:nvPr/>
        </p:nvGrpSpPr>
        <p:grpSpPr>
          <a:xfrm>
            <a:off x="-1" y="0"/>
            <a:ext cx="5530789" cy="6858000"/>
            <a:chOff x="6609058" y="1126986"/>
            <a:chExt cx="3022088" cy="6858000"/>
          </a:xfrm>
        </p:grpSpPr>
        <p:sp>
          <p:nvSpPr>
            <p:cNvPr id="24" name="Rectangle 23">
              <a:extLst>
                <a:ext uri="{FF2B5EF4-FFF2-40B4-BE49-F238E27FC236}">
                  <a16:creationId xmlns:a16="http://schemas.microsoft.com/office/drawing/2014/main" id="{62A1D2E1-D900-49A5-B780-F893741DB6F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73E65CC0-3EC1-40DB-A0E2-FB904C10D080}"/>
                </a:ext>
              </a:extLst>
            </p:cNvPr>
            <p:cNvSpPr txBox="1">
              <a:spLocks/>
            </p:cNvSpPr>
            <p:nvPr/>
          </p:nvSpPr>
          <p:spPr>
            <a:xfrm>
              <a:off x="6609058" y="1232856"/>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How do people feel about resuming activities?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30" name="Straight Connector 29">
              <a:extLst>
                <a:ext uri="{FF2B5EF4-FFF2-40B4-BE49-F238E27FC236}">
                  <a16:creationId xmlns:a16="http://schemas.microsoft.com/office/drawing/2014/main" id="{FC562526-FB97-4CF4-ACDB-481BB1CCE6BD}"/>
                </a:ext>
              </a:extLst>
            </p:cNvPr>
            <p:cNvCxnSpPr/>
            <p:nvPr/>
          </p:nvCxnSpPr>
          <p:spPr>
            <a:xfrm>
              <a:off x="6713554" y="2480736"/>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3A5453CC-98EA-4B03-8C72-535C882BAC36}"/>
              </a:ext>
            </a:extLst>
          </p:cNvPr>
          <p:cNvSpPr txBox="1"/>
          <p:nvPr/>
        </p:nvSpPr>
        <p:spPr>
          <a:xfrm>
            <a:off x="447917" y="4258369"/>
            <a:ext cx="4826530" cy="1169551"/>
          </a:xfrm>
          <a:prstGeom prst="rect">
            <a:avLst/>
          </a:prstGeom>
          <a:noFill/>
          <a:ln>
            <a:solidFill>
              <a:schemeClr val="bg2"/>
            </a:solidFill>
          </a:ln>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Respondents in urban settings were more likely to report resuming activities; no other significant demographic differences identified.</a:t>
            </a:r>
          </a:p>
        </p:txBody>
      </p:sp>
      <p:sp>
        <p:nvSpPr>
          <p:cNvPr id="13" name="TextBox 12">
            <a:extLst>
              <a:ext uri="{FF2B5EF4-FFF2-40B4-BE49-F238E27FC236}">
                <a16:creationId xmlns:a16="http://schemas.microsoft.com/office/drawing/2014/main" id="{D2FF41D9-E9BB-4013-BBDA-9690E89406F7}"/>
              </a:ext>
            </a:extLst>
          </p:cNvPr>
          <p:cNvSpPr txBox="1"/>
          <p:nvPr/>
        </p:nvSpPr>
        <p:spPr>
          <a:xfrm>
            <a:off x="127876" y="1528919"/>
            <a:ext cx="5146571" cy="2246769"/>
          </a:xfrm>
          <a:prstGeom prst="rect">
            <a:avLst/>
          </a:prstGeom>
          <a:noFill/>
        </p:spPr>
        <p:txBody>
          <a:bodyPr wrap="square" rtlCol="0">
            <a:spAutoFit/>
          </a:bodyPr>
          <a:lstStyle/>
          <a:p>
            <a:r>
              <a:rPr lang="en-US" sz="1750" b="1" dirty="0">
                <a:solidFill>
                  <a:schemeClr val="bg1"/>
                </a:solidFill>
                <a:latin typeface="GT America" panose="00000500000000000000"/>
              </a:rPr>
              <a:t>More than three in four respondents (77%) reported that they have resumed normal activities, among the highest rates of all Member States surveyed. However, anxiety around these activities (65%) and comfort in taking public transportation (43%) were roughly average for the AU. Taken together, these data suggest that COVID-19 concerns are being outweighed by necessity.</a:t>
            </a:r>
          </a:p>
        </p:txBody>
      </p:sp>
      <p:sp>
        <p:nvSpPr>
          <p:cNvPr id="16" name="Rectangle 15">
            <a:extLst>
              <a:ext uri="{FF2B5EF4-FFF2-40B4-BE49-F238E27FC236}">
                <a16:creationId xmlns:a16="http://schemas.microsoft.com/office/drawing/2014/main" id="{B353F547-B6F7-4C28-96E9-88AAF72100DF}"/>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8" name="Picture 17">
            <a:extLst>
              <a:ext uri="{FF2B5EF4-FFF2-40B4-BE49-F238E27FC236}">
                <a16:creationId xmlns:a16="http://schemas.microsoft.com/office/drawing/2014/main" id="{19D802A0-8873-407C-B2A0-D6FF3EC1E040}"/>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2" name="Picture 1">
            <a:extLst>
              <a:ext uri="{FF2B5EF4-FFF2-40B4-BE49-F238E27FC236}">
                <a16:creationId xmlns:a16="http://schemas.microsoft.com/office/drawing/2014/main" id="{C4B6E955-7351-6445-9568-4F09C97DAB6A}"/>
              </a:ext>
            </a:extLst>
          </p:cNvPr>
          <p:cNvPicPr>
            <a:picLocks noChangeAspect="1"/>
          </p:cNvPicPr>
          <p:nvPr/>
        </p:nvPicPr>
        <p:blipFill>
          <a:blip r:embed="rId4"/>
          <a:stretch>
            <a:fillRect/>
          </a:stretch>
        </p:blipFill>
        <p:spPr>
          <a:xfrm>
            <a:off x="6949522" y="84572"/>
            <a:ext cx="4092763" cy="6638056"/>
          </a:xfrm>
          <a:prstGeom prst="rect">
            <a:avLst/>
          </a:prstGeom>
        </p:spPr>
      </p:pic>
    </p:spTree>
    <p:extLst>
      <p:ext uri="{BB962C8B-B14F-4D97-AF65-F5344CB8AC3E}">
        <p14:creationId xmlns:p14="http://schemas.microsoft.com/office/powerpoint/2010/main" val="85941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7E6C32-FAB4-417B-B5EB-59C1B7D1FFEB}"/>
              </a:ext>
            </a:extLst>
          </p:cNvPr>
          <p:cNvGrpSpPr/>
          <p:nvPr/>
        </p:nvGrpSpPr>
        <p:grpSpPr>
          <a:xfrm>
            <a:off x="0" y="0"/>
            <a:ext cx="5556471" cy="6858000"/>
            <a:chOff x="6609059" y="1126986"/>
            <a:chExt cx="3022087" cy="6858000"/>
          </a:xfrm>
        </p:grpSpPr>
        <p:sp>
          <p:nvSpPr>
            <p:cNvPr id="14" name="Rectangle 13">
              <a:extLst>
                <a:ext uri="{FF2B5EF4-FFF2-40B4-BE49-F238E27FC236}">
                  <a16:creationId xmlns:a16="http://schemas.microsoft.com/office/drawing/2014/main" id="{F33D6707-F984-491A-8B95-4E71AE1DEDA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4251CEA-A59D-4427-8D77-11A2537B37FC}"/>
                </a:ext>
              </a:extLst>
            </p:cNvPr>
            <p:cNvSpPr txBox="1">
              <a:spLocks/>
            </p:cNvSpPr>
            <p:nvPr/>
          </p:nvSpPr>
          <p:spPr>
            <a:xfrm>
              <a:off x="6699783" y="1303779"/>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What do people think about vaccines?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59FE522B-8612-4912-9A3F-D3343E14892C}"/>
                </a:ext>
              </a:extLst>
            </p:cNvPr>
            <p:cNvCxnSpPr/>
            <p:nvPr/>
          </p:nvCxnSpPr>
          <p:spPr>
            <a:xfrm>
              <a:off x="6784516" y="2481325"/>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EBDF8537-9AB1-4D10-816F-9ABBDC143BC7}"/>
              </a:ext>
            </a:extLst>
          </p:cNvPr>
          <p:cNvSpPr txBox="1"/>
          <p:nvPr/>
        </p:nvSpPr>
        <p:spPr>
          <a:xfrm>
            <a:off x="229284" y="1527421"/>
            <a:ext cx="5141677" cy="1477328"/>
          </a:xfrm>
          <a:prstGeom prst="rect">
            <a:avLst/>
          </a:prstGeom>
          <a:noFill/>
        </p:spPr>
        <p:txBody>
          <a:bodyPr wrap="square" rtlCol="0">
            <a:spAutoFit/>
          </a:bodyPr>
          <a:lstStyle/>
          <a:p>
            <a:r>
              <a:rPr lang="en-US" b="1" dirty="0">
                <a:solidFill>
                  <a:schemeClr val="bg1"/>
                </a:solidFill>
                <a:latin typeface="GT America" panose="00000500000000000000"/>
              </a:rPr>
              <a:t>A large majority of respondents from Sudan (78%) reported planning to get a vaccine when one becomes available. On 3 March, Sudan received its first delivery of 828,000 doses of AstraZeneca vaccine from the COVAX facility. </a:t>
            </a:r>
          </a:p>
        </p:txBody>
      </p:sp>
      <p:sp>
        <p:nvSpPr>
          <p:cNvPr id="22" name="TextBox 21">
            <a:extLst>
              <a:ext uri="{FF2B5EF4-FFF2-40B4-BE49-F238E27FC236}">
                <a16:creationId xmlns:a16="http://schemas.microsoft.com/office/drawing/2014/main" id="{AFE6C7D0-8C91-4740-BBDB-55C46095BBC6}"/>
              </a:ext>
            </a:extLst>
          </p:cNvPr>
          <p:cNvSpPr txBox="1"/>
          <p:nvPr/>
        </p:nvSpPr>
        <p:spPr>
          <a:xfrm>
            <a:off x="322599" y="3272693"/>
            <a:ext cx="4878051" cy="2246769"/>
          </a:xfrm>
          <a:prstGeom prst="rect">
            <a:avLst/>
          </a:prstGeom>
          <a:noFill/>
          <a:ln>
            <a:solidFill>
              <a:schemeClr val="bg2"/>
            </a:solidFill>
          </a:ln>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Urban and lower-income respondents reported greater interest in vaccination compared to rural and higher-income respondents. </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Younger respondents were also more likely to express interest, but the sample size of respondents over 56 was too small to draw a comparison. </a:t>
            </a:r>
          </a:p>
        </p:txBody>
      </p:sp>
      <p:sp>
        <p:nvSpPr>
          <p:cNvPr id="24" name="Rectangle 23">
            <a:extLst>
              <a:ext uri="{FF2B5EF4-FFF2-40B4-BE49-F238E27FC236}">
                <a16:creationId xmlns:a16="http://schemas.microsoft.com/office/drawing/2014/main" id="{58E3A088-3F0E-4A14-B6F5-E0E9CAE36240}"/>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5" name="Picture 24">
            <a:extLst>
              <a:ext uri="{FF2B5EF4-FFF2-40B4-BE49-F238E27FC236}">
                <a16:creationId xmlns:a16="http://schemas.microsoft.com/office/drawing/2014/main" id="{E6FCC4BA-1F80-4719-BDA3-D09DBC84988E}"/>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2" name="Picture 1">
            <a:extLst>
              <a:ext uri="{FF2B5EF4-FFF2-40B4-BE49-F238E27FC236}">
                <a16:creationId xmlns:a16="http://schemas.microsoft.com/office/drawing/2014/main" id="{C92F05B3-A49E-3D4C-B521-6194BFFD95A1}"/>
              </a:ext>
            </a:extLst>
          </p:cNvPr>
          <p:cNvPicPr>
            <a:picLocks noChangeAspect="1"/>
          </p:cNvPicPr>
          <p:nvPr/>
        </p:nvPicPr>
        <p:blipFill>
          <a:blip r:embed="rId4"/>
          <a:stretch>
            <a:fillRect/>
          </a:stretch>
        </p:blipFill>
        <p:spPr>
          <a:xfrm>
            <a:off x="6350063" y="176793"/>
            <a:ext cx="5278150" cy="3249770"/>
          </a:xfrm>
          <a:prstGeom prst="rect">
            <a:avLst/>
          </a:prstGeom>
        </p:spPr>
      </p:pic>
      <p:pic>
        <p:nvPicPr>
          <p:cNvPr id="4" name="Picture 3">
            <a:extLst>
              <a:ext uri="{FF2B5EF4-FFF2-40B4-BE49-F238E27FC236}">
                <a16:creationId xmlns:a16="http://schemas.microsoft.com/office/drawing/2014/main" id="{49AD2E83-C849-3C4A-B1B7-FAA31C7128F7}"/>
              </a:ext>
            </a:extLst>
          </p:cNvPr>
          <p:cNvPicPr>
            <a:picLocks noChangeAspect="1"/>
          </p:cNvPicPr>
          <p:nvPr/>
        </p:nvPicPr>
        <p:blipFill>
          <a:blip r:embed="rId5"/>
          <a:stretch>
            <a:fillRect/>
          </a:stretch>
        </p:blipFill>
        <p:spPr>
          <a:xfrm>
            <a:off x="6290820" y="3363772"/>
            <a:ext cx="5605297" cy="3024359"/>
          </a:xfrm>
          <a:prstGeom prst="rect">
            <a:avLst/>
          </a:prstGeom>
        </p:spPr>
      </p:pic>
    </p:spTree>
    <p:extLst>
      <p:ext uri="{BB962C8B-B14F-4D97-AF65-F5344CB8AC3E}">
        <p14:creationId xmlns:p14="http://schemas.microsoft.com/office/powerpoint/2010/main" val="61988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Secondary Burdens</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211611"/>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51080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AB8CE3B-C611-4815-A70F-BC2EEABE40E4}"/>
              </a:ext>
            </a:extLst>
          </p:cNvPr>
          <p:cNvGrpSpPr/>
          <p:nvPr/>
        </p:nvGrpSpPr>
        <p:grpSpPr>
          <a:xfrm>
            <a:off x="0" y="0"/>
            <a:ext cx="5530787" cy="6858000"/>
            <a:chOff x="6609059" y="1126986"/>
            <a:chExt cx="3022087" cy="6858000"/>
          </a:xfrm>
        </p:grpSpPr>
        <p:sp>
          <p:nvSpPr>
            <p:cNvPr id="11" name="Rectangle 10">
              <a:extLst>
                <a:ext uri="{FF2B5EF4-FFF2-40B4-BE49-F238E27FC236}">
                  <a16:creationId xmlns:a16="http://schemas.microsoft.com/office/drawing/2014/main" id="{038B7CF2-D1DB-463C-B17D-CCEF7C52A7A2}"/>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8217CC7-E033-4E72-947B-C9C47CA0B6E4}"/>
                </a:ext>
              </a:extLst>
            </p:cNvPr>
            <p:cNvSpPr txBox="1">
              <a:spLocks/>
            </p:cNvSpPr>
            <p:nvPr/>
          </p:nvSpPr>
          <p:spPr>
            <a:xfrm>
              <a:off x="6695195" y="1331609"/>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skipping or delaying healthcare?</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7" name="Straight Connector 16">
              <a:extLst>
                <a:ext uri="{FF2B5EF4-FFF2-40B4-BE49-F238E27FC236}">
                  <a16:creationId xmlns:a16="http://schemas.microsoft.com/office/drawing/2014/main" id="{EF5D0C85-5612-481D-A58F-FB0773FFBF30}"/>
                </a:ext>
              </a:extLst>
            </p:cNvPr>
            <p:cNvCxnSpPr/>
            <p:nvPr/>
          </p:nvCxnSpPr>
          <p:spPr>
            <a:xfrm>
              <a:off x="6771650" y="2504185"/>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A798D2B9-27F2-4F0E-ACFB-D23B9C762F80}"/>
              </a:ext>
            </a:extLst>
          </p:cNvPr>
          <p:cNvSpPr txBox="1"/>
          <p:nvPr/>
        </p:nvSpPr>
        <p:spPr>
          <a:xfrm>
            <a:off x="157639" y="1646685"/>
            <a:ext cx="5242288" cy="1169551"/>
          </a:xfrm>
          <a:prstGeom prst="rect">
            <a:avLst/>
          </a:prstGeom>
          <a:noFill/>
        </p:spPr>
        <p:txBody>
          <a:bodyPr wrap="square" rtlCol="0">
            <a:spAutoFit/>
          </a:bodyPr>
          <a:lstStyle/>
          <a:p>
            <a:r>
              <a:rPr lang="en-US" sz="1750" b="1" dirty="0">
                <a:solidFill>
                  <a:schemeClr val="bg1"/>
                </a:solidFill>
                <a:latin typeface="GTAmerica"/>
              </a:rPr>
              <a:t>80% of respondents who said that they or someone in their household needed medication reported difficulty obtaining it; more than 60% reported skipping or delaying needed health services. </a:t>
            </a:r>
          </a:p>
        </p:txBody>
      </p:sp>
      <p:sp>
        <p:nvSpPr>
          <p:cNvPr id="19" name="TextBox 18">
            <a:extLst>
              <a:ext uri="{FF2B5EF4-FFF2-40B4-BE49-F238E27FC236}">
                <a16:creationId xmlns:a16="http://schemas.microsoft.com/office/drawing/2014/main" id="{73260903-7068-4FBF-8A10-90E9E3153B22}"/>
              </a:ext>
            </a:extLst>
          </p:cNvPr>
          <p:cNvSpPr txBox="1"/>
          <p:nvPr/>
        </p:nvSpPr>
        <p:spPr>
          <a:xfrm>
            <a:off x="5754531" y="596499"/>
            <a:ext cx="4823705" cy="461665"/>
          </a:xfrm>
          <a:prstGeom prst="rect">
            <a:avLst/>
          </a:prstGeom>
          <a:noFill/>
        </p:spPr>
        <p:txBody>
          <a:bodyPr wrap="square" rtlCol="0">
            <a:spAutoFit/>
          </a:bodyPr>
          <a:lstStyle/>
          <a:p>
            <a:r>
              <a:rPr lang="en-US" sz="2400" b="1" dirty="0">
                <a:solidFill>
                  <a:schemeClr val="bg2"/>
                </a:solidFill>
                <a:latin typeface="GT America" panose="00000500000000000000"/>
              </a:rPr>
              <a:t>Difficulty getting medicines</a:t>
            </a:r>
          </a:p>
        </p:txBody>
      </p:sp>
      <p:cxnSp>
        <p:nvCxnSpPr>
          <p:cNvPr id="20" name="Straight Connector 19">
            <a:extLst>
              <a:ext uri="{FF2B5EF4-FFF2-40B4-BE49-F238E27FC236}">
                <a16:creationId xmlns:a16="http://schemas.microsoft.com/office/drawing/2014/main" id="{9C31E14B-17C9-46EF-A861-C45ACADD5C78}"/>
              </a:ext>
            </a:extLst>
          </p:cNvPr>
          <p:cNvCxnSpPr>
            <a:cxnSpLocks/>
          </p:cNvCxnSpPr>
          <p:nvPr/>
        </p:nvCxnSpPr>
        <p:spPr>
          <a:xfrm>
            <a:off x="5657850" y="3429000"/>
            <a:ext cx="643338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C93F9F-3B15-4154-A32D-6D2F738A5C93}"/>
              </a:ext>
            </a:extLst>
          </p:cNvPr>
          <p:cNvSpPr txBox="1"/>
          <p:nvPr/>
        </p:nvSpPr>
        <p:spPr>
          <a:xfrm>
            <a:off x="5771905" y="3721832"/>
            <a:ext cx="5394999" cy="461665"/>
          </a:xfrm>
          <a:prstGeom prst="rect">
            <a:avLst/>
          </a:prstGeom>
          <a:noFill/>
        </p:spPr>
        <p:txBody>
          <a:bodyPr wrap="square" rtlCol="0">
            <a:spAutoFit/>
          </a:bodyPr>
          <a:lstStyle/>
          <a:p>
            <a:r>
              <a:rPr lang="en-US" sz="2400" b="1" dirty="0">
                <a:solidFill>
                  <a:schemeClr val="bg2"/>
                </a:solidFill>
                <a:latin typeface="GT America" panose="00000500000000000000"/>
              </a:rPr>
              <a:t>Skipping or delaying health visits</a:t>
            </a:r>
          </a:p>
        </p:txBody>
      </p:sp>
      <p:sp>
        <p:nvSpPr>
          <p:cNvPr id="31" name="Rectangle 30">
            <a:extLst>
              <a:ext uri="{FF2B5EF4-FFF2-40B4-BE49-F238E27FC236}">
                <a16:creationId xmlns:a16="http://schemas.microsoft.com/office/drawing/2014/main" id="{785F6F37-0C27-4A24-AF83-8B9D4CD91A46}"/>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32" name="Picture 31">
            <a:extLst>
              <a:ext uri="{FF2B5EF4-FFF2-40B4-BE49-F238E27FC236}">
                <a16:creationId xmlns:a16="http://schemas.microsoft.com/office/drawing/2014/main" id="{A242CF2E-3657-46AD-A269-F0AFE395DF44}"/>
              </a:ext>
            </a:extLst>
          </p:cNvPr>
          <p:cNvPicPr>
            <a:picLocks noChangeAspect="1"/>
          </p:cNvPicPr>
          <p:nvPr/>
        </p:nvPicPr>
        <p:blipFill>
          <a:blip r:embed="rId3"/>
          <a:stretch>
            <a:fillRect/>
          </a:stretch>
        </p:blipFill>
        <p:spPr>
          <a:xfrm>
            <a:off x="127876" y="6265228"/>
            <a:ext cx="1873969" cy="397288"/>
          </a:xfrm>
          <a:prstGeom prst="rect">
            <a:avLst/>
          </a:prstGeom>
        </p:spPr>
      </p:pic>
      <p:sp>
        <p:nvSpPr>
          <p:cNvPr id="33" name="TextBox 32">
            <a:extLst>
              <a:ext uri="{FF2B5EF4-FFF2-40B4-BE49-F238E27FC236}">
                <a16:creationId xmlns:a16="http://schemas.microsoft.com/office/drawing/2014/main" id="{FBA37D17-60D6-408A-9F30-CDAEB5C34D5C}"/>
              </a:ext>
            </a:extLst>
          </p:cNvPr>
          <p:cNvSpPr txBox="1"/>
          <p:nvPr/>
        </p:nvSpPr>
        <p:spPr>
          <a:xfrm>
            <a:off x="176800" y="3338186"/>
            <a:ext cx="5130243" cy="1438855"/>
          </a:xfrm>
          <a:prstGeom prst="rect">
            <a:avLst/>
          </a:prstGeom>
          <a:noFill/>
          <a:ln>
            <a:solidFill>
              <a:schemeClr val="bg2"/>
            </a:solidFill>
          </a:ln>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While slightly lower than in August, these were the highest levels reported among all Member States surveyed, highlighting significant gaps in Sudan’s health care system.</a:t>
            </a:r>
          </a:p>
        </p:txBody>
      </p:sp>
      <p:pic>
        <p:nvPicPr>
          <p:cNvPr id="2" name="Picture 1">
            <a:extLst>
              <a:ext uri="{FF2B5EF4-FFF2-40B4-BE49-F238E27FC236}">
                <a16:creationId xmlns:a16="http://schemas.microsoft.com/office/drawing/2014/main" id="{8F705707-EC10-0E42-A1C8-DEA8CEC76B5E}"/>
              </a:ext>
            </a:extLst>
          </p:cNvPr>
          <p:cNvPicPr>
            <a:picLocks noChangeAspect="1"/>
          </p:cNvPicPr>
          <p:nvPr/>
        </p:nvPicPr>
        <p:blipFill>
          <a:blip r:embed="rId4"/>
          <a:stretch>
            <a:fillRect/>
          </a:stretch>
        </p:blipFill>
        <p:spPr>
          <a:xfrm>
            <a:off x="5707587" y="4476328"/>
            <a:ext cx="6418651" cy="1762734"/>
          </a:xfrm>
          <a:prstGeom prst="rect">
            <a:avLst/>
          </a:prstGeom>
        </p:spPr>
      </p:pic>
      <p:pic>
        <p:nvPicPr>
          <p:cNvPr id="11266" name="Picture 2">
            <a:extLst>
              <a:ext uri="{FF2B5EF4-FFF2-40B4-BE49-F238E27FC236}">
                <a16:creationId xmlns:a16="http://schemas.microsoft.com/office/drawing/2014/main" id="{886EDCD5-50D5-7940-A893-8B20FFE5D5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426" y="1302611"/>
            <a:ext cx="6484413" cy="185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480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96A8D6-EBAB-4410-A25E-95535278CD59}"/>
              </a:ext>
            </a:extLst>
          </p:cNvPr>
          <p:cNvPicPr>
            <a:picLocks noChangeAspect="1"/>
          </p:cNvPicPr>
          <p:nvPr/>
        </p:nvPicPr>
        <p:blipFill>
          <a:blip r:embed="rId2"/>
          <a:stretch>
            <a:fillRect/>
          </a:stretch>
        </p:blipFill>
        <p:spPr>
          <a:xfrm>
            <a:off x="614362" y="4429721"/>
            <a:ext cx="10963275" cy="2495550"/>
          </a:xfrm>
          <a:prstGeom prst="rect">
            <a:avLst/>
          </a:prstGeom>
        </p:spPr>
      </p:pic>
      <p:sp>
        <p:nvSpPr>
          <p:cNvPr id="2" name="Title 1">
            <a:extLst>
              <a:ext uri="{FF2B5EF4-FFF2-40B4-BE49-F238E27FC236}">
                <a16:creationId xmlns:a16="http://schemas.microsoft.com/office/drawing/2014/main" id="{C9B74E92-1778-498F-AB6D-308144985DF9}"/>
              </a:ext>
            </a:extLst>
          </p:cNvPr>
          <p:cNvSpPr>
            <a:spLocks noGrp="1"/>
          </p:cNvSpPr>
          <p:nvPr>
            <p:ph type="title"/>
          </p:nvPr>
        </p:nvSpPr>
        <p:spPr>
          <a:xfrm>
            <a:off x="264439" y="365127"/>
            <a:ext cx="11448135" cy="1325563"/>
          </a:xfrm>
        </p:spPr>
        <p:txBody>
          <a:bodyPr>
            <a:normAutofit/>
          </a:bodyPr>
          <a:lstStyle/>
          <a:p>
            <a:r>
              <a:rPr lang="en-US" sz="4000" dirty="0">
                <a:latin typeface="GT America"/>
              </a:rPr>
              <a:t>PERC Overview</a:t>
            </a:r>
          </a:p>
        </p:txBody>
      </p:sp>
      <p:sp>
        <p:nvSpPr>
          <p:cNvPr id="3" name="Content Placeholder 2">
            <a:extLst>
              <a:ext uri="{FF2B5EF4-FFF2-40B4-BE49-F238E27FC236}">
                <a16:creationId xmlns:a16="http://schemas.microsoft.com/office/drawing/2014/main" id="{18A972A7-88A4-44D4-89B8-FE44EB8D2F0C}"/>
              </a:ext>
            </a:extLst>
          </p:cNvPr>
          <p:cNvSpPr>
            <a:spLocks noGrp="1"/>
          </p:cNvSpPr>
          <p:nvPr>
            <p:ph idx="1"/>
          </p:nvPr>
        </p:nvSpPr>
        <p:spPr>
          <a:xfrm>
            <a:off x="264439" y="1685110"/>
            <a:ext cx="11834633" cy="4797244"/>
          </a:xfrm>
        </p:spPr>
        <p:txBody>
          <a:bodyPr vert="horz" lIns="91440" tIns="45720" rIns="91440" bIns="45720" rtlCol="0" anchor="t">
            <a:normAutofit/>
          </a:bodyPr>
          <a:lstStyle/>
          <a:p>
            <a:pPr marL="0" indent="0">
              <a:spcBef>
                <a:spcPts val="1600"/>
              </a:spcBef>
              <a:buNone/>
            </a:pPr>
            <a:r>
              <a:rPr lang="en-US" sz="2200" dirty="0">
                <a:latin typeface="GT America" panose="00000500000000000000"/>
              </a:rPr>
              <a:t>The </a:t>
            </a:r>
            <a:r>
              <a:rPr lang="en-US" sz="2200" b="1" dirty="0">
                <a:latin typeface="GT America" panose="00000500000000000000"/>
              </a:rPr>
              <a:t>Partnership for Evidence-Based Response to COVID-19</a:t>
            </a:r>
            <a:r>
              <a:rPr lang="en-US" sz="2200" dirty="0">
                <a:latin typeface="GT America" panose="00000500000000000000"/>
              </a:rPr>
              <a:t> (PERC) is a public-private partnership that supports evidence-based measures to reduce the impact of COVID-19 on African Union Member States.</a:t>
            </a:r>
          </a:p>
          <a:p>
            <a:pPr marL="0" indent="0">
              <a:spcBef>
                <a:spcPts val="1600"/>
              </a:spcBef>
              <a:buNone/>
            </a:pPr>
            <a:r>
              <a:rPr lang="en-US" sz="2200" dirty="0">
                <a:latin typeface="GT America" panose="00000500000000000000"/>
              </a:rPr>
              <a:t>PERC collects </a:t>
            </a:r>
            <a:r>
              <a:rPr lang="en-US" sz="2200" b="1" dirty="0">
                <a:latin typeface="GT America" panose="00000500000000000000"/>
              </a:rPr>
              <a:t>social, economic, epidemiological, population movement, and security data </a:t>
            </a:r>
            <a:r>
              <a:rPr lang="en-US" sz="2200" dirty="0">
                <a:latin typeface="GT America" panose="00000500000000000000"/>
              </a:rPr>
              <a:t>from 19 African Union Member States to help determine the acceptability, impact and effectiveness of public health and social measures for COVID-19.</a:t>
            </a:r>
          </a:p>
          <a:p>
            <a:pPr marL="0" indent="0">
              <a:spcBef>
                <a:spcPts val="1600"/>
              </a:spcBef>
              <a:buNone/>
            </a:pPr>
            <a:r>
              <a:rPr lang="en-US" sz="2200" dirty="0">
                <a:latin typeface="GT America" panose="00000500000000000000"/>
              </a:rPr>
              <a:t>This presentation focuses on findings from a telephone survey with 1,380 people conducted in February 2021. It is the third survey and analysis conducted since the pandemic began.</a:t>
            </a:r>
          </a:p>
        </p:txBody>
      </p:sp>
    </p:spTree>
    <p:extLst>
      <p:ext uri="{BB962C8B-B14F-4D97-AF65-F5344CB8AC3E}">
        <p14:creationId xmlns:p14="http://schemas.microsoft.com/office/powerpoint/2010/main" val="3440924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83CE7C-1E71-4CE2-889F-0FB9F48629D4}"/>
              </a:ext>
            </a:extLst>
          </p:cNvPr>
          <p:cNvGrpSpPr/>
          <p:nvPr/>
        </p:nvGrpSpPr>
        <p:grpSpPr>
          <a:xfrm>
            <a:off x="0" y="0"/>
            <a:ext cx="5530787" cy="6858000"/>
            <a:chOff x="0" y="0"/>
            <a:chExt cx="3022087" cy="6858000"/>
          </a:xfrm>
        </p:grpSpPr>
        <p:grpSp>
          <p:nvGrpSpPr>
            <p:cNvPr id="13" name="Group 12">
              <a:extLst>
                <a:ext uri="{FF2B5EF4-FFF2-40B4-BE49-F238E27FC236}">
                  <a16:creationId xmlns:a16="http://schemas.microsoft.com/office/drawing/2014/main" id="{6A492628-A165-4700-9CE6-CCF975DBB37C}"/>
                </a:ext>
              </a:extLst>
            </p:cNvPr>
            <p:cNvGrpSpPr/>
            <p:nvPr/>
          </p:nvGrpSpPr>
          <p:grpSpPr>
            <a:xfrm>
              <a:off x="0" y="0"/>
              <a:ext cx="3022087" cy="6858000"/>
              <a:chOff x="6609059" y="1126986"/>
              <a:chExt cx="3022087" cy="6858000"/>
            </a:xfrm>
          </p:grpSpPr>
          <p:sp>
            <p:nvSpPr>
              <p:cNvPr id="14" name="Rectangle 13">
                <a:extLst>
                  <a:ext uri="{FF2B5EF4-FFF2-40B4-BE49-F238E27FC236}">
                    <a16:creationId xmlns:a16="http://schemas.microsoft.com/office/drawing/2014/main" id="{5CCAEF73-AC05-4101-BEFF-C70491C1282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95D7357-8800-4BDC-A08A-1E51B40E8534}"/>
                  </a:ext>
                </a:extLst>
              </p:cNvPr>
              <p:cNvSpPr txBox="1">
                <a:spLocks/>
              </p:cNvSpPr>
              <p:nvPr/>
            </p:nvSpPr>
            <p:spPr>
              <a:xfrm>
                <a:off x="6637436" y="1313595"/>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skipping or delaying healthcare?</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AA874E94-458C-4A43-8B48-E4CB6ED42930}"/>
                  </a:ext>
                </a:extLst>
              </p:cNvPr>
              <p:cNvCxnSpPr/>
              <p:nvPr/>
            </p:nvCxnSpPr>
            <p:spPr>
              <a:xfrm>
                <a:off x="6737376" y="2482440"/>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DCCD9F64-2556-4D1B-B880-24A01F81A86B}"/>
                </a:ext>
              </a:extLst>
            </p:cNvPr>
            <p:cNvSpPr txBox="1"/>
            <p:nvPr/>
          </p:nvSpPr>
          <p:spPr>
            <a:xfrm>
              <a:off x="38213" y="1524147"/>
              <a:ext cx="2844776" cy="923330"/>
            </a:xfrm>
            <a:prstGeom prst="rect">
              <a:avLst/>
            </a:prstGeom>
            <a:noFill/>
          </p:spPr>
          <p:txBody>
            <a:bodyPr wrap="square" rtlCol="0">
              <a:spAutoFit/>
            </a:bodyPr>
            <a:lstStyle/>
            <a:p>
              <a:r>
                <a:rPr lang="en-US" b="1" dirty="0">
                  <a:solidFill>
                    <a:schemeClr val="bg1"/>
                  </a:solidFill>
                  <a:latin typeface="GTAmerica"/>
                </a:rPr>
                <a:t>As in August, the most common reason reported for missing services was health facility disruption (e.g., staff shortages or hospitals being closed/too busy). </a:t>
              </a:r>
            </a:p>
          </p:txBody>
        </p:sp>
      </p:grpSp>
      <p:sp>
        <p:nvSpPr>
          <p:cNvPr id="21" name="TextBox 20">
            <a:extLst>
              <a:ext uri="{FF2B5EF4-FFF2-40B4-BE49-F238E27FC236}">
                <a16:creationId xmlns:a16="http://schemas.microsoft.com/office/drawing/2014/main" id="{28CD3BA7-B239-44A2-B01F-22EEE0AE35D0}"/>
              </a:ext>
            </a:extLst>
          </p:cNvPr>
          <p:cNvSpPr txBox="1"/>
          <p:nvPr/>
        </p:nvSpPr>
        <p:spPr>
          <a:xfrm>
            <a:off x="279974" y="3714563"/>
            <a:ext cx="4970837" cy="1708160"/>
          </a:xfrm>
          <a:prstGeom prst="rect">
            <a:avLst/>
          </a:prstGeom>
          <a:noFill/>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America"/>
              </a:rPr>
              <a:t>Of the respondents that had missed or delayed care, more than 20% reported skipping a visit for malaria treatment. In October 2020, malaria reached epidemic levels in 11 of Sudan’s 18 states. </a:t>
            </a:r>
            <a:endParaRPr lang="en-US" sz="1750" b="0" i="0" dirty="0">
              <a:solidFill>
                <a:schemeClr val="bg1">
                  <a:lumMod val="85000"/>
                </a:schemeClr>
              </a:solidFill>
              <a:effectLst/>
              <a:latin typeface="GTAmerica"/>
            </a:endParaRPr>
          </a:p>
        </p:txBody>
      </p:sp>
      <p:sp>
        <p:nvSpPr>
          <p:cNvPr id="25" name="Rectangle 24">
            <a:extLst>
              <a:ext uri="{FF2B5EF4-FFF2-40B4-BE49-F238E27FC236}">
                <a16:creationId xmlns:a16="http://schemas.microsoft.com/office/drawing/2014/main" id="{4D381C72-CC83-450A-B432-E5FDDEE5196C}"/>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6" name="Picture 25">
            <a:extLst>
              <a:ext uri="{FF2B5EF4-FFF2-40B4-BE49-F238E27FC236}">
                <a16:creationId xmlns:a16="http://schemas.microsoft.com/office/drawing/2014/main" id="{0D0C4595-D9F3-4A4F-AD4A-D21AF02D8F2E}"/>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2" name="Picture 1">
            <a:extLst>
              <a:ext uri="{FF2B5EF4-FFF2-40B4-BE49-F238E27FC236}">
                <a16:creationId xmlns:a16="http://schemas.microsoft.com/office/drawing/2014/main" id="{B53BB0BB-9F3C-624A-9BB4-32EA76CBC456}"/>
              </a:ext>
            </a:extLst>
          </p:cNvPr>
          <p:cNvPicPr>
            <a:picLocks noChangeAspect="1"/>
          </p:cNvPicPr>
          <p:nvPr/>
        </p:nvPicPr>
        <p:blipFill>
          <a:blip r:embed="rId4"/>
          <a:stretch>
            <a:fillRect/>
          </a:stretch>
        </p:blipFill>
        <p:spPr>
          <a:xfrm>
            <a:off x="6394656" y="91109"/>
            <a:ext cx="4889926" cy="3112800"/>
          </a:xfrm>
          <a:prstGeom prst="rect">
            <a:avLst/>
          </a:prstGeom>
        </p:spPr>
      </p:pic>
      <p:pic>
        <p:nvPicPr>
          <p:cNvPr id="3" name="Picture 2">
            <a:extLst>
              <a:ext uri="{FF2B5EF4-FFF2-40B4-BE49-F238E27FC236}">
                <a16:creationId xmlns:a16="http://schemas.microsoft.com/office/drawing/2014/main" id="{E0D103A5-1C57-6E4B-92A9-88574F099E43}"/>
              </a:ext>
            </a:extLst>
          </p:cNvPr>
          <p:cNvPicPr>
            <a:picLocks noChangeAspect="1"/>
          </p:cNvPicPr>
          <p:nvPr/>
        </p:nvPicPr>
        <p:blipFill>
          <a:blip r:embed="rId5"/>
          <a:stretch>
            <a:fillRect/>
          </a:stretch>
        </p:blipFill>
        <p:spPr>
          <a:xfrm>
            <a:off x="6394656" y="3429000"/>
            <a:ext cx="4889926" cy="3112800"/>
          </a:xfrm>
          <a:prstGeom prst="rect">
            <a:avLst/>
          </a:prstGeom>
        </p:spPr>
      </p:pic>
    </p:spTree>
    <p:extLst>
      <p:ext uri="{BB962C8B-B14F-4D97-AF65-F5344CB8AC3E}">
        <p14:creationId xmlns:p14="http://schemas.microsoft.com/office/powerpoint/2010/main" val="2681498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BDE90E5-A85F-4440-A39B-EA7688721BBA}"/>
              </a:ext>
            </a:extLst>
          </p:cNvPr>
          <p:cNvGrpSpPr/>
          <p:nvPr/>
        </p:nvGrpSpPr>
        <p:grpSpPr>
          <a:xfrm>
            <a:off x="0" y="0"/>
            <a:ext cx="5596574" cy="6858000"/>
            <a:chOff x="0" y="0"/>
            <a:chExt cx="3092752" cy="6858000"/>
          </a:xfrm>
        </p:grpSpPr>
        <p:grpSp>
          <p:nvGrpSpPr>
            <p:cNvPr id="14" name="Group 13">
              <a:extLst>
                <a:ext uri="{FF2B5EF4-FFF2-40B4-BE49-F238E27FC236}">
                  <a16:creationId xmlns:a16="http://schemas.microsoft.com/office/drawing/2014/main" id="{59B9E84F-0F68-4AAB-BB1E-FCE54010D729}"/>
                </a:ext>
              </a:extLst>
            </p:cNvPr>
            <p:cNvGrpSpPr/>
            <p:nvPr/>
          </p:nvGrpSpPr>
          <p:grpSpPr>
            <a:xfrm>
              <a:off x="0" y="0"/>
              <a:ext cx="3092752" cy="6858000"/>
              <a:chOff x="6609059" y="1126986"/>
              <a:chExt cx="3092752" cy="6858000"/>
            </a:xfrm>
          </p:grpSpPr>
          <p:sp>
            <p:nvSpPr>
              <p:cNvPr id="17" name="Rectangle 16">
                <a:extLst>
                  <a:ext uri="{FF2B5EF4-FFF2-40B4-BE49-F238E27FC236}">
                    <a16:creationId xmlns:a16="http://schemas.microsoft.com/office/drawing/2014/main" id="{138AD285-82A6-42BD-BF44-28243B41D8B1}"/>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34A9C33F-B40D-4C5E-89EE-AC0015370C50}"/>
                  </a:ext>
                </a:extLst>
              </p:cNvPr>
              <p:cNvSpPr txBox="1">
                <a:spLocks/>
              </p:cNvSpPr>
              <p:nvPr/>
            </p:nvSpPr>
            <p:spPr>
              <a:xfrm>
                <a:off x="6679725" y="1279750"/>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experiencing income loss?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1" name="Straight Connector 20">
                <a:extLst>
                  <a:ext uri="{FF2B5EF4-FFF2-40B4-BE49-F238E27FC236}">
                    <a16:creationId xmlns:a16="http://schemas.microsoft.com/office/drawing/2014/main" id="{47A41980-F7E0-4C4E-9DC9-7A8710600DF4}"/>
                  </a:ext>
                </a:extLst>
              </p:cNvPr>
              <p:cNvCxnSpPr/>
              <p:nvPr/>
            </p:nvCxnSpPr>
            <p:spPr>
              <a:xfrm>
                <a:off x="6757953" y="2527202"/>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50BBA43-50A2-41FA-8A6B-456717B482D3}"/>
                </a:ext>
              </a:extLst>
            </p:cNvPr>
            <p:cNvSpPr txBox="1"/>
            <p:nvPr/>
          </p:nvSpPr>
          <p:spPr>
            <a:xfrm>
              <a:off x="89438" y="1574949"/>
              <a:ext cx="2835051" cy="1477328"/>
            </a:xfrm>
            <a:prstGeom prst="rect">
              <a:avLst/>
            </a:prstGeom>
            <a:noFill/>
          </p:spPr>
          <p:txBody>
            <a:bodyPr wrap="square" rtlCol="0">
              <a:spAutoFit/>
            </a:bodyPr>
            <a:lstStyle/>
            <a:p>
              <a:r>
                <a:rPr lang="en-US" b="1" dirty="0">
                  <a:solidFill>
                    <a:schemeClr val="bg1"/>
                  </a:solidFill>
                  <a:latin typeface="GTAmerica"/>
                </a:rPr>
                <a:t>The economic and food security challenges facing respondents in Sudan were pervasive. Nearly three in four (74%) reported lost income since the start of the pandemic.</a:t>
              </a:r>
            </a:p>
            <a:p>
              <a:endParaRPr lang="en-US" b="1" dirty="0">
                <a:solidFill>
                  <a:schemeClr val="bg1"/>
                </a:solidFill>
                <a:latin typeface="GTAmerica"/>
              </a:endParaRPr>
            </a:p>
          </p:txBody>
        </p:sp>
      </p:grpSp>
      <p:sp>
        <p:nvSpPr>
          <p:cNvPr id="37" name="TextBox 36">
            <a:extLst>
              <a:ext uri="{FF2B5EF4-FFF2-40B4-BE49-F238E27FC236}">
                <a16:creationId xmlns:a16="http://schemas.microsoft.com/office/drawing/2014/main" id="{CC495CEE-B810-4F68-996A-5F28D93A2AA0}"/>
              </a:ext>
            </a:extLst>
          </p:cNvPr>
          <p:cNvSpPr txBox="1"/>
          <p:nvPr/>
        </p:nvSpPr>
        <p:spPr>
          <a:xfrm>
            <a:off x="169228" y="3469997"/>
            <a:ext cx="5130243" cy="2516073"/>
          </a:xfrm>
          <a:prstGeom prst="rect">
            <a:avLst/>
          </a:prstGeom>
          <a:noFill/>
          <a:ln>
            <a:solidFill>
              <a:schemeClr val="bg2"/>
            </a:solidFill>
          </a:ln>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In October 2020, the Sudanese government and the World Bank launched a US $400 million Family Support </a:t>
            </a:r>
            <a:r>
              <a:rPr lang="en-US" sz="1750" dirty="0" err="1">
                <a:solidFill>
                  <a:schemeClr val="bg1">
                    <a:lumMod val="85000"/>
                  </a:schemeClr>
                </a:solidFill>
                <a:latin typeface="GT America" panose="00000500000000000000"/>
              </a:rPr>
              <a:t>Programme</a:t>
            </a:r>
            <a:r>
              <a:rPr lang="en-US" sz="1750" dirty="0">
                <a:solidFill>
                  <a:schemeClr val="bg1">
                    <a:lumMod val="85000"/>
                  </a:schemeClr>
                </a:solidFill>
                <a:latin typeface="GT America" panose="00000500000000000000"/>
              </a:rPr>
              <a:t> “</a:t>
            </a:r>
            <a:r>
              <a:rPr lang="en-US" sz="1750" dirty="0" err="1">
                <a:solidFill>
                  <a:schemeClr val="bg1">
                    <a:lumMod val="85000"/>
                  </a:schemeClr>
                </a:solidFill>
                <a:latin typeface="GT America" panose="00000500000000000000"/>
              </a:rPr>
              <a:t>Samarat</a:t>
            </a:r>
            <a:r>
              <a:rPr lang="en-US" sz="1750" dirty="0">
                <a:solidFill>
                  <a:schemeClr val="bg1">
                    <a:lumMod val="85000"/>
                  </a:schemeClr>
                </a:solidFill>
                <a:latin typeface="GT America" panose="00000500000000000000"/>
              </a:rPr>
              <a:t>” to provide cash transfers and improve social protection systems and safety nets. However, only 5% of survey respondents reported receiving any support from the government, with just 1% receiving food supplements or cash transfers.</a:t>
            </a:r>
          </a:p>
        </p:txBody>
      </p:sp>
      <p:sp>
        <p:nvSpPr>
          <p:cNvPr id="25" name="Rectangle 24">
            <a:extLst>
              <a:ext uri="{FF2B5EF4-FFF2-40B4-BE49-F238E27FC236}">
                <a16:creationId xmlns:a16="http://schemas.microsoft.com/office/drawing/2014/main" id="{F93385F5-6074-4218-9439-9C246AF99046}"/>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6" name="Picture 25">
            <a:extLst>
              <a:ext uri="{FF2B5EF4-FFF2-40B4-BE49-F238E27FC236}">
                <a16:creationId xmlns:a16="http://schemas.microsoft.com/office/drawing/2014/main" id="{10101B77-5A5F-4C6D-94CF-F976FC6E7466}"/>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2" name="Picture 1">
            <a:extLst>
              <a:ext uri="{FF2B5EF4-FFF2-40B4-BE49-F238E27FC236}">
                <a16:creationId xmlns:a16="http://schemas.microsoft.com/office/drawing/2014/main" id="{45133CE8-90F3-9147-A266-6AC95D54D16B}"/>
              </a:ext>
            </a:extLst>
          </p:cNvPr>
          <p:cNvPicPr>
            <a:picLocks noChangeAspect="1"/>
          </p:cNvPicPr>
          <p:nvPr/>
        </p:nvPicPr>
        <p:blipFill>
          <a:blip r:embed="rId4"/>
          <a:stretch>
            <a:fillRect/>
          </a:stretch>
        </p:blipFill>
        <p:spPr>
          <a:xfrm>
            <a:off x="5866009" y="514350"/>
            <a:ext cx="5384800" cy="3060700"/>
          </a:xfrm>
          <a:prstGeom prst="rect">
            <a:avLst/>
          </a:prstGeom>
        </p:spPr>
      </p:pic>
      <p:pic>
        <p:nvPicPr>
          <p:cNvPr id="4" name="Picture 3">
            <a:extLst>
              <a:ext uri="{FF2B5EF4-FFF2-40B4-BE49-F238E27FC236}">
                <a16:creationId xmlns:a16="http://schemas.microsoft.com/office/drawing/2014/main" id="{7CB5E11F-E854-2D43-AD5C-377B7F5DA9CB}"/>
              </a:ext>
            </a:extLst>
          </p:cNvPr>
          <p:cNvPicPr>
            <a:picLocks noChangeAspect="1"/>
          </p:cNvPicPr>
          <p:nvPr/>
        </p:nvPicPr>
        <p:blipFill>
          <a:blip r:embed="rId5"/>
          <a:stretch>
            <a:fillRect/>
          </a:stretch>
        </p:blipFill>
        <p:spPr>
          <a:xfrm>
            <a:off x="6096000" y="4046109"/>
            <a:ext cx="5334000" cy="1943100"/>
          </a:xfrm>
          <a:prstGeom prst="rect">
            <a:avLst/>
          </a:prstGeom>
        </p:spPr>
      </p:pic>
    </p:spTree>
    <p:extLst>
      <p:ext uri="{BB962C8B-B14F-4D97-AF65-F5344CB8AC3E}">
        <p14:creationId xmlns:p14="http://schemas.microsoft.com/office/powerpoint/2010/main" val="2966072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BA357-DEA1-4800-9896-0D3583132A60}"/>
              </a:ext>
            </a:extLst>
          </p:cNvPr>
          <p:cNvSpPr>
            <a:spLocks noGrp="1"/>
          </p:cNvSpPr>
          <p:nvPr>
            <p:ph type="sldNum" sz="quarter" idx="14"/>
          </p:nvPr>
        </p:nvSpPr>
        <p:spPr/>
        <p:txBody>
          <a:bodyPr/>
          <a:lstStyle/>
          <a:p>
            <a:pPr>
              <a:defRPr/>
            </a:pPr>
            <a:fld id="{654BF1D4-C2E8-43FC-8EFA-04180D85A10F}" type="slidenum">
              <a:rPr lang="en-GB" smtClean="0"/>
              <a:pPr>
                <a:defRPr/>
              </a:pPr>
              <a:t>22</a:t>
            </a:fld>
            <a:r>
              <a:rPr lang="en-GB"/>
              <a:t> ‒ </a:t>
            </a:r>
            <a:endParaRPr lang="en-GB" dirty="0"/>
          </a:p>
        </p:txBody>
      </p:sp>
      <p:grpSp>
        <p:nvGrpSpPr>
          <p:cNvPr id="6" name="Group 5">
            <a:extLst>
              <a:ext uri="{FF2B5EF4-FFF2-40B4-BE49-F238E27FC236}">
                <a16:creationId xmlns:a16="http://schemas.microsoft.com/office/drawing/2014/main" id="{75B47221-1A8E-4D42-81B9-70B2B09382A1}"/>
              </a:ext>
            </a:extLst>
          </p:cNvPr>
          <p:cNvGrpSpPr/>
          <p:nvPr/>
        </p:nvGrpSpPr>
        <p:grpSpPr>
          <a:xfrm>
            <a:off x="0" y="0"/>
            <a:ext cx="5668181" cy="6858000"/>
            <a:chOff x="0" y="0"/>
            <a:chExt cx="3091839" cy="6858000"/>
          </a:xfrm>
        </p:grpSpPr>
        <p:grpSp>
          <p:nvGrpSpPr>
            <p:cNvPr id="7" name="Group 6">
              <a:extLst>
                <a:ext uri="{FF2B5EF4-FFF2-40B4-BE49-F238E27FC236}">
                  <a16:creationId xmlns:a16="http://schemas.microsoft.com/office/drawing/2014/main" id="{A1F23612-115E-4861-9EA6-FA682AE2B42C}"/>
                </a:ext>
              </a:extLst>
            </p:cNvPr>
            <p:cNvGrpSpPr/>
            <p:nvPr/>
          </p:nvGrpSpPr>
          <p:grpSpPr>
            <a:xfrm>
              <a:off x="0" y="0"/>
              <a:ext cx="3091839" cy="6858000"/>
              <a:chOff x="6609059" y="1126986"/>
              <a:chExt cx="3091839" cy="6858000"/>
            </a:xfrm>
          </p:grpSpPr>
          <p:sp>
            <p:nvSpPr>
              <p:cNvPr id="9" name="Rectangle 8">
                <a:extLst>
                  <a:ext uri="{FF2B5EF4-FFF2-40B4-BE49-F238E27FC236}">
                    <a16:creationId xmlns:a16="http://schemas.microsoft.com/office/drawing/2014/main" id="{A910B6E0-AA35-4788-B996-086994706B4E}"/>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AFB3B64-35DC-4B01-8381-7AA17E0254C5}"/>
                  </a:ext>
                </a:extLst>
              </p:cNvPr>
              <p:cNvSpPr txBox="1">
                <a:spLocks/>
              </p:cNvSpPr>
              <p:nvPr/>
            </p:nvSpPr>
            <p:spPr>
              <a:xfrm>
                <a:off x="6678812" y="1262358"/>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experiencing food insecurity?</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3" name="Straight Connector 12">
                <a:extLst>
                  <a:ext uri="{FF2B5EF4-FFF2-40B4-BE49-F238E27FC236}">
                    <a16:creationId xmlns:a16="http://schemas.microsoft.com/office/drawing/2014/main" id="{3DF26E1B-736D-4D66-89F0-AEAD981244C4}"/>
                  </a:ext>
                </a:extLst>
              </p:cNvPr>
              <p:cNvCxnSpPr/>
              <p:nvPr/>
            </p:nvCxnSpPr>
            <p:spPr>
              <a:xfrm>
                <a:off x="6740148" y="2481325"/>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60035300-417A-4BDA-8A3C-88B9CAB661C9}"/>
                </a:ext>
              </a:extLst>
            </p:cNvPr>
            <p:cNvSpPr txBox="1"/>
            <p:nvPr/>
          </p:nvSpPr>
          <p:spPr>
            <a:xfrm>
              <a:off x="69753" y="1593792"/>
              <a:ext cx="2842889" cy="2031325"/>
            </a:xfrm>
            <a:prstGeom prst="rect">
              <a:avLst/>
            </a:prstGeom>
            <a:noFill/>
          </p:spPr>
          <p:txBody>
            <a:bodyPr wrap="square" rtlCol="0">
              <a:spAutoFit/>
            </a:bodyPr>
            <a:lstStyle/>
            <a:p>
              <a:r>
                <a:rPr lang="en-US" b="1" dirty="0">
                  <a:solidFill>
                    <a:schemeClr val="bg1"/>
                  </a:solidFill>
                  <a:latin typeface="GT America" panose="00000500000000000000"/>
                </a:rPr>
                <a:t>Over half (56%) reported having to skip or reduce the portion size of a meal in the previous week. 84% of respondents reported higher food prices were a barrier to access and nearly one in five (19%) of those who skipped or delayed a health service cited cost as a reason.</a:t>
              </a:r>
            </a:p>
            <a:p>
              <a:endParaRPr lang="en-US" b="1" dirty="0">
                <a:solidFill>
                  <a:schemeClr val="bg1"/>
                </a:solidFill>
                <a:latin typeface="GT America" panose="00000500000000000000"/>
              </a:endParaRPr>
            </a:p>
          </p:txBody>
        </p:sp>
      </p:grpSp>
      <p:sp>
        <p:nvSpPr>
          <p:cNvPr id="18" name="TextBox 17">
            <a:extLst>
              <a:ext uri="{FF2B5EF4-FFF2-40B4-BE49-F238E27FC236}">
                <a16:creationId xmlns:a16="http://schemas.microsoft.com/office/drawing/2014/main" id="{F5FF48A8-09F8-4161-8EC4-C0D8FB859FA8}"/>
              </a:ext>
            </a:extLst>
          </p:cNvPr>
          <p:cNvSpPr txBox="1"/>
          <p:nvPr/>
        </p:nvSpPr>
        <p:spPr>
          <a:xfrm>
            <a:off x="346614" y="3779948"/>
            <a:ext cx="4774311" cy="1977464"/>
          </a:xfrm>
          <a:prstGeom prst="rect">
            <a:avLst/>
          </a:prstGeom>
          <a:noFill/>
          <a:ln>
            <a:solidFill>
              <a:schemeClr val="bg2"/>
            </a:solidFill>
          </a:ln>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Two in three respondents from the lowest income bracket reported having to skip or reduce the portion size of a meal, compared to about half (49%) from the highest income group (itself a notably high share).</a:t>
            </a:r>
          </a:p>
          <a:p>
            <a:pPr marL="285750" indent="-285750">
              <a:buFont typeface="Arial" panose="020B0604020202020204" pitchFamily="34" charset="0"/>
              <a:buChar char="•"/>
            </a:pPr>
            <a:endParaRPr lang="en-US" sz="1750" dirty="0">
              <a:solidFill>
                <a:schemeClr val="bg1">
                  <a:lumMod val="85000"/>
                </a:schemeClr>
              </a:solidFill>
              <a:latin typeface="GT America" panose="00000500000000000000"/>
            </a:endParaRPr>
          </a:p>
        </p:txBody>
      </p:sp>
      <p:sp>
        <p:nvSpPr>
          <p:cNvPr id="21" name="Rectangle 20">
            <a:extLst>
              <a:ext uri="{FF2B5EF4-FFF2-40B4-BE49-F238E27FC236}">
                <a16:creationId xmlns:a16="http://schemas.microsoft.com/office/drawing/2014/main" id="{18737E2A-2243-4F09-9EBA-33930C1003B1}"/>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2" name="Picture 21">
            <a:extLst>
              <a:ext uri="{FF2B5EF4-FFF2-40B4-BE49-F238E27FC236}">
                <a16:creationId xmlns:a16="http://schemas.microsoft.com/office/drawing/2014/main" id="{CA6D8DD3-E709-47AC-8153-E0FF5A74E3D1}"/>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3" name="Picture 2">
            <a:extLst>
              <a:ext uri="{FF2B5EF4-FFF2-40B4-BE49-F238E27FC236}">
                <a16:creationId xmlns:a16="http://schemas.microsoft.com/office/drawing/2014/main" id="{C793628F-BC6D-704A-BCE2-5425469EBBDE}"/>
              </a:ext>
            </a:extLst>
          </p:cNvPr>
          <p:cNvPicPr>
            <a:picLocks noChangeAspect="1"/>
          </p:cNvPicPr>
          <p:nvPr/>
        </p:nvPicPr>
        <p:blipFill>
          <a:blip r:embed="rId4"/>
          <a:stretch>
            <a:fillRect/>
          </a:stretch>
        </p:blipFill>
        <p:spPr>
          <a:xfrm>
            <a:off x="6892794" y="135372"/>
            <a:ext cx="4531819" cy="2386828"/>
          </a:xfrm>
          <a:prstGeom prst="rect">
            <a:avLst/>
          </a:prstGeom>
        </p:spPr>
      </p:pic>
      <p:pic>
        <p:nvPicPr>
          <p:cNvPr id="5" name="Picture 4">
            <a:extLst>
              <a:ext uri="{FF2B5EF4-FFF2-40B4-BE49-F238E27FC236}">
                <a16:creationId xmlns:a16="http://schemas.microsoft.com/office/drawing/2014/main" id="{04FD9F22-2D40-1B46-833C-BB33C693FF04}"/>
              </a:ext>
            </a:extLst>
          </p:cNvPr>
          <p:cNvPicPr>
            <a:picLocks noChangeAspect="1"/>
          </p:cNvPicPr>
          <p:nvPr/>
        </p:nvPicPr>
        <p:blipFill>
          <a:blip r:embed="rId5"/>
          <a:stretch>
            <a:fillRect/>
          </a:stretch>
        </p:blipFill>
        <p:spPr>
          <a:xfrm>
            <a:off x="7146912" y="2586222"/>
            <a:ext cx="4023581" cy="1685555"/>
          </a:xfrm>
          <a:prstGeom prst="rect">
            <a:avLst/>
          </a:prstGeom>
        </p:spPr>
      </p:pic>
      <p:pic>
        <p:nvPicPr>
          <p:cNvPr id="11" name="Picture 10">
            <a:extLst>
              <a:ext uri="{FF2B5EF4-FFF2-40B4-BE49-F238E27FC236}">
                <a16:creationId xmlns:a16="http://schemas.microsoft.com/office/drawing/2014/main" id="{B4A00D11-145D-DB4E-BEB2-4B7006C542EE}"/>
              </a:ext>
            </a:extLst>
          </p:cNvPr>
          <p:cNvPicPr>
            <a:picLocks noChangeAspect="1"/>
          </p:cNvPicPr>
          <p:nvPr/>
        </p:nvPicPr>
        <p:blipFill>
          <a:blip r:embed="rId6"/>
          <a:stretch>
            <a:fillRect/>
          </a:stretch>
        </p:blipFill>
        <p:spPr>
          <a:xfrm>
            <a:off x="7688137" y="4335799"/>
            <a:ext cx="3129398" cy="2386829"/>
          </a:xfrm>
          <a:prstGeom prst="rect">
            <a:avLst/>
          </a:prstGeom>
        </p:spPr>
      </p:pic>
    </p:spTree>
    <p:extLst>
      <p:ext uri="{BB962C8B-B14F-4D97-AF65-F5344CB8AC3E}">
        <p14:creationId xmlns:p14="http://schemas.microsoft.com/office/powerpoint/2010/main" val="86760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en-US" sz="4000" dirty="0">
                <a:latin typeface="GT America"/>
              </a:rPr>
              <a:t>Table of Contents</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264440" y="1580225"/>
            <a:ext cx="11089360" cy="5063568"/>
          </a:xfrm>
        </p:spPr>
        <p:txBody>
          <a:bodyPr>
            <a:normAutofit/>
          </a:bodyPr>
          <a:lstStyle/>
          <a:p>
            <a:pPr marL="514350" indent="-514350">
              <a:buFont typeface="+mj-lt"/>
              <a:buAutoNum type="romanUcPeriod"/>
            </a:pPr>
            <a:r>
              <a:rPr lang="en-US" sz="2400" b="1" i="0" dirty="0">
                <a:solidFill>
                  <a:srgbClr val="000000"/>
                </a:solidFill>
                <a:effectLst/>
                <a:latin typeface="HK Grotesk Medium" panose="00000600000000000000" pitchFamily="2" charset="0"/>
              </a:rPr>
              <a:t>Highlights</a:t>
            </a:r>
          </a:p>
          <a:p>
            <a:pPr marL="514350" indent="-514350">
              <a:buFont typeface="+mj-lt"/>
              <a:buAutoNum type="romanUcPeriod"/>
            </a:pPr>
            <a:r>
              <a:rPr lang="en-US" sz="2400" b="1" i="0" dirty="0">
                <a:solidFill>
                  <a:srgbClr val="000000"/>
                </a:solidFill>
                <a:effectLst/>
                <a:latin typeface="HK Grotesk Medium" panose="00000600000000000000" pitchFamily="2" charset="0"/>
              </a:rPr>
              <a:t>Disease Dynamics and PHSM Implementation</a:t>
            </a:r>
          </a:p>
          <a:p>
            <a:pPr marL="514350" indent="-514350">
              <a:buFont typeface="+mj-lt"/>
              <a:buAutoNum type="romanUcPeriod"/>
            </a:pPr>
            <a:r>
              <a:rPr lang="en-US" sz="2400" b="1" i="0" dirty="0">
                <a:solidFill>
                  <a:srgbClr val="000000"/>
                </a:solidFill>
                <a:effectLst/>
                <a:latin typeface="HK Grotesk Medium" panose="00000600000000000000" pitchFamily="2" charset="0"/>
              </a:rPr>
              <a:t>PSHM Support and Self-Reported Adherence</a:t>
            </a:r>
          </a:p>
          <a:p>
            <a:pPr marL="514350" indent="-514350">
              <a:buFont typeface="+mj-lt"/>
              <a:buAutoNum type="romanUcPeriod"/>
            </a:pPr>
            <a:r>
              <a:rPr lang="en-US" sz="2400" b="1" i="0" dirty="0">
                <a:solidFill>
                  <a:srgbClr val="000000"/>
                </a:solidFill>
                <a:effectLst/>
                <a:latin typeface="HK Grotesk Medium" panose="00000600000000000000" pitchFamily="2" charset="0"/>
              </a:rPr>
              <a:t>Risk Perceptions and Information</a:t>
            </a:r>
          </a:p>
          <a:p>
            <a:pPr marL="514350" indent="-514350">
              <a:buFont typeface="+mj-lt"/>
              <a:buAutoNum type="romanUcPeriod"/>
            </a:pPr>
            <a:r>
              <a:rPr lang="en-US" sz="2400" b="1" i="0" dirty="0">
                <a:solidFill>
                  <a:srgbClr val="000000"/>
                </a:solidFill>
                <a:effectLst/>
                <a:latin typeface="HK Grotesk Medium" panose="00000600000000000000" pitchFamily="2" charset="0"/>
              </a:rPr>
              <a:t>Secondary Burdens</a:t>
            </a:r>
          </a:p>
          <a:p>
            <a:endParaRPr lang="en-US" sz="2400" dirty="0">
              <a:latin typeface="HK Grotesk Medium" panose="00000600000000000000" pitchFamily="2" charset="0"/>
            </a:endParaRPr>
          </a:p>
        </p:txBody>
      </p:sp>
    </p:spTree>
    <p:extLst>
      <p:ext uri="{BB962C8B-B14F-4D97-AF65-F5344CB8AC3E}">
        <p14:creationId xmlns:p14="http://schemas.microsoft.com/office/powerpoint/2010/main" val="179455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Highlights and Trend Analysis</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a:cxnSpLocks/>
          </p:cNvCxnSpPr>
          <p:nvPr/>
        </p:nvCxnSpPr>
        <p:spPr>
          <a:xfrm>
            <a:off x="777647" y="296064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52283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en-US" sz="4000" dirty="0">
                <a:latin typeface="GT America"/>
              </a:rPr>
              <a:t>Highlights: February 2021 survey</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264440" y="1580225"/>
            <a:ext cx="11089360" cy="5063568"/>
          </a:xfrm>
        </p:spPr>
        <p:txBody>
          <a:bodyPr>
            <a:normAutofit lnSpcReduction="10000"/>
          </a:bodyPr>
          <a:lstStyle/>
          <a:p>
            <a:r>
              <a:rPr lang="en-US" sz="2400" b="0" i="0" dirty="0">
                <a:solidFill>
                  <a:srgbClr val="000000"/>
                </a:solidFill>
                <a:effectLst/>
                <a:latin typeface="HK Grotesk Medium" panose="00000600000000000000" pitchFamily="2" charset="0"/>
              </a:rPr>
              <a:t>Sudan reported a second wave of increased COVID-19 transmission and deaths between November 2020 and February 2021, however, limited testing has hindered the ability to fully measure the impact of the outbreak.</a:t>
            </a:r>
          </a:p>
          <a:p>
            <a:r>
              <a:rPr lang="en-US" sz="2400" dirty="0">
                <a:solidFill>
                  <a:srgbClr val="000000"/>
                </a:solidFill>
                <a:latin typeface="HK Grotesk Medium" panose="00000600000000000000" pitchFamily="2" charset="0"/>
              </a:rPr>
              <a:t>Support for PHSMs targeting individual behavior was high in Sudan (90%). Support for measures that restrict social gatherings or movement, however, was much lower (62% and 72% respectively). </a:t>
            </a:r>
          </a:p>
          <a:p>
            <a:r>
              <a:rPr lang="en-US" sz="2400" dirty="0">
                <a:solidFill>
                  <a:srgbClr val="000000"/>
                </a:solidFill>
                <a:latin typeface="HK Grotesk Medium" panose="00000600000000000000" pitchFamily="2" charset="0"/>
              </a:rPr>
              <a:t>Respondents in Sudan reported the lowest levels of satisfaction in the government’s response to the pandemic among all African Union (AU) Member States surveyed. Perceptions of the risk that COVID-19 poses for the country were high; they were much lower at the individual level.</a:t>
            </a:r>
          </a:p>
          <a:p>
            <a:r>
              <a:rPr lang="en-US" sz="2400" dirty="0">
                <a:solidFill>
                  <a:srgbClr val="000000"/>
                </a:solidFill>
                <a:latin typeface="HK Grotesk Medium" panose="00000600000000000000" pitchFamily="2" charset="0"/>
              </a:rPr>
              <a:t>The myriad health, economic and security crises facing respondents in Sudan were evident. Of all those surveyed in the AU, respondents in Sudan were most likely to report difficulties accessing medicine (80%) and skipping or delaying health services (61%).</a:t>
            </a:r>
            <a:endParaRPr lang="en-US" sz="2400" dirty="0">
              <a:latin typeface="HK Grotesk Medium" panose="00000600000000000000" pitchFamily="2" charset="0"/>
            </a:endParaRPr>
          </a:p>
        </p:txBody>
      </p:sp>
    </p:spTree>
    <p:extLst>
      <p:ext uri="{BB962C8B-B14F-4D97-AF65-F5344CB8AC3E}">
        <p14:creationId xmlns:p14="http://schemas.microsoft.com/office/powerpoint/2010/main" val="1869527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en-US" sz="4000" dirty="0">
                <a:latin typeface="GT America"/>
              </a:rPr>
              <a:t>Highlights: August 2020 to February 2021 Trend</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264440" y="1103971"/>
            <a:ext cx="11089360" cy="5539822"/>
          </a:xfrm>
        </p:spPr>
        <p:txBody>
          <a:bodyPr>
            <a:normAutofit/>
          </a:bodyPr>
          <a:lstStyle/>
          <a:p>
            <a:endParaRPr lang="en-US" sz="2400" b="0" i="0" dirty="0">
              <a:solidFill>
                <a:srgbClr val="000000"/>
              </a:solidFill>
              <a:effectLst/>
              <a:latin typeface="HK Grotesk Medium" panose="00000600000000000000" pitchFamily="2" charset="0"/>
            </a:endParaRPr>
          </a:p>
          <a:p>
            <a:r>
              <a:rPr lang="en-US" sz="2400" dirty="0">
                <a:solidFill>
                  <a:srgbClr val="000000"/>
                </a:solidFill>
                <a:latin typeface="HK Grotesk Medium" panose="00000600000000000000" pitchFamily="2" charset="0"/>
              </a:rPr>
              <a:t>Support for PHSMs targeting individual behavior has increased by six percentage points since August. However, it has fallen by eight percentage points each for measures that restrict social gatherings or movement.</a:t>
            </a:r>
          </a:p>
          <a:p>
            <a:r>
              <a:rPr lang="en-US" sz="2400" dirty="0">
                <a:solidFill>
                  <a:srgbClr val="000000"/>
                </a:solidFill>
                <a:latin typeface="HK Grotesk Medium" panose="00000600000000000000" pitchFamily="2" charset="0"/>
              </a:rPr>
              <a:t>Satisfaction </a:t>
            </a:r>
            <a:r>
              <a:rPr lang="en-US" sz="2400" b="0" i="0" dirty="0">
                <a:solidFill>
                  <a:srgbClr val="000000"/>
                </a:solidFill>
                <a:effectLst/>
                <a:latin typeface="HK Grotesk Medium" panose="00000600000000000000" pitchFamily="2" charset="0"/>
              </a:rPr>
              <a:t>with the government’s COVID-19 response</a:t>
            </a:r>
            <a:r>
              <a:rPr lang="en-US" sz="2400" dirty="0">
                <a:solidFill>
                  <a:srgbClr val="000000"/>
                </a:solidFill>
                <a:latin typeface="HK Grotesk Medium" panose="00000600000000000000" pitchFamily="2" charset="0"/>
              </a:rPr>
              <a:t> was 12 percentage points lower in February than in August, likely reflecting ongoing political turmoil amidst the recent appointment of a new transitional government and protests against soaring food prices.</a:t>
            </a:r>
          </a:p>
          <a:p>
            <a:r>
              <a:rPr lang="en-US" sz="2400" dirty="0">
                <a:solidFill>
                  <a:srgbClr val="000000"/>
                </a:solidFill>
                <a:latin typeface="HK Grotesk Medium" panose="00000600000000000000" pitchFamily="2" charset="0"/>
              </a:rPr>
              <a:t>Difficulty accessing medicine was higher in February than August among those who need medication (80% vs 71%)</a:t>
            </a:r>
          </a:p>
          <a:p>
            <a:r>
              <a:rPr lang="en-US" sz="2400" dirty="0">
                <a:solidFill>
                  <a:srgbClr val="000000"/>
                </a:solidFill>
                <a:latin typeface="HK Grotesk Medium" panose="00000600000000000000" pitchFamily="2" charset="0"/>
              </a:rPr>
              <a:t>Those reporting losing income since the start of the pandemic was considerably higher, from 38% in August to 74% in February.</a:t>
            </a:r>
          </a:p>
        </p:txBody>
      </p:sp>
    </p:spTree>
    <p:extLst>
      <p:ext uri="{BB962C8B-B14F-4D97-AF65-F5344CB8AC3E}">
        <p14:creationId xmlns:p14="http://schemas.microsoft.com/office/powerpoint/2010/main" val="132052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graphicFrame>
        <p:nvGraphicFramePr>
          <p:cNvPr id="63" name="Google Shape;63;p14"/>
          <p:cNvGraphicFramePr/>
          <p:nvPr>
            <p:extLst>
              <p:ext uri="{D42A27DB-BD31-4B8C-83A1-F6EECF244321}">
                <p14:modId xmlns:p14="http://schemas.microsoft.com/office/powerpoint/2010/main" val="2382328745"/>
              </p:ext>
            </p:extLst>
          </p:nvPr>
        </p:nvGraphicFramePr>
        <p:xfrm>
          <a:off x="4978747" y="536908"/>
          <a:ext cx="6549267" cy="1676535"/>
        </p:xfrm>
        <a:graphic>
          <a:graphicData uri="http://schemas.openxmlformats.org/drawingml/2006/table">
            <a:tbl>
              <a:tblPr firstRow="1" bandRow="1">
                <a:noFill/>
              </a:tblPr>
              <a:tblGrid>
                <a:gridCol w="2923767">
                  <a:extLst>
                    <a:ext uri="{9D8B030D-6E8A-4147-A177-3AD203B41FA5}">
                      <a16:colId xmlns:a16="http://schemas.microsoft.com/office/drawing/2014/main" val="20000"/>
                    </a:ext>
                  </a:extLst>
                </a:gridCol>
                <a:gridCol w="1208500">
                  <a:extLst>
                    <a:ext uri="{9D8B030D-6E8A-4147-A177-3AD203B41FA5}">
                      <a16:colId xmlns:a16="http://schemas.microsoft.com/office/drawing/2014/main" val="20001"/>
                    </a:ext>
                  </a:extLst>
                </a:gridCol>
                <a:gridCol w="1208500">
                  <a:extLst>
                    <a:ext uri="{9D8B030D-6E8A-4147-A177-3AD203B41FA5}">
                      <a16:colId xmlns:a16="http://schemas.microsoft.com/office/drawing/2014/main" val="20002"/>
                    </a:ext>
                  </a:extLst>
                </a:gridCol>
                <a:gridCol w="1208500">
                  <a:extLst>
                    <a:ext uri="{9D8B030D-6E8A-4147-A177-3AD203B41FA5}">
                      <a16:colId xmlns:a16="http://schemas.microsoft.com/office/drawing/2014/main" val="20003"/>
                    </a:ext>
                  </a:extLst>
                </a:gridCol>
              </a:tblGrid>
              <a:tr h="335307">
                <a:tc>
                  <a:txBody>
                    <a:bodyPr/>
                    <a:lstStyle/>
                    <a:p>
                      <a:pPr marL="0" marR="0" lvl="0" indent="0" algn="l" rtl="0">
                        <a:spcBef>
                          <a:spcPts val="0"/>
                        </a:spcBef>
                        <a:spcAft>
                          <a:spcPts val="0"/>
                        </a:spcAft>
                        <a:buNone/>
                      </a:pPr>
                      <a:endParaRPr sz="1600" u="none" strike="noStrike" cap="none">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600" u="none" strike="noStrike" cap="none">
                          <a:solidFill>
                            <a:srgbClr val="434343"/>
                          </a:solidFill>
                          <a:latin typeface="Open Sans SemiBold"/>
                          <a:ea typeface="Open Sans SemiBold"/>
                          <a:cs typeface="Open Sans SemiBold"/>
                          <a:sym typeface="Open Sans SemiBold"/>
                        </a:rPr>
                        <a:t>Wave 2</a:t>
                      </a:r>
                      <a:endParaRPr sz="1500">
                        <a:solidFill>
                          <a:srgbClr val="434343"/>
                        </a:solidFill>
                        <a:latin typeface="Open Sans SemiBold"/>
                        <a:ea typeface="Open Sans SemiBold"/>
                        <a:cs typeface="Open Sans SemiBold"/>
                        <a:sym typeface="Open Sans SemiBold"/>
                      </a:endParaRPr>
                    </a:p>
                  </a:txBody>
                  <a:tcPr marL="91467" marR="91467" marT="45733" marB="45733"/>
                </a:tc>
                <a:tc>
                  <a:txBody>
                    <a:bodyPr/>
                    <a:lstStyle/>
                    <a:p>
                      <a:pPr marL="0" marR="0" lvl="0" indent="0" algn="l" rtl="0">
                        <a:lnSpc>
                          <a:spcPct val="100000"/>
                        </a:lnSpc>
                        <a:spcBef>
                          <a:spcPts val="0"/>
                        </a:spcBef>
                        <a:spcAft>
                          <a:spcPts val="0"/>
                        </a:spcAft>
                        <a:buNone/>
                      </a:pPr>
                      <a:r>
                        <a:rPr lang="en" sz="1600">
                          <a:solidFill>
                            <a:srgbClr val="434343"/>
                          </a:solidFill>
                          <a:latin typeface="Open Sans SemiBold"/>
                          <a:ea typeface="Open Sans SemiBold"/>
                          <a:cs typeface="Open Sans SemiBold"/>
                          <a:sym typeface="Open Sans SemiBold"/>
                        </a:rPr>
                        <a:t>Wave 3</a:t>
                      </a:r>
                      <a:endParaRPr sz="1600">
                        <a:solidFill>
                          <a:srgbClr val="434343"/>
                        </a:solidFill>
                        <a:latin typeface="Open Sans SemiBold"/>
                        <a:ea typeface="Open Sans SemiBold"/>
                        <a:cs typeface="Open Sans SemiBold"/>
                        <a:sym typeface="Open Sans SemiBold"/>
                      </a:endParaRPr>
                    </a:p>
                  </a:txBody>
                  <a:tcPr marL="91467" marR="91467" marT="45733" marB="45733"/>
                </a:tc>
                <a:tc>
                  <a:txBody>
                    <a:bodyPr/>
                    <a:lstStyle/>
                    <a:p>
                      <a:pPr marL="0" marR="0" lvl="0" indent="0" algn="l" rtl="0">
                        <a:lnSpc>
                          <a:spcPct val="100000"/>
                        </a:lnSpc>
                        <a:spcBef>
                          <a:spcPts val="0"/>
                        </a:spcBef>
                        <a:spcAft>
                          <a:spcPts val="0"/>
                        </a:spcAft>
                        <a:buNone/>
                      </a:pPr>
                      <a:r>
                        <a:rPr lang="en" sz="1600">
                          <a:solidFill>
                            <a:srgbClr val="434343"/>
                          </a:solidFill>
                          <a:latin typeface="Open Sans SemiBold"/>
                          <a:ea typeface="Open Sans SemiBold"/>
                          <a:cs typeface="Open Sans SemiBold"/>
                          <a:sym typeface="Open Sans SemiBold"/>
                        </a:rPr>
                        <a:t>Trend</a:t>
                      </a:r>
                      <a:endParaRPr sz="1600">
                        <a:solidFill>
                          <a:srgbClr val="434343"/>
                        </a:solidFill>
                        <a:latin typeface="Open Sans SemiBold"/>
                        <a:ea typeface="Open Sans SemiBold"/>
                        <a:cs typeface="Open Sans SemiBold"/>
                        <a:sym typeface="Open Sans SemiBold"/>
                      </a:endParaRPr>
                    </a:p>
                  </a:txBody>
                  <a:tcPr marL="91467" marR="91467" marT="45733" marB="45733"/>
                </a:tc>
                <a:extLst>
                  <a:ext uri="{0D108BD9-81ED-4DB2-BD59-A6C34878D82A}">
                    <a16:rowId xmlns:a16="http://schemas.microsoft.com/office/drawing/2014/main" val="10000"/>
                  </a:ext>
                </a:extLst>
              </a:tr>
              <a:tr h="335307">
                <a:tc>
                  <a:txBody>
                    <a:bodyPr/>
                    <a:lstStyle/>
                    <a:p>
                      <a:pPr marL="0" marR="0" lvl="0" indent="0" algn="l" rtl="0">
                        <a:spcBef>
                          <a:spcPts val="0"/>
                        </a:spcBef>
                        <a:spcAft>
                          <a:spcPts val="0"/>
                        </a:spcAft>
                        <a:buNone/>
                      </a:pPr>
                      <a:r>
                        <a:rPr lang="en" sz="1600" u="none" strike="noStrike" cap="none" dirty="0">
                          <a:latin typeface="Open Sans Light"/>
                          <a:ea typeface="Open Sans Light"/>
                          <a:cs typeface="Open Sans Light"/>
                          <a:sym typeface="Open Sans Light"/>
                        </a:rPr>
                        <a:t>Risk perception</a:t>
                      </a:r>
                      <a:endParaRPr sz="1500" dirty="0">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22%</a:t>
                      </a:r>
                      <a:endParaRPr sz="1500" dirty="0">
                        <a:latin typeface="Open Sans Light"/>
                        <a:ea typeface="Open Sans Light"/>
                        <a:cs typeface="Open Sans Light"/>
                        <a:sym typeface="Open Sans Light"/>
                      </a:endParaRPr>
                    </a:p>
                  </a:txBody>
                  <a:tcPr marL="91467" marR="91467" marT="45733" marB="45733" anchor="ctr"/>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24%</a:t>
                      </a:r>
                      <a:endParaRPr sz="1500" dirty="0">
                        <a:latin typeface="Open Sans Light"/>
                        <a:ea typeface="Open Sans Light"/>
                        <a:cs typeface="Open Sans Light"/>
                        <a:sym typeface="Open Sans Light"/>
                      </a:endParaRPr>
                    </a:p>
                  </a:txBody>
                  <a:tcPr marL="91467" marR="91467" marT="45733" marB="45733" anchor="ctr"/>
                </a:tc>
                <a:tc>
                  <a:txBody>
                    <a:bodyPr/>
                    <a:lstStyle/>
                    <a:p>
                      <a:pPr marL="0" lvl="0" indent="0" algn="l" rtl="0">
                        <a:spcBef>
                          <a:spcPts val="0"/>
                        </a:spcBef>
                        <a:spcAft>
                          <a:spcPts val="0"/>
                        </a:spcAft>
                        <a:buClr>
                          <a:schemeClr val="dk1"/>
                        </a:buClr>
                        <a:buSzPts val="1100"/>
                        <a:buFont typeface="Arial"/>
                        <a:buNone/>
                      </a:pPr>
                      <a:r>
                        <a:rPr lang="en-US" sz="1500" dirty="0"/>
                        <a:t>↑</a:t>
                      </a:r>
                      <a:r>
                        <a:rPr lang="en" sz="1500" dirty="0">
                          <a:solidFill>
                            <a:schemeClr val="tx1"/>
                          </a:solidFill>
                          <a:latin typeface="Open Sans Light"/>
                          <a:ea typeface="Open Sans Light"/>
                          <a:cs typeface="Open Sans Light"/>
                          <a:sym typeface="Open Sans Light"/>
                        </a:rPr>
                        <a:t> 2%</a:t>
                      </a:r>
                      <a:endParaRPr sz="1500" u="none" strike="noStrike" cap="none" dirty="0">
                        <a:solidFill>
                          <a:schemeClr val="tx1"/>
                        </a:solidFill>
                        <a:latin typeface="Open Sans Light"/>
                        <a:ea typeface="Open Sans Light"/>
                        <a:cs typeface="Open Sans Light"/>
                        <a:sym typeface="Open Sans Light"/>
                      </a:endParaRPr>
                    </a:p>
                  </a:txBody>
                  <a:tcPr marL="91467" marR="91467" marT="45733" marB="45733" anchor="ctr"/>
                </a:tc>
                <a:extLst>
                  <a:ext uri="{0D108BD9-81ED-4DB2-BD59-A6C34878D82A}">
                    <a16:rowId xmlns:a16="http://schemas.microsoft.com/office/drawing/2014/main" val="10001"/>
                  </a:ext>
                </a:extLst>
              </a:tr>
              <a:tr h="335307">
                <a:tc>
                  <a:txBody>
                    <a:bodyPr/>
                    <a:lstStyle/>
                    <a:p>
                      <a:pPr marL="0" marR="0" lvl="0" indent="0" algn="l" rtl="0">
                        <a:spcBef>
                          <a:spcPts val="0"/>
                        </a:spcBef>
                        <a:spcAft>
                          <a:spcPts val="0"/>
                        </a:spcAft>
                        <a:buNone/>
                      </a:pPr>
                      <a:r>
                        <a:rPr lang="en" sz="1600" u="none" strike="noStrike" cap="none" dirty="0">
                          <a:latin typeface="Open Sans Light"/>
                          <a:ea typeface="Open Sans Light"/>
                          <a:cs typeface="Open Sans Light"/>
                          <a:sym typeface="Open Sans Light"/>
                        </a:rPr>
                        <a:t>Support for staying home</a:t>
                      </a:r>
                      <a:endParaRPr sz="1500" dirty="0">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83%</a:t>
                      </a:r>
                      <a:endParaRPr sz="1500" dirty="0">
                        <a:latin typeface="Open Sans Light"/>
                        <a:ea typeface="Open Sans Light"/>
                        <a:cs typeface="Open Sans Light"/>
                        <a:sym typeface="Open Sans Light"/>
                      </a:endParaRPr>
                    </a:p>
                  </a:txBody>
                  <a:tcPr marL="91467" marR="91467" marT="45733" marB="45733" anchor="ctr"/>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76%</a:t>
                      </a:r>
                      <a:endParaRPr sz="1500" dirty="0">
                        <a:latin typeface="Open Sans Light"/>
                        <a:ea typeface="Open Sans Light"/>
                        <a:cs typeface="Open Sans Light"/>
                        <a:sym typeface="Open Sans Light"/>
                      </a:endParaRPr>
                    </a:p>
                  </a:txBody>
                  <a:tcPr marL="91467" marR="91467" marT="45733" marB="45733" anchor="ctr"/>
                </a:tc>
                <a:tc>
                  <a:txBody>
                    <a:bodyPr/>
                    <a:lstStyle/>
                    <a:p>
                      <a:pPr marL="0" lvl="0" indent="0" algn="l" rtl="0">
                        <a:spcBef>
                          <a:spcPts val="0"/>
                        </a:spcBef>
                        <a:spcAft>
                          <a:spcPts val="0"/>
                        </a:spcAft>
                        <a:buNone/>
                      </a:pPr>
                      <a:r>
                        <a:rPr lang="en-US" sz="1500" dirty="0"/>
                        <a:t>↓</a:t>
                      </a:r>
                      <a:r>
                        <a:rPr lang="en" sz="1500" dirty="0">
                          <a:solidFill>
                            <a:schemeClr val="tx1"/>
                          </a:solidFill>
                          <a:latin typeface="Open Sans Light"/>
                          <a:ea typeface="Open Sans Light"/>
                          <a:cs typeface="Open Sans Light"/>
                          <a:sym typeface="Open Sans Light"/>
                        </a:rPr>
                        <a:t> 7%</a:t>
                      </a:r>
                      <a:endParaRPr sz="1500" u="none" strike="noStrike" cap="none" dirty="0">
                        <a:solidFill>
                          <a:schemeClr val="tx1"/>
                        </a:solidFill>
                        <a:latin typeface="Open Sans Light"/>
                        <a:ea typeface="Open Sans Light"/>
                        <a:cs typeface="Open Sans Light"/>
                        <a:sym typeface="Open Sans Light"/>
                      </a:endParaRPr>
                    </a:p>
                  </a:txBody>
                  <a:tcPr marL="91467" marR="91467" marT="45733" marB="45733" anchor="ctr"/>
                </a:tc>
                <a:extLst>
                  <a:ext uri="{0D108BD9-81ED-4DB2-BD59-A6C34878D82A}">
                    <a16:rowId xmlns:a16="http://schemas.microsoft.com/office/drawing/2014/main" val="10002"/>
                  </a:ext>
                </a:extLst>
              </a:tr>
              <a:tr h="335307">
                <a:tc>
                  <a:txBody>
                    <a:bodyPr/>
                    <a:lstStyle/>
                    <a:p>
                      <a:pPr marL="0" marR="0" lvl="0" indent="0" algn="l" rtl="0">
                        <a:spcBef>
                          <a:spcPts val="0"/>
                        </a:spcBef>
                        <a:spcAft>
                          <a:spcPts val="0"/>
                        </a:spcAft>
                        <a:buNone/>
                      </a:pPr>
                      <a:r>
                        <a:rPr lang="en" sz="1600" u="none" strike="noStrike" cap="none">
                          <a:latin typeface="Open Sans Light"/>
                          <a:ea typeface="Open Sans Light"/>
                          <a:cs typeface="Open Sans Light"/>
                          <a:sym typeface="Open Sans Light"/>
                        </a:rPr>
                        <a:t>Government satisfaction</a:t>
                      </a:r>
                      <a:endParaRPr sz="1500">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66%</a:t>
                      </a:r>
                      <a:endParaRPr sz="1500" dirty="0">
                        <a:latin typeface="Open Sans Light"/>
                        <a:ea typeface="Open Sans Light"/>
                        <a:cs typeface="Open Sans Light"/>
                        <a:sym typeface="Open Sans Light"/>
                      </a:endParaRPr>
                    </a:p>
                  </a:txBody>
                  <a:tcPr marL="91467" marR="91467" marT="45733" marB="45733" anchor="ctr"/>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54%</a:t>
                      </a:r>
                      <a:endParaRPr sz="1500" dirty="0">
                        <a:latin typeface="Open Sans Light"/>
                        <a:ea typeface="Open Sans Light"/>
                        <a:cs typeface="Open Sans Light"/>
                        <a:sym typeface="Open Sans Light"/>
                      </a:endParaRPr>
                    </a:p>
                  </a:txBody>
                  <a:tcPr marL="91467" marR="91467" marT="45733" marB="45733" anchor="ctr"/>
                </a:tc>
                <a:tc>
                  <a:txBody>
                    <a:bodyPr/>
                    <a:lstStyle/>
                    <a:p>
                      <a:pPr marL="0" lvl="0" indent="0" algn="l" rtl="0">
                        <a:spcBef>
                          <a:spcPts val="0"/>
                        </a:spcBef>
                        <a:spcAft>
                          <a:spcPts val="0"/>
                        </a:spcAft>
                        <a:buNone/>
                      </a:pPr>
                      <a:r>
                        <a:rPr lang="en-US" sz="1500" dirty="0"/>
                        <a:t>↓</a:t>
                      </a:r>
                      <a:r>
                        <a:rPr lang="en" sz="1500" dirty="0">
                          <a:solidFill>
                            <a:schemeClr val="tx1"/>
                          </a:solidFill>
                          <a:latin typeface="Open Sans Light"/>
                          <a:ea typeface="Open Sans Light"/>
                          <a:cs typeface="Open Sans Light"/>
                          <a:sym typeface="Open Sans Light"/>
                        </a:rPr>
                        <a:t> 12% </a:t>
                      </a:r>
                      <a:endParaRPr sz="1500" dirty="0">
                        <a:solidFill>
                          <a:schemeClr val="tx1"/>
                        </a:solidFill>
                        <a:latin typeface="Open Sans Light"/>
                        <a:ea typeface="Open Sans Light"/>
                        <a:cs typeface="Open Sans Light"/>
                        <a:sym typeface="Open Sans Light"/>
                      </a:endParaRPr>
                    </a:p>
                  </a:txBody>
                  <a:tcPr marL="91467" marR="91467" marT="45733" marB="45733" anchor="ctr"/>
                </a:tc>
                <a:extLst>
                  <a:ext uri="{0D108BD9-81ED-4DB2-BD59-A6C34878D82A}">
                    <a16:rowId xmlns:a16="http://schemas.microsoft.com/office/drawing/2014/main" val="10003"/>
                  </a:ext>
                </a:extLst>
              </a:tr>
              <a:tr h="335307">
                <a:tc>
                  <a:txBody>
                    <a:bodyPr/>
                    <a:lstStyle/>
                    <a:p>
                      <a:pPr marL="0" marR="0" lvl="0" indent="0" algn="l" rtl="0">
                        <a:spcBef>
                          <a:spcPts val="0"/>
                        </a:spcBef>
                        <a:spcAft>
                          <a:spcPts val="0"/>
                        </a:spcAft>
                        <a:buNone/>
                      </a:pPr>
                      <a:r>
                        <a:rPr lang="en" sz="1600" u="none" strike="noStrike" cap="none">
                          <a:latin typeface="Open Sans Light"/>
                          <a:ea typeface="Open Sans Light"/>
                          <a:cs typeface="Open Sans Light"/>
                          <a:sym typeface="Open Sans Light"/>
                        </a:rPr>
                        <a:t>Income loss</a:t>
                      </a:r>
                      <a:endParaRPr sz="1500">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38%</a:t>
                      </a:r>
                      <a:endParaRPr sz="1500" dirty="0">
                        <a:latin typeface="Open Sans Light"/>
                        <a:ea typeface="Open Sans Light"/>
                        <a:cs typeface="Open Sans Light"/>
                        <a:sym typeface="Open Sans Light"/>
                      </a:endParaRPr>
                    </a:p>
                  </a:txBody>
                  <a:tcPr marL="91467" marR="91467" marT="45733" marB="45733" anchor="ctr"/>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74%</a:t>
                      </a:r>
                      <a:endParaRPr sz="1500" dirty="0">
                        <a:latin typeface="Open Sans Light"/>
                        <a:ea typeface="Open Sans Light"/>
                        <a:cs typeface="Open Sans Light"/>
                        <a:sym typeface="Open Sans Light"/>
                      </a:endParaRPr>
                    </a:p>
                  </a:txBody>
                  <a:tcPr marL="91467" marR="91467" marT="45733" marB="45733" anchor="ctr"/>
                </a:tc>
                <a:tc>
                  <a:txBody>
                    <a:bodyPr/>
                    <a:lstStyle/>
                    <a:p>
                      <a:pPr marL="0" lvl="0" indent="0" algn="l" rtl="0">
                        <a:spcBef>
                          <a:spcPts val="0"/>
                        </a:spcBef>
                        <a:spcAft>
                          <a:spcPts val="0"/>
                        </a:spcAft>
                        <a:buNone/>
                      </a:pPr>
                      <a:r>
                        <a:rPr lang="en-US" sz="1500" dirty="0"/>
                        <a:t>↑</a:t>
                      </a:r>
                      <a:r>
                        <a:rPr lang="en" sz="1500" dirty="0">
                          <a:solidFill>
                            <a:schemeClr val="tx1"/>
                          </a:solidFill>
                          <a:latin typeface="Open Sans Light"/>
                          <a:ea typeface="Open Sans Light"/>
                          <a:cs typeface="Open Sans Light"/>
                          <a:sym typeface="Open Sans Light"/>
                        </a:rPr>
                        <a:t> 36%</a:t>
                      </a:r>
                      <a:endParaRPr sz="1500" dirty="0">
                        <a:solidFill>
                          <a:schemeClr val="tx1"/>
                        </a:solidFill>
                        <a:latin typeface="Open Sans Light"/>
                        <a:ea typeface="Open Sans Light"/>
                        <a:cs typeface="Open Sans Light"/>
                        <a:sym typeface="Open Sans Light"/>
                      </a:endParaRPr>
                    </a:p>
                  </a:txBody>
                  <a:tcPr marL="91467" marR="91467" marT="45733" marB="45733" anchor="ctr"/>
                </a:tc>
                <a:extLst>
                  <a:ext uri="{0D108BD9-81ED-4DB2-BD59-A6C34878D82A}">
                    <a16:rowId xmlns:a16="http://schemas.microsoft.com/office/drawing/2014/main" val="10004"/>
                  </a:ext>
                </a:extLst>
              </a:tr>
            </a:tbl>
          </a:graphicData>
        </a:graphic>
      </p:graphicFrame>
      <p:grpSp>
        <p:nvGrpSpPr>
          <p:cNvPr id="64" name="Google Shape;64;p14"/>
          <p:cNvGrpSpPr/>
          <p:nvPr/>
        </p:nvGrpSpPr>
        <p:grpSpPr>
          <a:xfrm>
            <a:off x="5485617" y="3056744"/>
            <a:ext cx="751129" cy="3072803"/>
            <a:chOff x="-1297100" y="1668049"/>
            <a:chExt cx="3292500" cy="3497651"/>
          </a:xfrm>
        </p:grpSpPr>
        <p:sp>
          <p:nvSpPr>
            <p:cNvPr id="65" name="Google Shape;65;p14"/>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66" name="Google Shape;66;p14"/>
            <p:cNvSpPr txBox="1"/>
            <p:nvPr/>
          </p:nvSpPr>
          <p:spPr>
            <a:xfrm>
              <a:off x="-1297100" y="1668049"/>
              <a:ext cx="3292500" cy="397098"/>
            </a:xfrm>
            <a:prstGeom prst="rect">
              <a:avLst/>
            </a:prstGeom>
            <a:noFill/>
            <a:ln>
              <a:noFill/>
            </a:ln>
          </p:spPr>
          <p:txBody>
            <a:bodyPr spcFirstLastPara="1" wrap="square" lIns="91433" tIns="91433" rIns="91433" bIns="91433" anchor="t" anchorCtr="0">
              <a:spAutoFit/>
            </a:bodyPr>
            <a:lstStyle/>
            <a:p>
              <a:pPr algn="ctr"/>
              <a:r>
                <a:rPr lang="en" sz="1067" b="1">
                  <a:solidFill>
                    <a:schemeClr val="dk2"/>
                  </a:solidFill>
                  <a:latin typeface="Open Sans"/>
                  <a:ea typeface="Open Sans"/>
                  <a:cs typeface="Open Sans"/>
                  <a:sym typeface="Open Sans"/>
                </a:rPr>
                <a:t>Wave 2</a:t>
              </a:r>
              <a:endParaRPr sz="1067"/>
            </a:p>
          </p:txBody>
        </p:sp>
      </p:grpSp>
      <p:sp>
        <p:nvSpPr>
          <p:cNvPr id="67" name="Google Shape;67;p14"/>
          <p:cNvSpPr txBox="1"/>
          <p:nvPr/>
        </p:nvSpPr>
        <p:spPr>
          <a:xfrm>
            <a:off x="1251859" y="2518639"/>
            <a:ext cx="10758800" cy="443249"/>
          </a:xfrm>
          <a:prstGeom prst="rect">
            <a:avLst/>
          </a:prstGeom>
          <a:noFill/>
          <a:ln>
            <a:noFill/>
          </a:ln>
        </p:spPr>
        <p:txBody>
          <a:bodyPr spcFirstLastPara="1" wrap="square" lIns="91433" tIns="91433" rIns="91433" bIns="91433" anchor="t" anchorCtr="0">
            <a:spAutoFit/>
          </a:bodyPr>
          <a:lstStyle/>
          <a:p>
            <a:pPr>
              <a:lnSpc>
                <a:spcPct val="90000"/>
              </a:lnSpc>
            </a:pPr>
            <a:r>
              <a:rPr lang="en" sz="1867" dirty="0">
                <a:solidFill>
                  <a:srgbClr val="005E72"/>
                </a:solidFill>
                <a:latin typeface="Open Sans SemiBold"/>
                <a:ea typeface="Open Sans SemiBold"/>
                <a:cs typeface="Open Sans SemiBold"/>
                <a:sym typeface="Open Sans SemiBold"/>
              </a:rPr>
              <a:t>Disease dynamics with indicators for tightening measures (▲) and loosening measures (▼)</a:t>
            </a:r>
            <a:endParaRPr sz="1867" dirty="0">
              <a:solidFill>
                <a:srgbClr val="005E72"/>
              </a:solidFill>
              <a:latin typeface="Open Sans SemiBold"/>
              <a:ea typeface="Open Sans SemiBold"/>
              <a:cs typeface="Open Sans SemiBold"/>
              <a:sym typeface="Open Sans SemiBold"/>
            </a:endParaRPr>
          </a:p>
        </p:txBody>
      </p:sp>
      <p:cxnSp>
        <p:nvCxnSpPr>
          <p:cNvPr id="68" name="Google Shape;68;p14"/>
          <p:cNvCxnSpPr/>
          <p:nvPr/>
        </p:nvCxnSpPr>
        <p:spPr>
          <a:xfrm>
            <a:off x="769214" y="2935060"/>
            <a:ext cx="10758800" cy="8000"/>
          </a:xfrm>
          <a:prstGeom prst="straightConnector1">
            <a:avLst/>
          </a:prstGeom>
          <a:noFill/>
          <a:ln w="9525" cap="flat" cmpd="sng">
            <a:solidFill>
              <a:srgbClr val="005E72"/>
            </a:solidFill>
            <a:prstDash val="solid"/>
            <a:round/>
            <a:headEnd type="none" w="med" len="med"/>
            <a:tailEnd type="none" w="med" len="med"/>
          </a:ln>
        </p:spPr>
      </p:cxnSp>
      <p:grpSp>
        <p:nvGrpSpPr>
          <p:cNvPr id="71" name="Google Shape;71;p14"/>
          <p:cNvGrpSpPr/>
          <p:nvPr/>
        </p:nvGrpSpPr>
        <p:grpSpPr>
          <a:xfrm>
            <a:off x="9973981" y="3046092"/>
            <a:ext cx="751129" cy="3072803"/>
            <a:chOff x="-1297100" y="1668049"/>
            <a:chExt cx="3292500" cy="3497651"/>
          </a:xfrm>
        </p:grpSpPr>
        <p:sp>
          <p:nvSpPr>
            <p:cNvPr id="72" name="Google Shape;72;p14"/>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73" name="Google Shape;73;p14"/>
            <p:cNvSpPr txBox="1"/>
            <p:nvPr/>
          </p:nvSpPr>
          <p:spPr>
            <a:xfrm>
              <a:off x="-1297100" y="1668049"/>
              <a:ext cx="3292500" cy="397098"/>
            </a:xfrm>
            <a:prstGeom prst="rect">
              <a:avLst/>
            </a:prstGeom>
            <a:noFill/>
            <a:ln>
              <a:noFill/>
            </a:ln>
          </p:spPr>
          <p:txBody>
            <a:bodyPr spcFirstLastPara="1" wrap="square" lIns="91433" tIns="91433" rIns="91433" bIns="91433" anchor="t" anchorCtr="0">
              <a:spAutoFit/>
            </a:bodyPr>
            <a:lstStyle/>
            <a:p>
              <a:pPr algn="ctr"/>
              <a:r>
                <a:rPr lang="en" sz="1067" b="1" dirty="0">
                  <a:solidFill>
                    <a:schemeClr val="dk2"/>
                  </a:solidFill>
                  <a:latin typeface="Open Sans"/>
                  <a:ea typeface="Open Sans"/>
                  <a:cs typeface="Open Sans"/>
                  <a:sym typeface="Open Sans"/>
                </a:rPr>
                <a:t>Wave 3</a:t>
              </a:r>
              <a:endParaRPr sz="1067" dirty="0"/>
            </a:p>
          </p:txBody>
        </p:sp>
      </p:grpSp>
      <p:sp>
        <p:nvSpPr>
          <p:cNvPr id="15" name="Title 1">
            <a:extLst>
              <a:ext uri="{FF2B5EF4-FFF2-40B4-BE49-F238E27FC236}">
                <a16:creationId xmlns:a16="http://schemas.microsoft.com/office/drawing/2014/main" id="{341D204D-733E-456E-8A9C-56A418D9FCC1}"/>
              </a:ext>
            </a:extLst>
          </p:cNvPr>
          <p:cNvSpPr>
            <a:spLocks noGrp="1"/>
          </p:cNvSpPr>
          <p:nvPr>
            <p:ph type="title"/>
          </p:nvPr>
        </p:nvSpPr>
        <p:spPr>
          <a:xfrm>
            <a:off x="534881" y="736325"/>
            <a:ext cx="4472017" cy="1325563"/>
          </a:xfrm>
        </p:spPr>
        <p:txBody>
          <a:bodyPr>
            <a:normAutofit/>
          </a:bodyPr>
          <a:lstStyle/>
          <a:p>
            <a:r>
              <a:rPr lang="en-US" sz="4000" dirty="0"/>
              <a:t>Survey Trend Highlights</a:t>
            </a:r>
          </a:p>
        </p:txBody>
      </p:sp>
      <p:pic>
        <p:nvPicPr>
          <p:cNvPr id="14" name="Picture 8">
            <a:extLst>
              <a:ext uri="{FF2B5EF4-FFF2-40B4-BE49-F238E27FC236}">
                <a16:creationId xmlns:a16="http://schemas.microsoft.com/office/drawing/2014/main" id="{E1FF2125-FE95-194C-BC1E-932C2B7C69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375" y="2935060"/>
            <a:ext cx="10881675" cy="3782791"/>
          </a:xfrm>
          <a:prstGeom prst="rect">
            <a:avLst/>
          </a:prstGeom>
        </p:spPr>
      </p:pic>
    </p:spTree>
    <p:extLst>
      <p:ext uri="{BB962C8B-B14F-4D97-AF65-F5344CB8AC3E}">
        <p14:creationId xmlns:p14="http://schemas.microsoft.com/office/powerpoint/2010/main" val="356881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Disease Dynamics and PHSM implementation</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46802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66242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9871CF3-571C-484C-B24A-2DCBF05D355E}"/>
              </a:ext>
            </a:extLst>
          </p:cNvPr>
          <p:cNvSpPr txBox="1"/>
          <p:nvPr/>
        </p:nvSpPr>
        <p:spPr>
          <a:xfrm>
            <a:off x="3327834" y="356945"/>
            <a:ext cx="8296942" cy="1101584"/>
          </a:xfrm>
          <a:prstGeom prst="rect">
            <a:avLst/>
          </a:prstGeom>
          <a:noFill/>
        </p:spPr>
        <p:txBody>
          <a:bodyPr wrap="square" rtlCol="0">
            <a:spAutoFit/>
          </a:bodyPr>
          <a:lstStyle/>
          <a:p>
            <a:pPr>
              <a:lnSpc>
                <a:spcPts val="2600"/>
              </a:lnSpc>
            </a:pPr>
            <a:r>
              <a:rPr lang="en-US" sz="2400" b="1" i="0" dirty="0">
                <a:solidFill>
                  <a:srgbClr val="000000"/>
                </a:solidFill>
                <a:effectLst/>
                <a:latin typeface="HK Grotesk Black" panose="00000A00000000000000" pitchFamily="2" charset="0"/>
              </a:rPr>
              <a:t>A second wave of new infections began in November 2020 and has since come down despite few major new PHSMs enacted in that time</a:t>
            </a:r>
            <a:endParaRPr lang="en-US" sz="2400" b="1" dirty="0">
              <a:solidFill>
                <a:schemeClr val="bg2"/>
              </a:solidFill>
              <a:latin typeface="HK Grotesk Black" panose="00000A00000000000000" pitchFamily="2" charset="0"/>
              <a:cs typeface="Calibri" panose="020F0502020204030204" pitchFamily="34" charset="0"/>
            </a:endParaRPr>
          </a:p>
        </p:txBody>
      </p:sp>
      <p:sp>
        <p:nvSpPr>
          <p:cNvPr id="11" name="Rectangle 10">
            <a:extLst>
              <a:ext uri="{FF2B5EF4-FFF2-40B4-BE49-F238E27FC236}">
                <a16:creationId xmlns:a16="http://schemas.microsoft.com/office/drawing/2014/main" id="{F9E3720C-7123-46AC-BE5C-47F362231A9F}"/>
              </a:ext>
            </a:extLst>
          </p:cNvPr>
          <p:cNvSpPr/>
          <p:nvPr/>
        </p:nvSpPr>
        <p:spPr>
          <a:xfrm>
            <a:off x="0" y="14514"/>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153837" y="1162641"/>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Situational awareness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5" name="Picture 14">
            <a:extLst>
              <a:ext uri="{FF2B5EF4-FFF2-40B4-BE49-F238E27FC236}">
                <a16:creationId xmlns:a16="http://schemas.microsoft.com/office/drawing/2014/main" id="{C285B81D-AF54-430A-A7C6-2E7A51B7BC06}"/>
              </a:ext>
            </a:extLst>
          </p:cNvPr>
          <p:cNvPicPr>
            <a:picLocks noChangeAspect="1"/>
          </p:cNvPicPr>
          <p:nvPr/>
        </p:nvPicPr>
        <p:blipFill>
          <a:blip r:embed="rId3"/>
          <a:stretch>
            <a:fillRect/>
          </a:stretch>
        </p:blipFill>
        <p:spPr>
          <a:xfrm>
            <a:off x="0" y="6517382"/>
            <a:ext cx="832114" cy="193265"/>
          </a:xfrm>
          <a:prstGeom prst="rect">
            <a:avLst/>
          </a:prstGeom>
        </p:spPr>
      </p:pic>
      <p:cxnSp>
        <p:nvCxnSpPr>
          <p:cNvPr id="17" name="Straight Connector 16">
            <a:extLst>
              <a:ext uri="{FF2B5EF4-FFF2-40B4-BE49-F238E27FC236}">
                <a16:creationId xmlns:a16="http://schemas.microsoft.com/office/drawing/2014/main" id="{D0D33C4B-29CD-42F9-9829-4DA9B097108F}"/>
              </a:ext>
            </a:extLst>
          </p:cNvPr>
          <p:cNvCxnSpPr/>
          <p:nvPr/>
        </p:nvCxnSpPr>
        <p:spPr>
          <a:xfrm>
            <a:off x="256273" y="232897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0CFB30A-4D34-0C48-9D3F-7EA933873C7A}"/>
              </a:ext>
            </a:extLst>
          </p:cNvPr>
          <p:cNvPicPr>
            <a:picLocks noChangeAspect="1"/>
          </p:cNvPicPr>
          <p:nvPr/>
        </p:nvPicPr>
        <p:blipFill>
          <a:blip r:embed="rId4"/>
          <a:stretch>
            <a:fillRect/>
          </a:stretch>
        </p:blipFill>
        <p:spPr>
          <a:xfrm>
            <a:off x="3176932" y="1955071"/>
            <a:ext cx="8861231" cy="4086227"/>
          </a:xfrm>
          <a:prstGeom prst="rect">
            <a:avLst/>
          </a:prstGeom>
        </p:spPr>
      </p:pic>
      <p:pic>
        <p:nvPicPr>
          <p:cNvPr id="4" name="Picture 3">
            <a:extLst>
              <a:ext uri="{FF2B5EF4-FFF2-40B4-BE49-F238E27FC236}">
                <a16:creationId xmlns:a16="http://schemas.microsoft.com/office/drawing/2014/main" id="{89DBB694-5485-8240-8E10-290C23EE6E03}"/>
              </a:ext>
            </a:extLst>
          </p:cNvPr>
          <p:cNvPicPr>
            <a:picLocks noChangeAspect="1"/>
          </p:cNvPicPr>
          <p:nvPr/>
        </p:nvPicPr>
        <p:blipFill>
          <a:blip r:embed="rId5"/>
          <a:stretch>
            <a:fillRect/>
          </a:stretch>
        </p:blipFill>
        <p:spPr>
          <a:xfrm>
            <a:off x="0" y="2490841"/>
            <a:ext cx="2939908" cy="3357185"/>
          </a:xfrm>
          <a:prstGeom prst="rect">
            <a:avLst/>
          </a:prstGeom>
        </p:spPr>
      </p:pic>
    </p:spTree>
    <p:extLst>
      <p:ext uri="{BB962C8B-B14F-4D97-AF65-F5344CB8AC3E}">
        <p14:creationId xmlns:p14="http://schemas.microsoft.com/office/powerpoint/2010/main" val="17343104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PSOS - Classical Template - 16x9">
  <a:themeElements>
    <a:clrScheme name="PERC">
      <a:dk1>
        <a:srgbClr val="005E72"/>
      </a:dk1>
      <a:lt1>
        <a:sysClr val="window" lastClr="FFFFFF"/>
      </a:lt1>
      <a:dk2>
        <a:srgbClr val="F4A62D"/>
      </a:dk2>
      <a:lt2>
        <a:srgbClr val="2C2C36"/>
      </a:lt2>
      <a:accent1>
        <a:srgbClr val="BA5C50"/>
      </a:accent1>
      <a:accent2>
        <a:srgbClr val="7D7D7D"/>
      </a:accent2>
      <a:accent3>
        <a:srgbClr val="F5C069"/>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14308</TotalTime>
  <Words>2656</Words>
  <Application>Microsoft Office PowerPoint</Application>
  <PresentationFormat>Widescreen</PresentationFormat>
  <Paragraphs>175</Paragraphs>
  <Slides>22</Slides>
  <Notes>19</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1_Office Theme</vt:lpstr>
      <vt:lpstr>IPSOS - Classical Template - 16x9</vt:lpstr>
      <vt:lpstr>Finding the Balance:  Public Health and Social Measures in Sudan</vt:lpstr>
      <vt:lpstr>PERC Overview</vt:lpstr>
      <vt:lpstr>Table of Contents</vt:lpstr>
      <vt:lpstr>PowerPoint Presentation</vt:lpstr>
      <vt:lpstr>Highlights: February 2021 survey</vt:lpstr>
      <vt:lpstr>Highlights: August 2020 to February 2021 Trend</vt:lpstr>
      <vt:lpstr>Survey Trend Highlights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Balance:  Public Health and Social Measures in Uganda</dc:title>
  <dc:creator>Breanna van Loenen</dc:creator>
  <cp:lastModifiedBy>Robert Rosenbaum</cp:lastModifiedBy>
  <cp:revision>141</cp:revision>
  <dcterms:created xsi:type="dcterms:W3CDTF">2021-03-03T19:18:52Z</dcterms:created>
  <dcterms:modified xsi:type="dcterms:W3CDTF">2021-03-24T14:59:19Z</dcterms:modified>
</cp:coreProperties>
</file>