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698" r:id="rId4"/>
    <p:sldId id="870" r:id="rId5"/>
    <p:sldId id="5146" r:id="rId6"/>
    <p:sldId id="5152" r:id="rId7"/>
    <p:sldId id="5129" r:id="rId8"/>
    <p:sldId id="5145" r:id="rId9"/>
    <p:sldId id="259" r:id="rId10"/>
    <p:sldId id="5153" r:id="rId11"/>
    <p:sldId id="5158" r:id="rId12"/>
    <p:sldId id="5155" r:id="rId13"/>
    <p:sldId id="5130" r:id="rId14"/>
    <p:sldId id="5131" r:id="rId15"/>
    <p:sldId id="5156" r:id="rId16"/>
    <p:sldId id="5134" r:id="rId17"/>
    <p:sldId id="5141" r:id="rId18"/>
    <p:sldId id="5133" r:id="rId19"/>
    <p:sldId id="5135" r:id="rId20"/>
    <p:sldId id="5157" r:id="rId21"/>
    <p:sldId id="5136" r:id="rId22"/>
    <p:sldId id="5143" r:id="rId23"/>
    <p:sldId id="5137" r:id="rId24"/>
    <p:sldId id="51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7" clrIdx="3">
    <p:extLst>
      <p:ext uri="{19B8F6BF-5375-455C-9EA6-DF929625EA0E}">
        <p15:presenceInfo xmlns:p15="http://schemas.microsoft.com/office/powerpoint/2012/main" userId="S::bloenen@resolvetosavelives.org::d183c2de-e75b-4bd3-bb36-20604287d3a8" providerId="AD"/>
      </p:ext>
    </p:extLst>
  </p:cmAuthor>
  <p:cmAuthor id="5" name="Emily Myers" initials="EM" lastIdx="2" clrIdx="4">
    <p:extLst>
      <p:ext uri="{19B8F6BF-5375-455C-9EA6-DF929625EA0E}">
        <p15:presenceInfo xmlns:p15="http://schemas.microsoft.com/office/powerpoint/2012/main" userId="S::emyers@VitalStrategies.org::e47e41b2-2485-49b3-b96d-4b08ad019b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45851-1FEB-4EB7-B68D-9CE9D4650818}" v="827" dt="2021-03-16T18:17:06.351"/>
    <p1510:client id="{9C48E10B-D72A-4C66-B147-AEBDB9E05518}" v="31" dt="2021-03-17T10:07:53.330"/>
    <p1510:client id="{DD069ABF-A357-49D7-B588-C0DBD7A0ECA8}" v="32" dt="2021-03-17T02:33:17.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164" autoAdjust="0"/>
  </p:normalViewPr>
  <p:slideViewPr>
    <p:cSldViewPr snapToGrid="0">
      <p:cViewPr varScale="1">
        <p:scale>
          <a:sx n="92" d="100"/>
          <a:sy n="92"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Van Loenen" userId="1V2mJZucGXxhsNfm5dUu8uKA7JytXquAF4NRPT+4eL4=" providerId="None" clId="Web-{8C945851-1FEB-4EB7-B68D-9CE9D4650818}"/>
    <pc:docChg chg="modSld">
      <pc:chgData name="Breanna Van Loenen" userId="1V2mJZucGXxhsNfm5dUu8uKA7JytXquAF4NRPT+4eL4=" providerId="None" clId="Web-{8C945851-1FEB-4EB7-B68D-9CE9D4650818}" dt="2021-03-16T18:14:07.658" v="3" actId="20577"/>
      <pc:docMkLst>
        <pc:docMk/>
      </pc:docMkLst>
      <pc:sldChg chg="modSp">
        <pc:chgData name="Breanna Van Loenen" userId="1V2mJZucGXxhsNfm5dUu8uKA7JytXquAF4NRPT+4eL4=" providerId="None" clId="Web-{8C945851-1FEB-4EB7-B68D-9CE9D4650818}" dt="2021-03-16T18:14:07.658" v="3" actId="20577"/>
        <pc:sldMkLst>
          <pc:docMk/>
          <pc:sldMk cId="3558206272" sldId="5145"/>
        </pc:sldMkLst>
        <pc:spChg chg="mod">
          <ac:chgData name="Breanna Van Loenen" userId="1V2mJZucGXxhsNfm5dUu8uKA7JytXquAF4NRPT+4eL4=" providerId="None" clId="Web-{8C945851-1FEB-4EB7-B68D-9CE9D4650818}" dt="2021-03-16T18:14:07.658" v="3" actId="20577"/>
          <ac:spMkLst>
            <pc:docMk/>
            <pc:sldMk cId="3558206272" sldId="5145"/>
            <ac:spMk id="3" creationId="{5A29ED0A-F659-4E53-81D5-8CE131C21CFE}"/>
          </ac:spMkLst>
        </pc:spChg>
      </pc:sldChg>
    </pc:docChg>
  </pc:docChgLst>
  <pc:docChgLst>
    <pc:chgData name="Breanna Van Loenen" clId="Web-{8C945851-1FEB-4EB7-B68D-9CE9D4650818}"/>
    <pc:docChg chg="modSld">
      <pc:chgData name="Breanna Van Loenen" userId="" providerId="" clId="Web-{8C945851-1FEB-4EB7-B68D-9CE9D4650818}" dt="2021-03-16T18:17:06.351" v="389" actId="1076"/>
      <pc:docMkLst>
        <pc:docMk/>
      </pc:docMkLst>
      <pc:sldChg chg="modSp">
        <pc:chgData name="Breanna Van Loenen" userId="" providerId="" clId="Web-{8C945851-1FEB-4EB7-B68D-9CE9D4650818}" dt="2021-03-16T18:17:06.351" v="389" actId="1076"/>
        <pc:sldMkLst>
          <pc:docMk/>
          <pc:sldMk cId="3558206272" sldId="5145"/>
        </pc:sldMkLst>
        <pc:spChg chg="mod">
          <ac:chgData name="Breanna Van Loenen" userId="" providerId="" clId="Web-{8C945851-1FEB-4EB7-B68D-9CE9D4650818}" dt="2021-03-16T18:17:06.351" v="389" actId="1076"/>
          <ac:spMkLst>
            <pc:docMk/>
            <pc:sldMk cId="3558206272" sldId="5145"/>
            <ac:spMk id="3" creationId="{5A29ED0A-F659-4E53-81D5-8CE131C21CFE}"/>
          </ac:spMkLst>
        </pc:spChg>
      </pc:sldChg>
    </pc:docChg>
  </pc:docChgLst>
  <pc:docChgLst>
    <pc:chgData name="Breanna Van Loenen" clId="Web-{9C48E10B-D72A-4C66-B147-AEBDB9E05518}"/>
    <pc:docChg chg="modSld">
      <pc:chgData name="Breanna Van Loenen" userId="" providerId="" clId="Web-{9C48E10B-D72A-4C66-B147-AEBDB9E05518}" dt="2021-03-17T10:07:49.064" v="27"/>
      <pc:docMkLst>
        <pc:docMk/>
      </pc:docMkLst>
      <pc:sldChg chg="modSp">
        <pc:chgData name="Breanna Van Loenen" userId="" providerId="" clId="Web-{9C48E10B-D72A-4C66-B147-AEBDB9E05518}" dt="2021-03-17T10:07:49.064" v="27"/>
        <pc:sldMkLst>
          <pc:docMk/>
          <pc:sldMk cId="0" sldId="259"/>
        </pc:sldMkLst>
        <pc:graphicFrameChg chg="mod modGraphic">
          <ac:chgData name="Breanna Van Loenen" userId="" providerId="" clId="Web-{9C48E10B-D72A-4C66-B147-AEBDB9E05518}" dt="2021-03-17T10:07:49.064" v="27"/>
          <ac:graphicFrameMkLst>
            <pc:docMk/>
            <pc:sldMk cId="0" sldId="259"/>
            <ac:graphicFrameMk id="117" creationId="{00000000-0000-0000-0000-000000000000}"/>
          </ac:graphicFrameMkLst>
        </pc:graphicFrameChg>
      </pc:sldChg>
    </pc:docChg>
  </pc:docChgLst>
  <pc:docChgLst>
    <pc:chgData name="Breanna Van Loenen" clId="Web-{DD069ABF-A357-49D7-B588-C0DBD7A0ECA8}"/>
    <pc:docChg chg="modSld">
      <pc:chgData name="Breanna Van Loenen" userId="" providerId="" clId="Web-{DD069ABF-A357-49D7-B588-C0DBD7A0ECA8}" dt="2021-03-17T02:33:07.856" v="17"/>
      <pc:docMkLst>
        <pc:docMk/>
      </pc:docMkLst>
      <pc:sldChg chg="modSp">
        <pc:chgData name="Breanna Van Loenen" userId="" providerId="" clId="Web-{DD069ABF-A357-49D7-B588-C0DBD7A0ECA8}" dt="2021-03-17T02:33:07.856" v="17"/>
        <pc:sldMkLst>
          <pc:docMk/>
          <pc:sldMk cId="0" sldId="259"/>
        </pc:sldMkLst>
        <pc:graphicFrameChg chg="mod modGraphic">
          <ac:chgData name="Breanna Van Loenen" userId="" providerId="" clId="Web-{DD069ABF-A357-49D7-B588-C0DBD7A0ECA8}" dt="2021-03-17T02:33:07.856" v="17"/>
          <ac:graphicFrameMkLst>
            <pc:docMk/>
            <pc:sldMk cId="0" sldId="259"/>
            <ac:graphicFrameMk id="11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xinhuanet.com/english/2021-01/28/c_139702375.ht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eliefweb.int/sites/reliefweb.int/files/resources/ROSEA_20210223_MOZ_Snapshot.pdf" TargetMode="External"/><Relationship Id="rId5" Type="http://schemas.openxmlformats.org/officeDocument/2006/relationships/hyperlink" Target="https://www.bloomberg.com/news/articles/2021-02-24/mozambique-receives-first-vaccines-from-china-after-covax-delay" TargetMode="External"/><Relationship Id="rId4" Type="http://schemas.openxmlformats.org/officeDocument/2006/relationships/hyperlink" Target="https://www.bloomberg.com/news/articles/2021-01-14/covid-19-chaos-sees-closing-of-southern-africa-s-busiest-bord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83ea04175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c83ea04175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c83ea04175_0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TAmerica"/>
              </a:rPr>
              <a:t>Mozambique experienced a sharp increase in reported cases and deaths at the beginning of January 2021, reaching a peak of around 900 new reported cases per day by early February, more than four times the reported incidence during the previous peak in September 2020. While Greater Maputo continues to report the most cases, other provinces are also experiencing outbreaks. In response to the surge in cases, the Mozambican government imposed a month-long curfew in Greater Maputo on 5 Feb, closed schools and places of worship, and restricted public gatherings. </a:t>
            </a:r>
          </a:p>
          <a:p>
            <a:pPr algn="l"/>
            <a:r>
              <a:rPr lang="en-US" b="0" i="0" dirty="0">
                <a:solidFill>
                  <a:srgbClr val="000000"/>
                </a:solidFill>
                <a:effectLst/>
                <a:latin typeface="GTAmerica"/>
              </a:rPr>
              <a:t>The 501Y.V2 (B.1.351) variant has been detected in multiple samples, and has likely been circulating in Mozambique </a:t>
            </a:r>
            <a:r>
              <a:rPr lang="en-US" b="0" i="0" dirty="0">
                <a:solidFill>
                  <a:srgbClr val="000000"/>
                </a:solidFill>
                <a:effectLst/>
                <a:latin typeface="GTAmerica"/>
                <a:hlinkClick r:id="rId3"/>
              </a:rPr>
              <a:t>since November</a:t>
            </a:r>
            <a:r>
              <a:rPr lang="en-US" b="0" i="0" dirty="0">
                <a:solidFill>
                  <a:srgbClr val="000000"/>
                </a:solidFill>
                <a:effectLst/>
                <a:latin typeface="GTAmerica"/>
              </a:rPr>
              <a:t>. Cross-border travel and trade between South Africa and Mozambique has likely contributed to the worsening epidemiological situation, along with increased mobility during the end-of-year holidays. Mobility declined again in January, possibly as a reaction to the sudden increase in reported cases, news of the B.1.351 variant, and a post-holiday lull in economic activity. </a:t>
            </a:r>
            <a:r>
              <a:rPr lang="en-US" b="0" i="0" dirty="0">
                <a:solidFill>
                  <a:srgbClr val="000000"/>
                </a:solidFill>
                <a:effectLst/>
                <a:latin typeface="GTAmerica"/>
                <a:hlinkClick r:id="rId4"/>
              </a:rPr>
              <a:t>Long delays at the South African border</a:t>
            </a:r>
            <a:r>
              <a:rPr lang="en-US" b="0" i="0" dirty="0">
                <a:solidFill>
                  <a:srgbClr val="000000"/>
                </a:solidFill>
                <a:effectLst/>
                <a:latin typeface="GTAmerica"/>
              </a:rPr>
              <a:t> in early January as people returned to work after the holidays may have also exacerbated transmission before the South African government closed its land borders on 11 Jan. </a:t>
            </a:r>
          </a:p>
          <a:p>
            <a:pPr algn="l"/>
            <a:r>
              <a:rPr lang="en-US" b="0" i="0" dirty="0">
                <a:solidFill>
                  <a:srgbClr val="000000"/>
                </a:solidFill>
                <a:effectLst/>
                <a:latin typeface="GTAmerica"/>
              </a:rPr>
              <a:t>Testing capacity is low, with test positivity reaching 30% in late January and early February, suggesting that many cases and deaths in the current surge have gone undetected. Mozambique </a:t>
            </a:r>
            <a:r>
              <a:rPr lang="en-US" b="0" i="0" dirty="0">
                <a:solidFill>
                  <a:srgbClr val="000000"/>
                </a:solidFill>
                <a:effectLst/>
                <a:latin typeface="GTAmerica"/>
                <a:hlinkClick r:id="rId5"/>
              </a:rPr>
              <a:t>received 200,000 initial doses of the </a:t>
            </a:r>
            <a:r>
              <a:rPr lang="en-US" b="0" i="0" dirty="0" err="1">
                <a:solidFill>
                  <a:srgbClr val="000000"/>
                </a:solidFill>
                <a:effectLst/>
                <a:latin typeface="GTAmerica"/>
                <a:hlinkClick r:id="rId5"/>
              </a:rPr>
              <a:t>Sinopharm</a:t>
            </a:r>
            <a:r>
              <a:rPr lang="en-US" b="0" i="0" dirty="0">
                <a:solidFill>
                  <a:srgbClr val="000000"/>
                </a:solidFill>
                <a:effectLst/>
                <a:latin typeface="GTAmerica"/>
                <a:hlinkClick r:id="rId5"/>
              </a:rPr>
              <a:t> vaccine</a:t>
            </a:r>
            <a:r>
              <a:rPr lang="en-US" b="0" i="0" dirty="0">
                <a:solidFill>
                  <a:srgbClr val="000000"/>
                </a:solidFill>
                <a:effectLst/>
                <a:latin typeface="GTAmerica"/>
              </a:rPr>
              <a:t> on 24 Feb, which will be administered to health care workers. The government expects further vaccine doses through the COVAX partnership in May.</a:t>
            </a:r>
          </a:p>
          <a:p>
            <a:pPr algn="l"/>
            <a:r>
              <a:rPr lang="en-US" b="0" i="0" dirty="0">
                <a:solidFill>
                  <a:srgbClr val="000000"/>
                </a:solidFill>
                <a:effectLst/>
                <a:latin typeface="GTAmerica"/>
              </a:rPr>
              <a:t>The COVID-19 surge has come on top of an escalating conflict and humanitarian crisis in Cabo Delgado province, where </a:t>
            </a:r>
            <a:r>
              <a:rPr lang="en-US" b="0" i="0" dirty="0">
                <a:solidFill>
                  <a:srgbClr val="000000"/>
                </a:solidFill>
                <a:effectLst/>
                <a:latin typeface="GTAmerica"/>
                <a:hlinkClick r:id="rId6"/>
              </a:rPr>
              <a:t>nearly 700,000 people had been displaced</a:t>
            </a:r>
            <a:r>
              <a:rPr lang="en-US" b="0" i="0" dirty="0">
                <a:solidFill>
                  <a:srgbClr val="000000"/>
                </a:solidFill>
                <a:effectLst/>
                <a:latin typeface="GTAmerica"/>
              </a:rPr>
              <a:t> by the end of 2020. In Central Mozambique, tropical cyclone Eloise also led to displacement in January 2021.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34920-F045-44EC-A1EF-B288CB92DC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3/18/2021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1"/>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1"/>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1"/>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1"/>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1"/>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1"/>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3/18/2021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oleObject" Target="../embeddings/oleObject1.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2.xml"/><Relationship Id="rId2" Type="http://schemas.openxmlformats.org/officeDocument/2006/relationships/slideLayout" Target="../slideLayouts/slideLayout25.xml"/><Relationship Id="rId16" Type="http://schemas.openxmlformats.org/officeDocument/2006/relationships/tags" Target="../tags/tag1.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3.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3/18/2021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3/18/2021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6"/>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8" imgW="532" imgH="530" progId="TCLayout.ActiveDocument.1">
                  <p:embed/>
                </p:oleObj>
              </mc:Choice>
              <mc:Fallback>
                <p:oleObj name="Diapositive think-cell" r:id="rId1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February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2.sv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Mozambique</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en-US" dirty="0">
                <a:solidFill>
                  <a:schemeClr val="bg1"/>
                </a:solidFill>
                <a:latin typeface="GT America" panose="00000500000000000000"/>
              </a:rPr>
              <a:t>Data updated 26 February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20" name="Rectangle 19">
            <a:extLst>
              <a:ext uri="{FF2B5EF4-FFF2-40B4-BE49-F238E27FC236}">
                <a16:creationId xmlns:a16="http://schemas.microsoft.com/office/drawing/2014/main" id="{8EEFB8B3-E07A-454C-B7B9-926E0E77CA65}"/>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73730" name="Picture 2">
            <a:extLst>
              <a:ext uri="{FF2B5EF4-FFF2-40B4-BE49-F238E27FC236}">
                <a16:creationId xmlns:a16="http://schemas.microsoft.com/office/drawing/2014/main" id="{44B6F78D-74E7-431D-A898-AAF8680905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6744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a:extLst>
              <a:ext uri="{FF2B5EF4-FFF2-40B4-BE49-F238E27FC236}">
                <a16:creationId xmlns:a16="http://schemas.microsoft.com/office/drawing/2014/main" id="{54A68F90-420E-4B56-B18E-5D0917012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626744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a:extLst>
              <a:ext uri="{FF2B5EF4-FFF2-40B4-BE49-F238E27FC236}">
                <a16:creationId xmlns:a16="http://schemas.microsoft.com/office/drawing/2014/main" id="{CB8348AB-5F53-4AE4-8B95-50CDE73901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626744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a:extLst>
              <a:ext uri="{FF2B5EF4-FFF2-40B4-BE49-F238E27FC236}">
                <a16:creationId xmlns:a16="http://schemas.microsoft.com/office/drawing/2014/main" id="{A4437FE2-537D-4DE5-8B2C-EE5E48B611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626744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a:extLst>
              <a:ext uri="{FF2B5EF4-FFF2-40B4-BE49-F238E27FC236}">
                <a16:creationId xmlns:a16="http://schemas.microsoft.com/office/drawing/2014/main" id="{2219F84C-839F-416B-9797-83A7B96AA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9588" y="6267447"/>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a:extLst>
              <a:ext uri="{FF2B5EF4-FFF2-40B4-BE49-F238E27FC236}">
                <a16:creationId xmlns:a16="http://schemas.microsoft.com/office/drawing/2014/main" id="{33422ABE-FF5D-4F8E-9D9D-42057E3C6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1863" y="6429002"/>
            <a:ext cx="9334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a:extLst>
              <a:ext uri="{FF2B5EF4-FFF2-40B4-BE49-F238E27FC236}">
                <a16:creationId xmlns:a16="http://schemas.microsoft.com/office/drawing/2014/main" id="{912C8ADD-D296-49C6-92E2-160ABFEB69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8663" y="626744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a:extLst>
              <a:ext uri="{FF2B5EF4-FFF2-40B4-BE49-F238E27FC236}">
                <a16:creationId xmlns:a16="http://schemas.microsoft.com/office/drawing/2014/main" id="{E6F242E0-E08D-4D98-BB47-12D1744FD6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1663" y="6267447"/>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a:extLst>
              <a:ext uri="{FF2B5EF4-FFF2-40B4-BE49-F238E27FC236}">
                <a16:creationId xmlns:a16="http://schemas.microsoft.com/office/drawing/2014/main" id="{DE16AF49-48B4-4135-A1B8-9767AF25AE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61488" y="626744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3739" name="Picture 11">
            <a:extLst>
              <a:ext uri="{FF2B5EF4-FFF2-40B4-BE49-F238E27FC236}">
                <a16:creationId xmlns:a16="http://schemas.microsoft.com/office/drawing/2014/main" id="{A6921A27-47D6-410B-963A-D8A1C16AB7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15588" y="6267447"/>
            <a:ext cx="1476375"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45103" y="69330"/>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41573" y="2749447"/>
            <a:ext cx="2525536" cy="400110"/>
          </a:xfrm>
          <a:prstGeom prst="rect">
            <a:avLst/>
          </a:prstGeom>
          <a:noFill/>
        </p:spPr>
        <p:txBody>
          <a:bodyPr wrap="square" rtlCol="0">
            <a:spAutoFit/>
          </a:bodyPr>
          <a:lstStyle/>
          <a:p>
            <a:r>
              <a:rPr lang="en-US" sz="2000" b="1" dirty="0">
                <a:solidFill>
                  <a:schemeClr val="bg2"/>
                </a:solidFill>
                <a:latin typeface="GT America" panose="00000500000000000000"/>
              </a:rPr>
              <a:t>Social measures</a:t>
            </a:r>
          </a:p>
        </p:txBody>
      </p:sp>
      <p:sp>
        <p:nvSpPr>
          <p:cNvPr id="23" name="TextBox 22">
            <a:extLst>
              <a:ext uri="{FF2B5EF4-FFF2-40B4-BE49-F238E27FC236}">
                <a16:creationId xmlns:a16="http://schemas.microsoft.com/office/drawing/2014/main" id="{7F836E9A-E358-4E9D-BA96-D3BE7841C65C}"/>
              </a:ext>
            </a:extLst>
          </p:cNvPr>
          <p:cNvSpPr txBox="1"/>
          <p:nvPr/>
        </p:nvSpPr>
        <p:spPr>
          <a:xfrm>
            <a:off x="5641573" y="4796340"/>
            <a:ext cx="3258907" cy="400110"/>
          </a:xfrm>
          <a:prstGeom prst="rect">
            <a:avLst/>
          </a:prstGeom>
          <a:noFill/>
        </p:spPr>
        <p:txBody>
          <a:bodyPr wrap="square" rtlCol="0">
            <a:spAutoFit/>
          </a:bodyPr>
          <a:lstStyle/>
          <a:p>
            <a:r>
              <a:rPr lang="en-US" sz="2000" b="1" dirty="0">
                <a:solidFill>
                  <a:schemeClr val="bg2"/>
                </a:solidFill>
                <a:latin typeface="GT America" panose="00000500000000000000"/>
              </a:rPr>
              <a:t>Economic measures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45103" y="2714696"/>
            <a:ext cx="639201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flipV="1">
            <a:off x="5748160" y="4712770"/>
            <a:ext cx="6260736" cy="234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341" y="3385"/>
            <a:ext cx="5530787" cy="6858000"/>
            <a:chOff x="6609059" y="1126986"/>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71709" y="1252394"/>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3469" y="243783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580267A-B37E-4A6D-8C8D-7AE281BE5764}"/>
              </a:ext>
            </a:extLst>
          </p:cNvPr>
          <p:cNvSpPr txBox="1"/>
          <p:nvPr/>
        </p:nvSpPr>
        <p:spPr>
          <a:xfrm>
            <a:off x="110786" y="1367658"/>
            <a:ext cx="5242288" cy="1200329"/>
          </a:xfrm>
          <a:prstGeom prst="rect">
            <a:avLst/>
          </a:prstGeom>
          <a:noFill/>
        </p:spPr>
        <p:txBody>
          <a:bodyPr wrap="square" rtlCol="0">
            <a:spAutoFit/>
          </a:bodyPr>
          <a:lstStyle/>
          <a:p>
            <a:r>
              <a:rPr lang="en-US" b="1" dirty="0">
                <a:solidFill>
                  <a:schemeClr val="bg1"/>
                </a:solidFill>
                <a:latin typeface="GT America" panose="00000500000000000000"/>
              </a:rPr>
              <a:t>Support for all PHSMs has remained relatively stable since August 2020, even though transmission was much higher in February 2021 when the most recent survey was conducted. </a:t>
            </a:r>
          </a:p>
        </p:txBody>
      </p:sp>
      <p:pic>
        <p:nvPicPr>
          <p:cNvPr id="38" name="Picture 37">
            <a:extLst>
              <a:ext uri="{FF2B5EF4-FFF2-40B4-BE49-F238E27FC236}">
                <a16:creationId xmlns:a16="http://schemas.microsoft.com/office/drawing/2014/main" id="{581D31F6-40D9-4C49-B407-C65B51C5D354}"/>
              </a:ext>
            </a:extLst>
          </p:cNvPr>
          <p:cNvPicPr>
            <a:picLocks noChangeAspect="1"/>
          </p:cNvPicPr>
          <p:nvPr/>
        </p:nvPicPr>
        <p:blipFill>
          <a:blip r:embed="rId3"/>
          <a:stretch>
            <a:fillRect/>
          </a:stretch>
        </p:blipFill>
        <p:spPr>
          <a:xfrm>
            <a:off x="5616971" y="429181"/>
            <a:ext cx="6391856" cy="2160470"/>
          </a:xfrm>
          <a:prstGeom prst="rect">
            <a:avLst/>
          </a:prstGeom>
        </p:spPr>
      </p:pic>
      <p:pic>
        <p:nvPicPr>
          <p:cNvPr id="40" name="Picture 39">
            <a:extLst>
              <a:ext uri="{FF2B5EF4-FFF2-40B4-BE49-F238E27FC236}">
                <a16:creationId xmlns:a16="http://schemas.microsoft.com/office/drawing/2014/main" id="{5A58A27F-19B5-4893-900E-DE5E5840C117}"/>
              </a:ext>
            </a:extLst>
          </p:cNvPr>
          <p:cNvPicPr>
            <a:picLocks noChangeAspect="1"/>
          </p:cNvPicPr>
          <p:nvPr/>
        </p:nvPicPr>
        <p:blipFill rotWithShape="1">
          <a:blip r:embed="rId4"/>
          <a:srcRect l="1822"/>
          <a:stretch/>
        </p:blipFill>
        <p:spPr>
          <a:xfrm>
            <a:off x="5604903" y="3142124"/>
            <a:ext cx="6587097" cy="1392737"/>
          </a:xfrm>
          <a:prstGeom prst="rect">
            <a:avLst/>
          </a:prstGeom>
        </p:spPr>
      </p:pic>
      <p:pic>
        <p:nvPicPr>
          <p:cNvPr id="42" name="Picture 41">
            <a:extLst>
              <a:ext uri="{FF2B5EF4-FFF2-40B4-BE49-F238E27FC236}">
                <a16:creationId xmlns:a16="http://schemas.microsoft.com/office/drawing/2014/main" id="{F14F18A8-0290-44E0-AF49-559F764AEF3C}"/>
              </a:ext>
            </a:extLst>
          </p:cNvPr>
          <p:cNvPicPr>
            <a:picLocks noChangeAspect="1"/>
          </p:cNvPicPr>
          <p:nvPr/>
        </p:nvPicPr>
        <p:blipFill>
          <a:blip r:embed="rId5"/>
          <a:stretch>
            <a:fillRect/>
          </a:stretch>
        </p:blipFill>
        <p:spPr>
          <a:xfrm>
            <a:off x="5557573" y="5159796"/>
            <a:ext cx="6634427" cy="1421663"/>
          </a:xfrm>
          <a:prstGeom prst="rect">
            <a:avLst/>
          </a:prstGeom>
        </p:spPr>
      </p:pic>
      <p:sp>
        <p:nvSpPr>
          <p:cNvPr id="29" name="Rectangle 28">
            <a:extLst>
              <a:ext uri="{FF2B5EF4-FFF2-40B4-BE49-F238E27FC236}">
                <a16:creationId xmlns:a16="http://schemas.microsoft.com/office/drawing/2014/main" id="{8F8D950C-44CE-47CF-9F0B-422F5B492FD9}"/>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0" name="Picture 29">
            <a:extLst>
              <a:ext uri="{FF2B5EF4-FFF2-40B4-BE49-F238E27FC236}">
                <a16:creationId xmlns:a16="http://schemas.microsoft.com/office/drawing/2014/main" id="{DA23F0D8-F479-46C7-A202-F7A9BA6910F5}"/>
              </a:ext>
            </a:extLst>
          </p:cNvPr>
          <p:cNvPicPr>
            <a:picLocks noChangeAspect="1"/>
          </p:cNvPicPr>
          <p:nvPr/>
        </p:nvPicPr>
        <p:blipFill>
          <a:blip r:embed="rId6"/>
          <a:stretch>
            <a:fillRect/>
          </a:stretch>
        </p:blipFill>
        <p:spPr>
          <a:xfrm>
            <a:off x="127876" y="6265228"/>
            <a:ext cx="1873969" cy="397288"/>
          </a:xfrm>
          <a:prstGeom prst="rect">
            <a:avLst/>
          </a:prstGeom>
        </p:spPr>
      </p:pic>
      <p:sp>
        <p:nvSpPr>
          <p:cNvPr id="31" name="TextBox 30">
            <a:extLst>
              <a:ext uri="{FF2B5EF4-FFF2-40B4-BE49-F238E27FC236}">
                <a16:creationId xmlns:a16="http://schemas.microsoft.com/office/drawing/2014/main" id="{1D6AE1B9-ECD1-4966-99CA-779E57F0B2A8}"/>
              </a:ext>
            </a:extLst>
          </p:cNvPr>
          <p:cNvSpPr txBox="1"/>
          <p:nvPr/>
        </p:nvSpPr>
        <p:spPr>
          <a:xfrm>
            <a:off x="256274" y="3238677"/>
            <a:ext cx="4970837" cy="1977464"/>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lgn="l">
              <a:buFont typeface="Arial" panose="020B0604020202020204" pitchFamily="34" charset="0"/>
              <a:buChar char="•"/>
            </a:pPr>
            <a:r>
              <a:rPr lang="en-US" sz="1750" b="0" i="0" dirty="0">
                <a:solidFill>
                  <a:schemeClr val="bg1">
                    <a:lumMod val="85000"/>
                  </a:schemeClr>
                </a:solidFill>
                <a:effectLst/>
                <a:latin typeface="GTAmerica"/>
              </a:rPr>
              <a:t>Both support for and adherence to all measures were similar across socio-demographic groups.</a:t>
            </a:r>
          </a:p>
          <a:p>
            <a:pPr marL="285750" indent="-285750" algn="l">
              <a:buFont typeface="Arial" panose="020B0604020202020204" pitchFamily="34" charset="0"/>
              <a:buChar char="•"/>
            </a:pPr>
            <a:r>
              <a:rPr lang="en-US" sz="1750" b="0" i="0" dirty="0">
                <a:solidFill>
                  <a:schemeClr val="bg1">
                    <a:lumMod val="85000"/>
                  </a:schemeClr>
                </a:solidFill>
                <a:effectLst/>
                <a:latin typeface="GTAmerica"/>
              </a:rPr>
              <a:t>In contrast to survey findings, many social media users were critical of the increased restrictions announced in early February, raising concerns about police enforcement and economic impact.</a:t>
            </a:r>
          </a:p>
        </p:txBody>
      </p:sp>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530787" cy="6858000"/>
            <a:chOff x="6609059" y="1126986"/>
            <a:chExt cx="302208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609059" y="125242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9" name="Straight Connector 28">
              <a:extLst>
                <a:ext uri="{FF2B5EF4-FFF2-40B4-BE49-F238E27FC236}">
                  <a16:creationId xmlns:a16="http://schemas.microsoft.com/office/drawing/2014/main" id="{DE3F8D16-9DDF-4E06-ABC8-291C27CD69FB}"/>
                </a:ext>
              </a:extLst>
            </p:cNvPr>
            <p:cNvCxnSpPr/>
            <p:nvPr/>
          </p:nvCxnSpPr>
          <p:spPr>
            <a:xfrm>
              <a:off x="6727345" y="197973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45DD31-F0DA-41EE-8A74-2FD42AB4AE0C}"/>
              </a:ext>
            </a:extLst>
          </p:cNvPr>
          <p:cNvSpPr txBox="1"/>
          <p:nvPr/>
        </p:nvSpPr>
        <p:spPr>
          <a:xfrm>
            <a:off x="127876" y="996140"/>
            <a:ext cx="5160058" cy="1754326"/>
          </a:xfrm>
          <a:prstGeom prst="rect">
            <a:avLst/>
          </a:prstGeom>
          <a:noFill/>
        </p:spPr>
        <p:txBody>
          <a:bodyPr wrap="square" rtlCol="0">
            <a:spAutoFit/>
          </a:bodyPr>
          <a:lstStyle/>
          <a:p>
            <a:r>
              <a:rPr lang="en-US" b="1" dirty="0">
                <a:solidFill>
                  <a:schemeClr val="bg1"/>
                </a:solidFill>
                <a:latin typeface="GT America" panose="00000500000000000000"/>
              </a:rPr>
              <a:t>Respondents in Mozambique reported greater satisfaction with their government’s response to COVID-19 (85%) than the regional average (76%). This is a marked increase from the August survey, when only 72% of respondents reported satisfaction. </a:t>
            </a:r>
          </a:p>
        </p:txBody>
      </p:sp>
      <p:sp>
        <p:nvSpPr>
          <p:cNvPr id="4" name="TextBox 3">
            <a:extLst>
              <a:ext uri="{FF2B5EF4-FFF2-40B4-BE49-F238E27FC236}">
                <a16:creationId xmlns:a16="http://schemas.microsoft.com/office/drawing/2014/main" id="{BCC98333-8557-4321-AEAA-997703DFEA32}"/>
              </a:ext>
            </a:extLst>
          </p:cNvPr>
          <p:cNvSpPr txBox="1"/>
          <p:nvPr/>
        </p:nvSpPr>
        <p:spPr>
          <a:xfrm>
            <a:off x="216478" y="3181633"/>
            <a:ext cx="4982853" cy="2516073"/>
          </a:xfrm>
          <a:prstGeom prst="rect">
            <a:avLst/>
          </a:prstGeom>
          <a:noFill/>
          <a:ln>
            <a:no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Trust was highest for governmental and medical institutions responsible for managing the COVID-19 response.</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Both the media and religious institutions also play and important role in promoting PHSM adherence, with 76% of survey respondents saying they trusted the media, and 71% expressing trust in religious institutions.</a:t>
            </a:r>
          </a:p>
        </p:txBody>
      </p:sp>
      <p:pic>
        <p:nvPicPr>
          <p:cNvPr id="14" name="Picture 13">
            <a:extLst>
              <a:ext uri="{FF2B5EF4-FFF2-40B4-BE49-F238E27FC236}">
                <a16:creationId xmlns:a16="http://schemas.microsoft.com/office/drawing/2014/main" id="{B24C3D58-EB24-4E49-BAFE-10C889D9EABA}"/>
              </a:ext>
            </a:extLst>
          </p:cNvPr>
          <p:cNvPicPr>
            <a:picLocks noChangeAspect="1"/>
          </p:cNvPicPr>
          <p:nvPr/>
        </p:nvPicPr>
        <p:blipFill>
          <a:blip r:embed="rId3"/>
          <a:stretch>
            <a:fillRect/>
          </a:stretch>
        </p:blipFill>
        <p:spPr>
          <a:xfrm>
            <a:off x="6467490" y="856564"/>
            <a:ext cx="5042255" cy="1537404"/>
          </a:xfrm>
          <a:prstGeom prst="rect">
            <a:avLst/>
          </a:prstGeom>
        </p:spPr>
      </p:pic>
      <p:pic>
        <p:nvPicPr>
          <p:cNvPr id="16" name="Picture 15">
            <a:extLst>
              <a:ext uri="{FF2B5EF4-FFF2-40B4-BE49-F238E27FC236}">
                <a16:creationId xmlns:a16="http://schemas.microsoft.com/office/drawing/2014/main" id="{5170ADA1-2AD6-44A9-83B6-5D3E30C6ED2F}"/>
              </a:ext>
            </a:extLst>
          </p:cNvPr>
          <p:cNvPicPr>
            <a:picLocks noChangeAspect="1"/>
          </p:cNvPicPr>
          <p:nvPr/>
        </p:nvPicPr>
        <p:blipFill>
          <a:blip r:embed="rId4"/>
          <a:stretch>
            <a:fillRect/>
          </a:stretch>
        </p:blipFill>
        <p:spPr>
          <a:xfrm>
            <a:off x="6971583" y="2768411"/>
            <a:ext cx="4034071" cy="3342516"/>
          </a:xfrm>
          <a:prstGeom prst="rect">
            <a:avLst/>
          </a:prstGeom>
        </p:spPr>
      </p:pic>
      <p:sp>
        <p:nvSpPr>
          <p:cNvPr id="18" name="Rectangle 17">
            <a:extLst>
              <a:ext uri="{FF2B5EF4-FFF2-40B4-BE49-F238E27FC236}">
                <a16:creationId xmlns:a16="http://schemas.microsoft.com/office/drawing/2014/main" id="{56964FE1-6350-401D-8045-A042ABD32F2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9" name="Picture 18">
            <a:extLst>
              <a:ext uri="{FF2B5EF4-FFF2-40B4-BE49-F238E27FC236}">
                <a16:creationId xmlns:a16="http://schemas.microsoft.com/office/drawing/2014/main" id="{85A2C9E0-0907-4487-AE24-1AF0F183BB5A}"/>
              </a:ext>
            </a:extLst>
          </p:cNvPr>
          <p:cNvPicPr>
            <a:picLocks noChangeAspect="1"/>
          </p:cNvPicPr>
          <p:nvPr/>
        </p:nvPicPr>
        <p:blipFill>
          <a:blip r:embed="rId5"/>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Perceptions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2"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87878" y="1271134"/>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67841" y="2367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A809DC-9A1D-423E-AC5B-F331E08B02F6}"/>
              </a:ext>
            </a:extLst>
          </p:cNvPr>
          <p:cNvSpPr txBox="1"/>
          <p:nvPr/>
        </p:nvSpPr>
        <p:spPr>
          <a:xfrm>
            <a:off x="157637" y="1341097"/>
            <a:ext cx="5373148" cy="1477328"/>
          </a:xfrm>
          <a:prstGeom prst="rect">
            <a:avLst/>
          </a:prstGeom>
          <a:noFill/>
        </p:spPr>
        <p:txBody>
          <a:bodyPr wrap="square" rtlCol="0">
            <a:spAutoFit/>
          </a:bodyPr>
          <a:lstStyle/>
          <a:p>
            <a:r>
              <a:rPr lang="en-US" b="1" dirty="0">
                <a:solidFill>
                  <a:schemeClr val="bg1"/>
                </a:solidFill>
                <a:latin typeface="GT America" panose="00000500000000000000"/>
              </a:rPr>
              <a:t>While nearly nine in ten survey respondents said that COVID-19 will affect many Mozambicans, less than half said they were personally at high risk. Risk perceptions in Mozambique were high compared to the regional average.</a:t>
            </a:r>
          </a:p>
        </p:txBody>
      </p:sp>
      <p:sp>
        <p:nvSpPr>
          <p:cNvPr id="20" name="TextBox 19">
            <a:extLst>
              <a:ext uri="{FF2B5EF4-FFF2-40B4-BE49-F238E27FC236}">
                <a16:creationId xmlns:a16="http://schemas.microsoft.com/office/drawing/2014/main" id="{92656886-0F66-4622-ABA5-E272A2396ACE}"/>
              </a:ext>
            </a:extLst>
          </p:cNvPr>
          <p:cNvSpPr txBox="1"/>
          <p:nvPr/>
        </p:nvSpPr>
        <p:spPr>
          <a:xfrm>
            <a:off x="223599" y="3239025"/>
            <a:ext cx="4939334" cy="2785378"/>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Perceptions of COVID-19 risk—both risk to the country and personal risk of catching the virus—were higher in February 2021 compared to August 2020, in line with the epidemiological situation both in Mozambique and neighboring South Africa.</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Risk perceptions were broadly similar across socio-demographic groups.</a:t>
            </a:r>
          </a:p>
          <a:p>
            <a:pPr marL="285750" indent="-285750">
              <a:buFont typeface="Arial" panose="020B0604020202020204" pitchFamily="34" charset="0"/>
              <a:buChar char="•"/>
            </a:pPr>
            <a:endParaRPr lang="en-US" sz="1750" dirty="0">
              <a:solidFill>
                <a:schemeClr val="bg1">
                  <a:lumMod val="85000"/>
                </a:schemeClr>
              </a:solidFill>
              <a:latin typeface="GT America" panose="00000500000000000000"/>
            </a:endParaRPr>
          </a:p>
        </p:txBody>
      </p:sp>
      <p:pic>
        <p:nvPicPr>
          <p:cNvPr id="8" name="Picture 7">
            <a:extLst>
              <a:ext uri="{FF2B5EF4-FFF2-40B4-BE49-F238E27FC236}">
                <a16:creationId xmlns:a16="http://schemas.microsoft.com/office/drawing/2014/main" id="{DCC5B838-EDCC-4196-8E80-D30CA45296E4}"/>
              </a:ext>
            </a:extLst>
          </p:cNvPr>
          <p:cNvPicPr>
            <a:picLocks noChangeAspect="1"/>
          </p:cNvPicPr>
          <p:nvPr/>
        </p:nvPicPr>
        <p:blipFill>
          <a:blip r:embed="rId3"/>
          <a:stretch>
            <a:fillRect/>
          </a:stretch>
        </p:blipFill>
        <p:spPr>
          <a:xfrm>
            <a:off x="6256330" y="300189"/>
            <a:ext cx="5162520" cy="6025151"/>
          </a:xfrm>
          <a:prstGeom prst="rect">
            <a:avLst/>
          </a:prstGeom>
        </p:spPr>
      </p:pic>
      <p:sp>
        <p:nvSpPr>
          <p:cNvPr id="23" name="Rectangle 22">
            <a:extLst>
              <a:ext uri="{FF2B5EF4-FFF2-40B4-BE49-F238E27FC236}">
                <a16:creationId xmlns:a16="http://schemas.microsoft.com/office/drawing/2014/main" id="{07E73D2F-8612-4F79-A50C-8937962BB37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4" name="Picture 23">
            <a:extLst>
              <a:ext uri="{FF2B5EF4-FFF2-40B4-BE49-F238E27FC236}">
                <a16:creationId xmlns:a16="http://schemas.microsoft.com/office/drawing/2014/main" id="{149B8192-6968-44F6-BE1F-7D27FE385B16}"/>
              </a:ext>
            </a:extLst>
          </p:cNvPr>
          <p:cNvPicPr>
            <a:picLocks noChangeAspect="1"/>
          </p:cNvPicPr>
          <p:nvPr/>
        </p:nvPicPr>
        <p:blipFill>
          <a:blip r:embed="rId4"/>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0" y="0"/>
            <a:ext cx="5530787"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725604" y="132247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838940" y="243783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FB93C77-53F0-46B8-BEDE-E4AE5E924FE4}"/>
              </a:ext>
            </a:extLst>
          </p:cNvPr>
          <p:cNvSpPr txBox="1"/>
          <p:nvPr/>
        </p:nvSpPr>
        <p:spPr>
          <a:xfrm>
            <a:off x="165739" y="1421750"/>
            <a:ext cx="5199307" cy="1977464"/>
          </a:xfrm>
          <a:prstGeom prst="rect">
            <a:avLst/>
          </a:prstGeom>
          <a:noFill/>
        </p:spPr>
        <p:txBody>
          <a:bodyPr wrap="square" rtlCol="0">
            <a:spAutoFit/>
          </a:bodyPr>
          <a:lstStyle/>
          <a:p>
            <a:r>
              <a:rPr lang="en-US" sz="1750" b="1" dirty="0">
                <a:solidFill>
                  <a:schemeClr val="bg1"/>
                </a:solidFill>
                <a:latin typeface="GT America" panose="00000500000000000000"/>
              </a:rPr>
              <a:t>Respondents reported high knowledge of COVID-19 transmission and asymptomatic carriage. However, approximately six in ten respondents indicated health care workers and people who had recovered from COVID-19 should be avoided, beliefs which could potentially lead to stigma or cause people to avoid health care.</a:t>
            </a:r>
          </a:p>
        </p:txBody>
      </p:sp>
      <p:sp>
        <p:nvSpPr>
          <p:cNvPr id="27" name="TextBox 26">
            <a:extLst>
              <a:ext uri="{FF2B5EF4-FFF2-40B4-BE49-F238E27FC236}">
                <a16:creationId xmlns:a16="http://schemas.microsoft.com/office/drawing/2014/main" id="{A6BCF9CC-AF9C-4B01-A6F5-D3BF62B405BB}"/>
              </a:ext>
            </a:extLst>
          </p:cNvPr>
          <p:cNvSpPr txBox="1"/>
          <p:nvPr/>
        </p:nvSpPr>
        <p:spPr>
          <a:xfrm>
            <a:off x="63936" y="3604240"/>
            <a:ext cx="5402911" cy="2516073"/>
          </a:xfrm>
          <a:prstGeom prst="rect">
            <a:avLst/>
          </a:prstGeom>
          <a:noFill/>
        </p:spPr>
        <p:txBody>
          <a:bodyPr wrap="square" rtlCol="0">
            <a:spAutoFit/>
          </a:bodyPr>
          <a:lstStyle/>
          <a:p>
            <a:r>
              <a:rPr lang="en-US" sz="1750" b="1"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effectLst/>
                <a:latin typeface="GTAmerica"/>
              </a:rPr>
              <a:t>COVID-19 </a:t>
            </a:r>
            <a:r>
              <a:rPr lang="en-US" sz="1750" dirty="0">
                <a:solidFill>
                  <a:schemeClr val="bg1">
                    <a:lumMod val="85000"/>
                  </a:schemeClr>
                </a:solidFill>
                <a:latin typeface="GTAmerica"/>
              </a:rPr>
              <a:t>was not a major topic of discussion among social media users, suggesting that the pandemic may be a secondary concern for many people.</a:t>
            </a:r>
          </a:p>
          <a:p>
            <a:pPr marL="285750" indent="-285750">
              <a:buFont typeface="Arial" panose="020B0604020202020204" pitchFamily="34" charset="0"/>
              <a:buChar char="•"/>
            </a:pPr>
            <a:r>
              <a:rPr lang="en-US" sz="1750" dirty="0">
                <a:solidFill>
                  <a:schemeClr val="bg1">
                    <a:lumMod val="85000"/>
                  </a:schemeClr>
                </a:solidFill>
                <a:effectLst/>
                <a:latin typeface="GTAmerica"/>
              </a:rPr>
              <a:t>Among social media users, there were some misinformation narratives suggesting that COVID-19 cases were being e</a:t>
            </a:r>
            <a:r>
              <a:rPr lang="en-US" sz="1750" dirty="0">
                <a:solidFill>
                  <a:schemeClr val="bg1">
                    <a:lumMod val="85000"/>
                  </a:schemeClr>
                </a:solidFill>
                <a:latin typeface="GTAmerica"/>
              </a:rPr>
              <a:t>xaggerated by the government, which may undermine risk perceptions and preventive behaviors.</a:t>
            </a:r>
            <a:endParaRPr lang="en-US" sz="1750" dirty="0">
              <a:solidFill>
                <a:schemeClr val="bg1">
                  <a:lumMod val="85000"/>
                </a:schemeClr>
              </a:solidFill>
              <a:effectLst/>
              <a:latin typeface="GTAmerica"/>
            </a:endParaRPr>
          </a:p>
        </p:txBody>
      </p:sp>
      <p:pic>
        <p:nvPicPr>
          <p:cNvPr id="8" name="Picture 7">
            <a:extLst>
              <a:ext uri="{FF2B5EF4-FFF2-40B4-BE49-F238E27FC236}">
                <a16:creationId xmlns:a16="http://schemas.microsoft.com/office/drawing/2014/main" id="{8CCBC2AA-80FA-40E3-B070-0EF12AC46773}"/>
              </a:ext>
            </a:extLst>
          </p:cNvPr>
          <p:cNvPicPr>
            <a:picLocks noChangeAspect="1"/>
          </p:cNvPicPr>
          <p:nvPr/>
        </p:nvPicPr>
        <p:blipFill>
          <a:blip r:embed="rId3"/>
          <a:stretch>
            <a:fillRect/>
          </a:stretch>
        </p:blipFill>
        <p:spPr>
          <a:xfrm>
            <a:off x="6096000" y="844222"/>
            <a:ext cx="5588433" cy="4798295"/>
          </a:xfrm>
          <a:prstGeom prst="rect">
            <a:avLst/>
          </a:prstGeom>
        </p:spPr>
      </p:pic>
      <p:sp>
        <p:nvSpPr>
          <p:cNvPr id="15" name="Rectangle 14">
            <a:extLst>
              <a:ext uri="{FF2B5EF4-FFF2-40B4-BE49-F238E27FC236}">
                <a16:creationId xmlns:a16="http://schemas.microsoft.com/office/drawing/2014/main" id="{3A9CB928-692D-4203-A310-228C0FDCB2D0}"/>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50EEF9DB-27B3-4CAD-A19E-17932D737735}"/>
              </a:ext>
            </a:extLst>
          </p:cNvPr>
          <p:cNvPicPr>
            <a:picLocks noChangeAspect="1"/>
          </p:cNvPicPr>
          <p:nvPr/>
        </p:nvPicPr>
        <p:blipFill>
          <a:blip r:embed="rId4"/>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0" y="0"/>
            <a:ext cx="5583628" cy="6858000"/>
            <a:chOff x="6609059" y="1126986"/>
            <a:chExt cx="3050960"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37932" y="1262358"/>
              <a:ext cx="302208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feel about resuming activities?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40237" y="244867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4E55ED66-CD27-4CED-AE5B-18B971165F86}"/>
              </a:ext>
            </a:extLst>
          </p:cNvPr>
          <p:cNvSpPr txBox="1"/>
          <p:nvPr/>
        </p:nvSpPr>
        <p:spPr>
          <a:xfrm>
            <a:off x="120035" y="1516596"/>
            <a:ext cx="5290716" cy="1477328"/>
          </a:xfrm>
          <a:prstGeom prst="rect">
            <a:avLst/>
          </a:prstGeom>
          <a:noFill/>
        </p:spPr>
        <p:txBody>
          <a:bodyPr wrap="square" rtlCol="0">
            <a:spAutoFit/>
          </a:bodyPr>
          <a:lstStyle/>
          <a:p>
            <a:r>
              <a:rPr lang="en-US" b="1" dirty="0">
                <a:solidFill>
                  <a:schemeClr val="bg1"/>
                </a:solidFill>
                <a:latin typeface="GT America" panose="00000500000000000000"/>
              </a:rPr>
              <a:t>About two-thirds of survey respondents indicated that the thought of resuming normal activities makes them anxious, a similar share as in the August survey, while one in three reported they had already resumed normal activities by February. </a:t>
            </a:r>
          </a:p>
        </p:txBody>
      </p:sp>
      <p:sp>
        <p:nvSpPr>
          <p:cNvPr id="32" name="TextBox 31">
            <a:extLst>
              <a:ext uri="{FF2B5EF4-FFF2-40B4-BE49-F238E27FC236}">
                <a16:creationId xmlns:a16="http://schemas.microsoft.com/office/drawing/2014/main" id="{3A5453CC-98EA-4B03-8C72-535C882BAC36}"/>
              </a:ext>
            </a:extLst>
          </p:cNvPr>
          <p:cNvSpPr txBox="1"/>
          <p:nvPr/>
        </p:nvSpPr>
        <p:spPr>
          <a:xfrm>
            <a:off x="329769" y="3272270"/>
            <a:ext cx="4976930" cy="2516073"/>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People in lower-income households were more likely to have resumed normal activities or be comfortable taking public transportation, reflecting that lower-income individuals may have fewer options available to protect themselves from risk of infection. </a:t>
            </a:r>
          </a:p>
          <a:p>
            <a:pPr marL="285750" indent="-285750">
              <a:buFont typeface="Arial" panose="020B0604020202020204" pitchFamily="34" charset="0"/>
              <a:buChar char="•"/>
            </a:pPr>
            <a:r>
              <a:rPr lang="en-US" sz="1750" b="0" i="0" dirty="0">
                <a:solidFill>
                  <a:schemeClr val="bg1">
                    <a:lumMod val="85000"/>
                  </a:schemeClr>
                </a:solidFill>
                <a:effectLst/>
                <a:latin typeface="GTAmerica"/>
              </a:rPr>
              <a:t>Rural survey respondents were more anxious about resuming activities.</a:t>
            </a:r>
          </a:p>
        </p:txBody>
      </p:sp>
      <p:pic>
        <p:nvPicPr>
          <p:cNvPr id="8" name="Picture 7">
            <a:extLst>
              <a:ext uri="{FF2B5EF4-FFF2-40B4-BE49-F238E27FC236}">
                <a16:creationId xmlns:a16="http://schemas.microsoft.com/office/drawing/2014/main" id="{95983B72-438B-46FE-9B37-6BC727E65D13}"/>
              </a:ext>
            </a:extLst>
          </p:cNvPr>
          <p:cNvPicPr>
            <a:picLocks noChangeAspect="1"/>
          </p:cNvPicPr>
          <p:nvPr/>
        </p:nvPicPr>
        <p:blipFill>
          <a:blip r:embed="rId3"/>
          <a:stretch>
            <a:fillRect/>
          </a:stretch>
        </p:blipFill>
        <p:spPr>
          <a:xfrm>
            <a:off x="6814861" y="104153"/>
            <a:ext cx="4008863" cy="6557977"/>
          </a:xfrm>
          <a:prstGeom prst="rect">
            <a:avLst/>
          </a:prstGeom>
        </p:spPr>
      </p:pic>
      <p:sp>
        <p:nvSpPr>
          <p:cNvPr id="15" name="Rectangle 14">
            <a:extLst>
              <a:ext uri="{FF2B5EF4-FFF2-40B4-BE49-F238E27FC236}">
                <a16:creationId xmlns:a16="http://schemas.microsoft.com/office/drawing/2014/main" id="{13710125-90B3-4005-9C20-886C3FBB3FDE}"/>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7B7121E9-7DCE-4013-83EE-827AA47013F2}"/>
              </a:ext>
            </a:extLst>
          </p:cNvPr>
          <p:cNvPicPr>
            <a:picLocks noChangeAspect="1"/>
          </p:cNvPicPr>
          <p:nvPr/>
        </p:nvPicPr>
        <p:blipFill>
          <a:blip r:embed="rId4"/>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0" y="0"/>
            <a:ext cx="5530787"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78932" y="1253483"/>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7" name="Rectangle 16">
              <a:extLst>
                <a:ext uri="{FF2B5EF4-FFF2-40B4-BE49-F238E27FC236}">
                  <a16:creationId xmlns:a16="http://schemas.microsoft.com/office/drawing/2014/main" id="{BF9E4DA2-A11A-494B-BD53-8424354D962D}"/>
                </a:ext>
              </a:extLst>
            </p:cNvPr>
            <p:cNvSpPr/>
            <p:nvPr/>
          </p:nvSpPr>
          <p:spPr>
            <a:xfrm>
              <a:off x="7386706" y="753875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8" name="Picture 17">
              <a:extLst>
                <a:ext uri="{FF2B5EF4-FFF2-40B4-BE49-F238E27FC236}">
                  <a16:creationId xmlns:a16="http://schemas.microsoft.com/office/drawing/2014/main" id="{6F00C18C-E861-4326-B98F-3FEF401A371A}"/>
                </a:ext>
              </a:extLst>
            </p:cNvPr>
            <p:cNvPicPr>
              <a:picLocks noChangeAspect="1"/>
            </p:cNvPicPr>
            <p:nvPr/>
          </p:nvPicPr>
          <p:blipFill>
            <a:blip r:embed="rId3"/>
            <a:stretch>
              <a:fillRect/>
            </a:stretch>
          </p:blipFill>
          <p:spPr>
            <a:xfrm>
              <a:off x="6609059" y="7629854"/>
              <a:ext cx="832114" cy="193265"/>
            </a:xfrm>
            <a:prstGeom prst="rect">
              <a:avLst/>
            </a:prstGeom>
          </p:spPr>
        </p:pic>
        <p:cxnSp>
          <p:nvCxnSpPr>
            <p:cNvPr id="19" name="Straight Connector 18">
              <a:extLst>
                <a:ext uri="{FF2B5EF4-FFF2-40B4-BE49-F238E27FC236}">
                  <a16:creationId xmlns:a16="http://schemas.microsoft.com/office/drawing/2014/main" id="{59FE522B-8612-4912-9A3F-D3343E14892C}"/>
                </a:ext>
              </a:extLst>
            </p:cNvPr>
            <p:cNvCxnSpPr/>
            <p:nvPr/>
          </p:nvCxnSpPr>
          <p:spPr>
            <a:xfrm>
              <a:off x="6800030"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56273" y="1474030"/>
            <a:ext cx="5113891" cy="2031325"/>
          </a:xfrm>
          <a:prstGeom prst="rect">
            <a:avLst/>
          </a:prstGeom>
          <a:noFill/>
        </p:spPr>
        <p:txBody>
          <a:bodyPr wrap="square" rtlCol="0">
            <a:spAutoFit/>
          </a:bodyPr>
          <a:lstStyle/>
          <a:p>
            <a:r>
              <a:rPr lang="en-US" b="1" dirty="0">
                <a:solidFill>
                  <a:schemeClr val="bg1"/>
                </a:solidFill>
                <a:latin typeface="GT America" panose="00000500000000000000"/>
              </a:rPr>
              <a:t>Three in four survey respondents indicated that they would plan to get a vaccine when it was available—with 47% definitely planning to get vaccinated and 28% probably planning to get vaccinated. Reported vaccine acceptance was substantially higher than other surveyed Member States in the Southern Region.</a:t>
            </a:r>
          </a:p>
        </p:txBody>
      </p:sp>
      <p:sp>
        <p:nvSpPr>
          <p:cNvPr id="22" name="TextBox 21">
            <a:extLst>
              <a:ext uri="{FF2B5EF4-FFF2-40B4-BE49-F238E27FC236}">
                <a16:creationId xmlns:a16="http://schemas.microsoft.com/office/drawing/2014/main" id="{AFE6C7D0-8C91-4740-BBDB-55C46095BBC6}"/>
              </a:ext>
            </a:extLst>
          </p:cNvPr>
          <p:cNvSpPr txBox="1"/>
          <p:nvPr/>
        </p:nvSpPr>
        <p:spPr>
          <a:xfrm>
            <a:off x="310672" y="3831089"/>
            <a:ext cx="4780061" cy="1977464"/>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Rates of vaccine acceptance were similar across socio-demographic groups and levels of risk perception.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Of those who indicated they were not ready to get vaccinated, almost a third (30%) cited a lack of information as their rationale.</a:t>
            </a:r>
          </a:p>
        </p:txBody>
      </p:sp>
      <p:pic>
        <p:nvPicPr>
          <p:cNvPr id="16" name="Picture 15">
            <a:extLst>
              <a:ext uri="{FF2B5EF4-FFF2-40B4-BE49-F238E27FC236}">
                <a16:creationId xmlns:a16="http://schemas.microsoft.com/office/drawing/2014/main" id="{71C515BF-3FA4-431C-806C-E75B27177649}"/>
              </a:ext>
            </a:extLst>
          </p:cNvPr>
          <p:cNvPicPr>
            <a:picLocks noChangeAspect="1"/>
          </p:cNvPicPr>
          <p:nvPr/>
        </p:nvPicPr>
        <p:blipFill>
          <a:blip r:embed="rId4"/>
          <a:stretch>
            <a:fillRect/>
          </a:stretch>
        </p:blipFill>
        <p:spPr>
          <a:xfrm>
            <a:off x="6494548" y="417993"/>
            <a:ext cx="4335618" cy="2744677"/>
          </a:xfrm>
          <a:prstGeom prst="rect">
            <a:avLst/>
          </a:prstGeom>
        </p:spPr>
      </p:pic>
      <p:pic>
        <p:nvPicPr>
          <p:cNvPr id="23" name="Picture 22">
            <a:extLst>
              <a:ext uri="{FF2B5EF4-FFF2-40B4-BE49-F238E27FC236}">
                <a16:creationId xmlns:a16="http://schemas.microsoft.com/office/drawing/2014/main" id="{89C4ADE3-8301-486D-BD79-DBEBAFF02F35}"/>
              </a:ext>
            </a:extLst>
          </p:cNvPr>
          <p:cNvPicPr>
            <a:picLocks noChangeAspect="1"/>
          </p:cNvPicPr>
          <p:nvPr/>
        </p:nvPicPr>
        <p:blipFill>
          <a:blip r:embed="rId5"/>
          <a:stretch>
            <a:fillRect/>
          </a:stretch>
        </p:blipFill>
        <p:spPr>
          <a:xfrm>
            <a:off x="6563139" y="3227990"/>
            <a:ext cx="4599527" cy="2744677"/>
          </a:xfrm>
          <a:prstGeom prst="rect">
            <a:avLst/>
          </a:prstGeom>
        </p:spPr>
      </p:pic>
      <p:sp>
        <p:nvSpPr>
          <p:cNvPr id="26" name="Rectangle 25">
            <a:extLst>
              <a:ext uri="{FF2B5EF4-FFF2-40B4-BE49-F238E27FC236}">
                <a16:creationId xmlns:a16="http://schemas.microsoft.com/office/drawing/2014/main" id="{5804B943-EBFB-45F6-BC6B-918AED15966B}"/>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7" name="Picture 26">
            <a:extLst>
              <a:ext uri="{FF2B5EF4-FFF2-40B4-BE49-F238E27FC236}">
                <a16:creationId xmlns:a16="http://schemas.microsoft.com/office/drawing/2014/main" id="{514D7FAD-DBD6-4275-AE20-1B47F1DB63B0}"/>
              </a:ext>
            </a:extLst>
          </p:cNvPr>
          <p:cNvPicPr>
            <a:picLocks noChangeAspect="1"/>
          </p:cNvPicPr>
          <p:nvPr/>
        </p:nvPicPr>
        <p:blipFill>
          <a:blip r:embed="rId3"/>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0" y="0"/>
            <a:ext cx="5530787" cy="6858000"/>
            <a:chOff x="6609059" y="1126986"/>
            <a:chExt cx="3022087"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87878" y="1342989"/>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49090" y="2515894"/>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798D2B9-27F2-4F0E-ACFB-D23B9C762F80}"/>
              </a:ext>
            </a:extLst>
          </p:cNvPr>
          <p:cNvSpPr txBox="1"/>
          <p:nvPr/>
        </p:nvSpPr>
        <p:spPr>
          <a:xfrm>
            <a:off x="144248" y="1717563"/>
            <a:ext cx="5120426" cy="923330"/>
          </a:xfrm>
          <a:prstGeom prst="rect">
            <a:avLst/>
          </a:prstGeom>
          <a:noFill/>
        </p:spPr>
        <p:txBody>
          <a:bodyPr wrap="square" rtlCol="0">
            <a:spAutoFit/>
          </a:bodyPr>
          <a:lstStyle/>
          <a:p>
            <a:r>
              <a:rPr lang="en-US" b="1" i="0" dirty="0">
                <a:solidFill>
                  <a:schemeClr val="bg1"/>
                </a:solidFill>
                <a:effectLst/>
                <a:latin typeface="GTAmerica"/>
              </a:rPr>
              <a:t>Since August, th</a:t>
            </a:r>
            <a:r>
              <a:rPr lang="en-US" b="1" dirty="0">
                <a:solidFill>
                  <a:schemeClr val="bg1"/>
                </a:solidFill>
                <a:latin typeface="GTAmerica"/>
              </a:rPr>
              <a:t>e share of respondents reporting difficulty accessing needed medication or skipping a needed health visit has remained stable. </a:t>
            </a:r>
          </a:p>
        </p:txBody>
      </p:sp>
      <p:sp>
        <p:nvSpPr>
          <p:cNvPr id="19" name="TextBox 18">
            <a:extLst>
              <a:ext uri="{FF2B5EF4-FFF2-40B4-BE49-F238E27FC236}">
                <a16:creationId xmlns:a16="http://schemas.microsoft.com/office/drawing/2014/main" id="{73260903-7068-4FBF-8A10-90E9E3153B22}"/>
              </a:ext>
            </a:extLst>
          </p:cNvPr>
          <p:cNvSpPr txBox="1"/>
          <p:nvPr/>
        </p:nvSpPr>
        <p:spPr>
          <a:xfrm>
            <a:off x="5684875" y="615228"/>
            <a:ext cx="4630003"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87060" y="3295911"/>
            <a:ext cx="62899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684875" y="3768438"/>
            <a:ext cx="5264046"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pic>
        <p:nvPicPr>
          <p:cNvPr id="23" name="Picture 22">
            <a:extLst>
              <a:ext uri="{FF2B5EF4-FFF2-40B4-BE49-F238E27FC236}">
                <a16:creationId xmlns:a16="http://schemas.microsoft.com/office/drawing/2014/main" id="{057F875C-87E7-4FA2-95F5-315EB4599391}"/>
              </a:ext>
            </a:extLst>
          </p:cNvPr>
          <p:cNvPicPr>
            <a:picLocks noChangeAspect="1"/>
          </p:cNvPicPr>
          <p:nvPr/>
        </p:nvPicPr>
        <p:blipFill>
          <a:blip r:embed="rId3"/>
          <a:stretch>
            <a:fillRect/>
          </a:stretch>
        </p:blipFill>
        <p:spPr>
          <a:xfrm>
            <a:off x="5533683" y="1169681"/>
            <a:ext cx="6661212" cy="1879413"/>
          </a:xfrm>
          <a:prstGeom prst="rect">
            <a:avLst/>
          </a:prstGeom>
        </p:spPr>
      </p:pic>
      <p:pic>
        <p:nvPicPr>
          <p:cNvPr id="25" name="Picture 24">
            <a:extLst>
              <a:ext uri="{FF2B5EF4-FFF2-40B4-BE49-F238E27FC236}">
                <a16:creationId xmlns:a16="http://schemas.microsoft.com/office/drawing/2014/main" id="{B685301C-C86B-44C2-8BFB-D5EAF9D1049D}"/>
              </a:ext>
            </a:extLst>
          </p:cNvPr>
          <p:cNvPicPr>
            <a:picLocks noChangeAspect="1"/>
          </p:cNvPicPr>
          <p:nvPr/>
        </p:nvPicPr>
        <p:blipFill>
          <a:blip r:embed="rId4"/>
          <a:stretch>
            <a:fillRect/>
          </a:stretch>
        </p:blipFill>
        <p:spPr>
          <a:xfrm>
            <a:off x="5530787" y="4391251"/>
            <a:ext cx="6667004" cy="1789564"/>
          </a:xfrm>
          <a:prstGeom prst="rect">
            <a:avLst/>
          </a:prstGeom>
        </p:spPr>
      </p:pic>
      <p:sp>
        <p:nvSpPr>
          <p:cNvPr id="27" name="Rectangle 26">
            <a:extLst>
              <a:ext uri="{FF2B5EF4-FFF2-40B4-BE49-F238E27FC236}">
                <a16:creationId xmlns:a16="http://schemas.microsoft.com/office/drawing/2014/main" id="{D8A515CC-7217-46D7-95B8-942591965EA0}"/>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8" name="Picture 27">
            <a:extLst>
              <a:ext uri="{FF2B5EF4-FFF2-40B4-BE49-F238E27FC236}">
                <a16:creationId xmlns:a16="http://schemas.microsoft.com/office/drawing/2014/main" id="{A4F7761D-1D9D-4641-9A6A-E1D1AE3CBE64}"/>
              </a:ext>
            </a:extLst>
          </p:cNvPr>
          <p:cNvPicPr>
            <a:picLocks noChangeAspect="1"/>
          </p:cNvPicPr>
          <p:nvPr/>
        </p:nvPicPr>
        <p:blipFill>
          <a:blip r:embed="rId5"/>
          <a:stretch>
            <a:fillRect/>
          </a:stretch>
        </p:blipFill>
        <p:spPr>
          <a:xfrm>
            <a:off x="127876" y="6265228"/>
            <a:ext cx="1873969" cy="397288"/>
          </a:xfrm>
          <a:prstGeom prst="rect">
            <a:avLst/>
          </a:prstGeom>
        </p:spPr>
      </p:pic>
      <p:sp>
        <p:nvSpPr>
          <p:cNvPr id="29" name="TextBox 28">
            <a:extLst>
              <a:ext uri="{FF2B5EF4-FFF2-40B4-BE49-F238E27FC236}">
                <a16:creationId xmlns:a16="http://schemas.microsoft.com/office/drawing/2014/main" id="{E388E7B7-FE21-4DC2-9A19-3BA4B5142F6A}"/>
              </a:ext>
            </a:extLst>
          </p:cNvPr>
          <p:cNvSpPr txBox="1"/>
          <p:nvPr/>
        </p:nvSpPr>
        <p:spPr>
          <a:xfrm>
            <a:off x="256274" y="3238677"/>
            <a:ext cx="4970837" cy="2516073"/>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lgn="l">
              <a:buFont typeface="Arial" panose="020B0604020202020204" pitchFamily="34" charset="0"/>
              <a:buChar char="•"/>
            </a:pPr>
            <a:r>
              <a:rPr lang="en-US" sz="1750" b="0" i="0" dirty="0">
                <a:solidFill>
                  <a:schemeClr val="bg1">
                    <a:lumMod val="85000"/>
                  </a:schemeClr>
                </a:solidFill>
                <a:effectLst/>
                <a:latin typeface="GTAmerica"/>
              </a:rPr>
              <a:t>The share of respondents reporting difficulty accessing needed medicine was higher (34%) among households that have lost income during the pandemic compared to 23% of households have not lost income.</a:t>
            </a:r>
          </a:p>
          <a:p>
            <a:pPr marL="285750" indent="-285750" algn="l">
              <a:buFont typeface="Arial" panose="020B0604020202020204" pitchFamily="34" charset="0"/>
              <a:buChar char="•"/>
            </a:pPr>
            <a:r>
              <a:rPr lang="en-US" sz="1750" b="0" i="0" dirty="0">
                <a:solidFill>
                  <a:schemeClr val="bg1">
                    <a:lumMod val="85000"/>
                  </a:schemeClr>
                </a:solidFill>
                <a:effectLst/>
                <a:latin typeface="GTAmerica"/>
              </a:rPr>
              <a:t>Households that have lost income and people with longstanding illnesses were more likely to report skipping care.</a:t>
            </a:r>
          </a:p>
        </p:txBody>
      </p:sp>
    </p:spTree>
    <p:extLst>
      <p:ext uri="{BB962C8B-B14F-4D97-AF65-F5344CB8AC3E}">
        <p14:creationId xmlns:p14="http://schemas.microsoft.com/office/powerpoint/2010/main" val="78048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6A8D6-EBAB-4410-A25E-95535278CD59}"/>
              </a:ext>
            </a:extLst>
          </p:cNvPr>
          <p:cNvPicPr>
            <a:picLocks noChangeAspect="1"/>
          </p:cNvPicPr>
          <p:nvPr/>
        </p:nvPicPr>
        <p:blipFill>
          <a:blip r:embed="rId2"/>
          <a:stretch>
            <a:fillRect/>
          </a:stretch>
        </p:blipFill>
        <p:spPr>
          <a:xfrm>
            <a:off x="614362" y="4429721"/>
            <a:ext cx="10963275" cy="2495550"/>
          </a:xfrm>
          <a:prstGeom prst="rect">
            <a:avLst/>
          </a:prstGeom>
        </p:spPr>
      </p:pic>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365127"/>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685110"/>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presentation focuses on findings from a telephone survey with 1,333 people conducted in February 2021. It is the third survey and analysis conducted since the pandemic began.</a:t>
            </a:r>
          </a:p>
        </p:txBody>
      </p:sp>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83CE7C-1E71-4CE2-889F-0FB9F48629D4}"/>
              </a:ext>
            </a:extLst>
          </p:cNvPr>
          <p:cNvGrpSpPr/>
          <p:nvPr/>
        </p:nvGrpSpPr>
        <p:grpSpPr>
          <a:xfrm>
            <a:off x="0" y="0"/>
            <a:ext cx="5530787" cy="6858000"/>
            <a:chOff x="0" y="0"/>
            <a:chExt cx="3022087" cy="685800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0" y="0"/>
              <a:ext cx="302208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637436" y="131359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37376" y="248244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CCD9F64-2556-4D1B-B880-24A01F81A86B}"/>
                </a:ext>
              </a:extLst>
            </p:cNvPr>
            <p:cNvSpPr txBox="1"/>
            <p:nvPr/>
          </p:nvSpPr>
          <p:spPr>
            <a:xfrm>
              <a:off x="38213" y="1524147"/>
              <a:ext cx="2844776" cy="1754326"/>
            </a:xfrm>
            <a:prstGeom prst="rect">
              <a:avLst/>
            </a:prstGeom>
            <a:noFill/>
          </p:spPr>
          <p:txBody>
            <a:bodyPr wrap="square" rtlCol="0">
              <a:spAutoFit/>
            </a:bodyPr>
            <a:lstStyle/>
            <a:p>
              <a:pPr algn="l"/>
              <a:r>
                <a:rPr lang="en-US" b="1" i="0" dirty="0">
                  <a:solidFill>
                    <a:schemeClr val="bg1"/>
                  </a:solidFill>
                  <a:effectLst/>
                  <a:latin typeface="GTAmerica"/>
                </a:rPr>
                <a:t>Among households that missed visits, the most common reason was health facility disruption. The Cabo Delgado conflict has resulted in the closure of many health facilities and displacement of health care workers, leaving some areas with no functional clinics. </a:t>
              </a:r>
            </a:p>
          </p:txBody>
        </p:sp>
      </p:grpSp>
      <p:sp>
        <p:nvSpPr>
          <p:cNvPr id="21" name="TextBox 20">
            <a:extLst>
              <a:ext uri="{FF2B5EF4-FFF2-40B4-BE49-F238E27FC236}">
                <a16:creationId xmlns:a16="http://schemas.microsoft.com/office/drawing/2014/main" id="{28CD3BA7-B239-44A2-B01F-22EEE0AE35D0}"/>
              </a:ext>
            </a:extLst>
          </p:cNvPr>
          <p:cNvSpPr txBox="1"/>
          <p:nvPr/>
        </p:nvSpPr>
        <p:spPr>
          <a:xfrm>
            <a:off x="254671" y="3783118"/>
            <a:ext cx="4970837" cy="1977464"/>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lgn="l">
              <a:buFont typeface="Arial" panose="020B0604020202020204" pitchFamily="34" charset="0"/>
              <a:buChar char="•"/>
            </a:pPr>
            <a:r>
              <a:rPr lang="en-US" sz="1750" b="0" i="0" dirty="0">
                <a:solidFill>
                  <a:schemeClr val="bg1">
                    <a:lumMod val="85000"/>
                  </a:schemeClr>
                </a:solidFill>
                <a:effectLst/>
                <a:latin typeface="GTAmerica"/>
              </a:rPr>
              <a:t>Around one in four missed visits in the previous six months were for reproductive, maternal, newborn and child health</a:t>
            </a:r>
            <a:r>
              <a:rPr lang="en-US" sz="1750" dirty="0">
                <a:solidFill>
                  <a:schemeClr val="bg1">
                    <a:lumMod val="85000"/>
                  </a:schemeClr>
                </a:solidFill>
                <a:latin typeface="GTAmerica"/>
              </a:rPr>
              <a:t>. A</a:t>
            </a:r>
            <a:r>
              <a:rPr lang="en-US" sz="1750" b="0" i="0" dirty="0">
                <a:solidFill>
                  <a:schemeClr val="bg1">
                    <a:lumMod val="85000"/>
                  </a:schemeClr>
                </a:solidFill>
                <a:effectLst/>
                <a:latin typeface="GTAmerica"/>
              </a:rPr>
              <a:t> substantial share were also for malaria (13%) or fever/chills (10%), symptoms which may overlap with COVID-19, which suggests cases may be going undetected.</a:t>
            </a:r>
          </a:p>
        </p:txBody>
      </p:sp>
      <p:pic>
        <p:nvPicPr>
          <p:cNvPr id="8" name="Picture 7">
            <a:extLst>
              <a:ext uri="{FF2B5EF4-FFF2-40B4-BE49-F238E27FC236}">
                <a16:creationId xmlns:a16="http://schemas.microsoft.com/office/drawing/2014/main" id="{EDEF6670-48B3-44B9-8530-6702882FC447}"/>
              </a:ext>
            </a:extLst>
          </p:cNvPr>
          <p:cNvPicPr>
            <a:picLocks noChangeAspect="1"/>
          </p:cNvPicPr>
          <p:nvPr/>
        </p:nvPicPr>
        <p:blipFill rotWithShape="1">
          <a:blip r:embed="rId3"/>
          <a:srcRect l="52254"/>
          <a:stretch/>
        </p:blipFill>
        <p:spPr>
          <a:xfrm>
            <a:off x="6797071" y="3283947"/>
            <a:ext cx="4383208" cy="2842911"/>
          </a:xfrm>
          <a:prstGeom prst="rect">
            <a:avLst/>
          </a:prstGeom>
        </p:spPr>
      </p:pic>
      <p:pic>
        <p:nvPicPr>
          <p:cNvPr id="12" name="Picture 11">
            <a:extLst>
              <a:ext uri="{FF2B5EF4-FFF2-40B4-BE49-F238E27FC236}">
                <a16:creationId xmlns:a16="http://schemas.microsoft.com/office/drawing/2014/main" id="{23546AD7-B9D8-44A2-BBE4-684C4B5D0428}"/>
              </a:ext>
            </a:extLst>
          </p:cNvPr>
          <p:cNvPicPr>
            <a:picLocks noChangeAspect="1"/>
          </p:cNvPicPr>
          <p:nvPr/>
        </p:nvPicPr>
        <p:blipFill rotWithShape="1">
          <a:blip r:embed="rId3"/>
          <a:srcRect l="1400" r="51901"/>
          <a:stretch/>
        </p:blipFill>
        <p:spPr>
          <a:xfrm>
            <a:off x="6797071" y="305664"/>
            <a:ext cx="4287133" cy="2842911"/>
          </a:xfrm>
          <a:prstGeom prst="rect">
            <a:avLst/>
          </a:prstGeom>
        </p:spPr>
      </p:pic>
      <p:sp>
        <p:nvSpPr>
          <p:cNvPr id="25" name="Rectangle 24">
            <a:extLst>
              <a:ext uri="{FF2B5EF4-FFF2-40B4-BE49-F238E27FC236}">
                <a16:creationId xmlns:a16="http://schemas.microsoft.com/office/drawing/2014/main" id="{4D381C72-CC83-450A-B432-E5FDDEE5196C}"/>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6" name="Picture 25">
            <a:extLst>
              <a:ext uri="{FF2B5EF4-FFF2-40B4-BE49-F238E27FC236}">
                <a16:creationId xmlns:a16="http://schemas.microsoft.com/office/drawing/2014/main" id="{0D0C4595-D9F3-4A4F-AD4A-D21AF02D8F2E}"/>
              </a:ext>
            </a:extLst>
          </p:cNvPr>
          <p:cNvPicPr>
            <a:picLocks noChangeAspect="1"/>
          </p:cNvPicPr>
          <p:nvPr/>
        </p:nvPicPr>
        <p:blipFill>
          <a:blip r:embed="rId4"/>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E90E5-A85F-4440-A39B-EA7688721BBA}"/>
              </a:ext>
            </a:extLst>
          </p:cNvPr>
          <p:cNvGrpSpPr/>
          <p:nvPr/>
        </p:nvGrpSpPr>
        <p:grpSpPr>
          <a:xfrm>
            <a:off x="0" y="0"/>
            <a:ext cx="5485855" cy="6858000"/>
            <a:chOff x="0" y="0"/>
            <a:chExt cx="3031567" cy="685800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0" y="0"/>
              <a:ext cx="3031567" cy="6858000"/>
              <a:chOff x="6609059" y="1126986"/>
              <a:chExt cx="3031567"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18540" y="1262358"/>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679725" y="238207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50BBA43-50A2-41FA-8A6B-456717B482D3}"/>
                </a:ext>
              </a:extLst>
            </p:cNvPr>
            <p:cNvSpPr txBox="1"/>
            <p:nvPr/>
          </p:nvSpPr>
          <p:spPr>
            <a:xfrm>
              <a:off x="53768" y="1507107"/>
              <a:ext cx="2891828" cy="1477328"/>
            </a:xfrm>
            <a:prstGeom prst="rect">
              <a:avLst/>
            </a:prstGeom>
            <a:noFill/>
          </p:spPr>
          <p:txBody>
            <a:bodyPr wrap="square" rtlCol="0">
              <a:spAutoFit/>
            </a:bodyPr>
            <a:lstStyle/>
            <a:p>
              <a:r>
                <a:rPr lang="en-US" b="1" dirty="0">
                  <a:solidFill>
                    <a:schemeClr val="bg1"/>
                  </a:solidFill>
                  <a:effectLst/>
                  <a:latin typeface="GTAmerica"/>
                </a:rPr>
                <a:t>More than 60% of respondents reported losing some or all of their income since the start of the pandemic. Of those households experiencing decreased income, more than one in three (39%) reported a “large” drop in income or lost all their income. </a:t>
              </a:r>
              <a:endParaRPr lang="en-US" b="1" dirty="0">
                <a:solidFill>
                  <a:schemeClr val="bg1"/>
                </a:solidFill>
                <a:latin typeface="GT America" panose="00000500000000000000"/>
              </a:endParaRPr>
            </a:p>
          </p:txBody>
        </p:sp>
      </p:grpSp>
      <p:sp>
        <p:nvSpPr>
          <p:cNvPr id="37" name="TextBox 36">
            <a:extLst>
              <a:ext uri="{FF2B5EF4-FFF2-40B4-BE49-F238E27FC236}">
                <a16:creationId xmlns:a16="http://schemas.microsoft.com/office/drawing/2014/main" id="{CC495CEE-B810-4F68-996A-5F28D93A2AA0}"/>
              </a:ext>
            </a:extLst>
          </p:cNvPr>
          <p:cNvSpPr txBox="1"/>
          <p:nvPr/>
        </p:nvSpPr>
        <p:spPr>
          <a:xfrm>
            <a:off x="221961" y="3075174"/>
            <a:ext cx="4774310" cy="3054682"/>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Lower-income and urban households were more likely to report income losses.</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The government launched a cash transfer program in September to alleviate the economic impact of the pandemic, with donor support. However, in the February survey, only 1% of households reported having received any additional government assistance in the previous month, a similar share to the August survey (2%). </a:t>
            </a:r>
          </a:p>
        </p:txBody>
      </p:sp>
      <p:pic>
        <p:nvPicPr>
          <p:cNvPr id="16" name="Picture 15">
            <a:extLst>
              <a:ext uri="{FF2B5EF4-FFF2-40B4-BE49-F238E27FC236}">
                <a16:creationId xmlns:a16="http://schemas.microsoft.com/office/drawing/2014/main" id="{DFFB6771-269C-4C5B-8354-0D555E7571E5}"/>
              </a:ext>
            </a:extLst>
          </p:cNvPr>
          <p:cNvPicPr>
            <a:picLocks noChangeAspect="1"/>
          </p:cNvPicPr>
          <p:nvPr/>
        </p:nvPicPr>
        <p:blipFill>
          <a:blip r:embed="rId3"/>
          <a:stretch>
            <a:fillRect/>
          </a:stretch>
        </p:blipFill>
        <p:spPr>
          <a:xfrm>
            <a:off x="6096000" y="718619"/>
            <a:ext cx="5182400" cy="2128239"/>
          </a:xfrm>
          <a:prstGeom prst="rect">
            <a:avLst/>
          </a:prstGeom>
        </p:spPr>
      </p:pic>
      <p:pic>
        <p:nvPicPr>
          <p:cNvPr id="23" name="Picture 22">
            <a:extLst>
              <a:ext uri="{FF2B5EF4-FFF2-40B4-BE49-F238E27FC236}">
                <a16:creationId xmlns:a16="http://schemas.microsoft.com/office/drawing/2014/main" id="{419151B1-346E-414C-A610-DF231693773F}"/>
              </a:ext>
            </a:extLst>
          </p:cNvPr>
          <p:cNvPicPr>
            <a:picLocks noChangeAspect="1"/>
          </p:cNvPicPr>
          <p:nvPr/>
        </p:nvPicPr>
        <p:blipFill>
          <a:blip r:embed="rId4"/>
          <a:stretch>
            <a:fillRect/>
          </a:stretch>
        </p:blipFill>
        <p:spPr>
          <a:xfrm>
            <a:off x="6477738" y="3475349"/>
            <a:ext cx="4936446" cy="1774902"/>
          </a:xfrm>
          <a:prstGeom prst="rect">
            <a:avLst/>
          </a:prstGeom>
        </p:spPr>
      </p:pic>
      <p:pic>
        <p:nvPicPr>
          <p:cNvPr id="3" name="Picture 2">
            <a:extLst>
              <a:ext uri="{FF2B5EF4-FFF2-40B4-BE49-F238E27FC236}">
                <a16:creationId xmlns:a16="http://schemas.microsoft.com/office/drawing/2014/main" id="{3FD1EA58-C2BE-4A25-BD4B-C3820F53FDA4}"/>
              </a:ext>
            </a:extLst>
          </p:cNvPr>
          <p:cNvPicPr>
            <a:picLocks noChangeAspect="1"/>
          </p:cNvPicPr>
          <p:nvPr/>
        </p:nvPicPr>
        <p:blipFill>
          <a:blip r:embed="rId5"/>
          <a:stretch>
            <a:fillRect/>
          </a:stretch>
        </p:blipFill>
        <p:spPr>
          <a:xfrm>
            <a:off x="6477738" y="2841540"/>
            <a:ext cx="4010585" cy="285790"/>
          </a:xfrm>
          <a:prstGeom prst="rect">
            <a:avLst/>
          </a:prstGeom>
        </p:spPr>
      </p:pic>
      <p:sp>
        <p:nvSpPr>
          <p:cNvPr id="27" name="Rectangle 26">
            <a:extLst>
              <a:ext uri="{FF2B5EF4-FFF2-40B4-BE49-F238E27FC236}">
                <a16:creationId xmlns:a16="http://schemas.microsoft.com/office/drawing/2014/main" id="{002C087E-B4ED-4F22-BFF3-220C1AA77AB2}"/>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8" name="Picture 27">
            <a:extLst>
              <a:ext uri="{FF2B5EF4-FFF2-40B4-BE49-F238E27FC236}">
                <a16:creationId xmlns:a16="http://schemas.microsoft.com/office/drawing/2014/main" id="{7B6215FD-A2CC-4B24-9B2B-9715A53BECD7}"/>
              </a:ext>
            </a:extLst>
          </p:cNvPr>
          <p:cNvPicPr>
            <a:picLocks noChangeAspect="1"/>
          </p:cNvPicPr>
          <p:nvPr/>
        </p:nvPicPr>
        <p:blipFill>
          <a:blip r:embed="rId6"/>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22</a:t>
            </a:fld>
            <a:r>
              <a:rPr lang="en-GB"/>
              <a:t> ‒ </a:t>
            </a:r>
            <a:endParaRPr lang="en-GB" dirty="0"/>
          </a:p>
        </p:txBody>
      </p:sp>
      <p:grpSp>
        <p:nvGrpSpPr>
          <p:cNvPr id="6" name="Group 5">
            <a:extLst>
              <a:ext uri="{FF2B5EF4-FFF2-40B4-BE49-F238E27FC236}">
                <a16:creationId xmlns:a16="http://schemas.microsoft.com/office/drawing/2014/main" id="{75B47221-1A8E-4D42-81B9-70B2B09382A1}"/>
              </a:ext>
            </a:extLst>
          </p:cNvPr>
          <p:cNvGrpSpPr/>
          <p:nvPr/>
        </p:nvGrpSpPr>
        <p:grpSpPr>
          <a:xfrm>
            <a:off x="1" y="0"/>
            <a:ext cx="5561635" cy="6858000"/>
            <a:chOff x="0" y="0"/>
            <a:chExt cx="3093206" cy="6858000"/>
          </a:xfrm>
        </p:grpSpPr>
        <p:grpSp>
          <p:nvGrpSpPr>
            <p:cNvPr id="7" name="Group 6">
              <a:extLst>
                <a:ext uri="{FF2B5EF4-FFF2-40B4-BE49-F238E27FC236}">
                  <a16:creationId xmlns:a16="http://schemas.microsoft.com/office/drawing/2014/main" id="{A1F23612-115E-4861-9EA6-FA682AE2B42C}"/>
                </a:ext>
              </a:extLst>
            </p:cNvPr>
            <p:cNvGrpSpPr/>
            <p:nvPr/>
          </p:nvGrpSpPr>
          <p:grpSpPr>
            <a:xfrm>
              <a:off x="0" y="0"/>
              <a:ext cx="3022087" cy="6858000"/>
              <a:chOff x="6609059" y="1126986"/>
              <a:chExt cx="3022087"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09060" y="1262358"/>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38088" y="241016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0035300-417A-4BDA-8A3C-88B9CAB661C9}"/>
                </a:ext>
              </a:extLst>
            </p:cNvPr>
            <p:cNvSpPr txBox="1"/>
            <p:nvPr/>
          </p:nvSpPr>
          <p:spPr>
            <a:xfrm>
              <a:off x="71120" y="1392386"/>
              <a:ext cx="3022086" cy="1200329"/>
            </a:xfrm>
            <a:prstGeom prst="rect">
              <a:avLst/>
            </a:prstGeom>
            <a:noFill/>
          </p:spPr>
          <p:txBody>
            <a:bodyPr wrap="square" rtlCol="0">
              <a:spAutoFit/>
            </a:bodyPr>
            <a:lstStyle/>
            <a:p>
              <a:r>
                <a:rPr lang="en-US" b="1" dirty="0">
                  <a:solidFill>
                    <a:schemeClr val="bg1"/>
                  </a:solidFill>
                  <a:latin typeface="GT America" panose="00000500000000000000"/>
                </a:rPr>
                <a:t>More than half of households were forced to limit meals or portion sizes in the previous week, with the most significant barriers to food access being rising food prices and falling incomes. </a:t>
              </a:r>
            </a:p>
          </p:txBody>
        </p:sp>
      </p:grpSp>
      <p:sp>
        <p:nvSpPr>
          <p:cNvPr id="18" name="TextBox 17">
            <a:extLst>
              <a:ext uri="{FF2B5EF4-FFF2-40B4-BE49-F238E27FC236}">
                <a16:creationId xmlns:a16="http://schemas.microsoft.com/office/drawing/2014/main" id="{F5FF48A8-09F8-4161-8EC4-C0D8FB859FA8}"/>
              </a:ext>
            </a:extLst>
          </p:cNvPr>
          <p:cNvSpPr txBox="1"/>
          <p:nvPr/>
        </p:nvSpPr>
        <p:spPr>
          <a:xfrm>
            <a:off x="0" y="2741908"/>
            <a:ext cx="5433762" cy="3493264"/>
          </a:xfrm>
          <a:prstGeom prst="rect">
            <a:avLst/>
          </a:prstGeom>
          <a:noFill/>
        </p:spPr>
        <p:txBody>
          <a:bodyPr wrap="square" rtlCol="0">
            <a:spAutoFit/>
          </a:bodyPr>
          <a:lstStyle/>
          <a:p>
            <a:r>
              <a:rPr lang="en-US" sz="170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00" dirty="0">
                <a:solidFill>
                  <a:schemeClr val="bg1">
                    <a:lumMod val="85000"/>
                  </a:schemeClr>
                </a:solidFill>
                <a:latin typeface="GT America" panose="00000500000000000000"/>
              </a:rPr>
              <a:t>Food insecurity affected lower-income and less-educated households more.</a:t>
            </a:r>
          </a:p>
          <a:p>
            <a:pPr marL="285750" indent="-285750">
              <a:buFont typeface="Arial" panose="020B0604020202020204" pitchFamily="34" charset="0"/>
              <a:buChar char="•"/>
            </a:pPr>
            <a:r>
              <a:rPr lang="en-US" sz="1700" dirty="0">
                <a:solidFill>
                  <a:schemeClr val="bg1">
                    <a:lumMod val="85000"/>
                  </a:schemeClr>
                </a:solidFill>
                <a:latin typeface="GT America" panose="00000500000000000000"/>
              </a:rPr>
              <a:t>The economic impact of the pandemic is exacerbating other ongoing crises, including the ongoing conflict in the Cabo Delgado province and Cyclone Eloise, which caused flooding in central Mozambique in January. Nearly one million people are facing crisis levels of acute food insecurity (IPC Phase 3 or higher), with the majority of those affected in Cabo Delgado and neighboring provinces. The conflict has reportedly reduced agricultural yields and disrupted supply chains, causing rising food prices. </a:t>
            </a:r>
          </a:p>
        </p:txBody>
      </p:sp>
      <p:pic>
        <p:nvPicPr>
          <p:cNvPr id="28" name="Picture 27">
            <a:extLst>
              <a:ext uri="{FF2B5EF4-FFF2-40B4-BE49-F238E27FC236}">
                <a16:creationId xmlns:a16="http://schemas.microsoft.com/office/drawing/2014/main" id="{B7DD6F5F-35EA-4BCE-915A-108353B693F0}"/>
              </a:ext>
            </a:extLst>
          </p:cNvPr>
          <p:cNvPicPr>
            <a:picLocks noChangeAspect="1"/>
          </p:cNvPicPr>
          <p:nvPr/>
        </p:nvPicPr>
        <p:blipFill>
          <a:blip r:embed="rId2"/>
          <a:stretch>
            <a:fillRect/>
          </a:stretch>
        </p:blipFill>
        <p:spPr>
          <a:xfrm>
            <a:off x="6332956" y="135750"/>
            <a:ext cx="4788045" cy="2048144"/>
          </a:xfrm>
          <a:prstGeom prst="rect">
            <a:avLst/>
          </a:prstGeom>
        </p:spPr>
      </p:pic>
      <p:pic>
        <p:nvPicPr>
          <p:cNvPr id="30" name="Picture 29">
            <a:extLst>
              <a:ext uri="{FF2B5EF4-FFF2-40B4-BE49-F238E27FC236}">
                <a16:creationId xmlns:a16="http://schemas.microsoft.com/office/drawing/2014/main" id="{5AFD16B3-BFAD-4AA5-980C-E16DDD770A88}"/>
              </a:ext>
            </a:extLst>
          </p:cNvPr>
          <p:cNvPicPr>
            <a:picLocks noChangeAspect="1"/>
          </p:cNvPicPr>
          <p:nvPr/>
        </p:nvPicPr>
        <p:blipFill>
          <a:blip r:embed="rId3"/>
          <a:stretch>
            <a:fillRect/>
          </a:stretch>
        </p:blipFill>
        <p:spPr>
          <a:xfrm>
            <a:off x="6568593" y="2500992"/>
            <a:ext cx="4552408" cy="1799477"/>
          </a:xfrm>
          <a:prstGeom prst="rect">
            <a:avLst/>
          </a:prstGeom>
        </p:spPr>
      </p:pic>
      <p:pic>
        <p:nvPicPr>
          <p:cNvPr id="32" name="Picture 31">
            <a:extLst>
              <a:ext uri="{FF2B5EF4-FFF2-40B4-BE49-F238E27FC236}">
                <a16:creationId xmlns:a16="http://schemas.microsoft.com/office/drawing/2014/main" id="{181227D0-72BE-49FF-9EBA-D2AF25C98D2E}"/>
              </a:ext>
            </a:extLst>
          </p:cNvPr>
          <p:cNvPicPr>
            <a:picLocks noChangeAspect="1"/>
          </p:cNvPicPr>
          <p:nvPr/>
        </p:nvPicPr>
        <p:blipFill>
          <a:blip r:embed="rId4"/>
          <a:stretch>
            <a:fillRect/>
          </a:stretch>
        </p:blipFill>
        <p:spPr>
          <a:xfrm>
            <a:off x="7243731" y="4307084"/>
            <a:ext cx="3270676" cy="2550916"/>
          </a:xfrm>
          <a:prstGeom prst="rect">
            <a:avLst/>
          </a:prstGeom>
        </p:spPr>
      </p:pic>
      <p:pic>
        <p:nvPicPr>
          <p:cNvPr id="4" name="Picture 3">
            <a:extLst>
              <a:ext uri="{FF2B5EF4-FFF2-40B4-BE49-F238E27FC236}">
                <a16:creationId xmlns:a16="http://schemas.microsoft.com/office/drawing/2014/main" id="{7DB0965E-CB1A-4AB0-9321-3FB41448851C}"/>
              </a:ext>
            </a:extLst>
          </p:cNvPr>
          <p:cNvPicPr>
            <a:picLocks noChangeAspect="1"/>
          </p:cNvPicPr>
          <p:nvPr/>
        </p:nvPicPr>
        <p:blipFill>
          <a:blip r:embed="rId5"/>
          <a:stretch>
            <a:fillRect/>
          </a:stretch>
        </p:blipFill>
        <p:spPr>
          <a:xfrm>
            <a:off x="6607070" y="2205676"/>
            <a:ext cx="3982006" cy="295316"/>
          </a:xfrm>
          <a:prstGeom prst="rect">
            <a:avLst/>
          </a:prstGeom>
        </p:spPr>
      </p:pic>
      <p:sp>
        <p:nvSpPr>
          <p:cNvPr id="21" name="Rectangle 20">
            <a:extLst>
              <a:ext uri="{FF2B5EF4-FFF2-40B4-BE49-F238E27FC236}">
                <a16:creationId xmlns:a16="http://schemas.microsoft.com/office/drawing/2014/main" id="{4C5B929A-9EB6-48D7-BA4E-F1B2D25C22D3}"/>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2" name="Picture 21">
            <a:extLst>
              <a:ext uri="{FF2B5EF4-FFF2-40B4-BE49-F238E27FC236}">
                <a16:creationId xmlns:a16="http://schemas.microsoft.com/office/drawing/2014/main" id="{D4239F93-75BC-4658-92B8-440687906360}"/>
              </a:ext>
            </a:extLst>
          </p:cNvPr>
          <p:cNvPicPr>
            <a:picLocks noChangeAspect="1"/>
          </p:cNvPicPr>
          <p:nvPr/>
        </p:nvPicPr>
        <p:blipFill>
          <a:blip r:embed="rId6"/>
          <a:stretch>
            <a:fillRect/>
          </a:stretch>
        </p:blipFill>
        <p:spPr>
          <a:xfrm>
            <a:off x="127876" y="6265228"/>
            <a:ext cx="1873969" cy="397288"/>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February 2021 survey</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424107"/>
            <a:ext cx="11500097" cy="5277775"/>
          </a:xfrm>
        </p:spPr>
        <p:txBody>
          <a:bodyPr>
            <a:normAutofit/>
          </a:bodyPr>
          <a:lstStyle/>
          <a:p>
            <a:r>
              <a:rPr lang="en-US" sz="2400" b="0" i="0" dirty="0">
                <a:solidFill>
                  <a:srgbClr val="000000"/>
                </a:solidFill>
                <a:effectLst/>
                <a:latin typeface="HK Grotesk Medium" panose="00000600000000000000" pitchFamily="2" charset="0"/>
              </a:rPr>
              <a:t>Mozambique experienced a surge in reported COVID-19 cases in January and February, when reported cases reached 900 per day (more than four times the incidence detected during the previous wave). With test positivity around 30% during the peak, many cases and deaths have likely gone undetected.</a:t>
            </a:r>
          </a:p>
          <a:p>
            <a:r>
              <a:rPr lang="en-US" sz="2400" dirty="0">
                <a:solidFill>
                  <a:srgbClr val="000000"/>
                </a:solidFill>
                <a:latin typeface="HK Grotesk Medium" panose="00000600000000000000" pitchFamily="2" charset="0"/>
              </a:rPr>
              <a:t>PHSM support and self-reported adherence were high, although a much lower share of people reported staying home or reducing trips to markets, reflecting the challenges people faced in adhering to economically restrictive measures.</a:t>
            </a:r>
          </a:p>
          <a:p>
            <a:r>
              <a:rPr lang="en-US" sz="2400" b="0" i="0" dirty="0">
                <a:solidFill>
                  <a:srgbClr val="000000"/>
                </a:solidFill>
                <a:effectLst/>
                <a:latin typeface="HK Grotesk Medium" panose="00000600000000000000" pitchFamily="2" charset="0"/>
              </a:rPr>
              <a:t>Perceptions of COVID-19 risk were high in Mozambique compared to other African Union Member States in the Southern Region. While almost 90% of respondents believed COVID-19 would affect many people in their country, fewer (47%) believed COVID-19 posed a risk to them personally.</a:t>
            </a:r>
          </a:p>
          <a:p>
            <a:r>
              <a:rPr lang="en-US" sz="2400" b="0" i="0" dirty="0">
                <a:solidFill>
                  <a:srgbClr val="000000"/>
                </a:solidFill>
                <a:effectLst/>
                <a:latin typeface="HK Grotesk Medium" panose="00000600000000000000" pitchFamily="2" charset="0"/>
              </a:rPr>
              <a:t>The COVID-19 pandemic is exacerbating economic hardships in Mozambique. Two-thirds of households reported that their income had fallen and more than half were forced to restrict food consumption.</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August 2020 to February 2021 Trend</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170770" y="1754811"/>
            <a:ext cx="11089360" cy="4981655"/>
          </a:xfrm>
        </p:spPr>
        <p:txBody>
          <a:bodyPr vert="horz" lIns="91440" tIns="45720" rIns="91440" bIns="45720" rtlCol="0" anchor="t">
            <a:normAutofit/>
          </a:bodyPr>
          <a:lstStyle/>
          <a:p>
            <a:r>
              <a:rPr lang="en-US" dirty="0">
                <a:solidFill>
                  <a:srgbClr val="000000"/>
                </a:solidFill>
                <a:latin typeface="HK Grotesk Medium"/>
              </a:rPr>
              <a:t>PHSM support and adherence has remained relatively stable since the August 2020 survey, despite increased transmission in January and February 2021.</a:t>
            </a:r>
            <a:endParaRPr lang="en-US" dirty="0">
              <a:solidFill>
                <a:srgbClr val="000000"/>
              </a:solidFill>
              <a:latin typeface="HK Grotesk Medium" panose="00000600000000000000" pitchFamily="2" charset="0"/>
            </a:endParaRPr>
          </a:p>
          <a:p>
            <a:r>
              <a:rPr lang="en-US" dirty="0">
                <a:solidFill>
                  <a:srgbClr val="000000"/>
                </a:solidFill>
                <a:latin typeface="HK Grotesk Medium"/>
              </a:rPr>
              <a:t>There was a marked increase in reported satisfaction for the government's COVID-19 response since August (from 72% satisfaction to 85%).</a:t>
            </a:r>
          </a:p>
          <a:p>
            <a:r>
              <a:rPr lang="en-US" dirty="0">
                <a:solidFill>
                  <a:srgbClr val="000000"/>
                </a:solidFill>
                <a:latin typeface="HK Grotesk Medium"/>
              </a:rPr>
              <a:t>Perceptions of risk to the country and personal risk of catching COVID-19 were both higher than in August, in line with the worsening epidemiological situation in Mozambique.</a:t>
            </a:r>
          </a:p>
          <a:p>
            <a:pPr marL="0" indent="0">
              <a:buNone/>
            </a:pPr>
            <a:endParaRPr lang="en-US" dirty="0">
              <a:solidFill>
                <a:srgbClr val="000000"/>
              </a:solidFill>
              <a:latin typeface="HK Grotesk Medium" panose="00000600000000000000" pitchFamily="2" charset="0"/>
            </a:endParaRPr>
          </a:p>
        </p:txBody>
      </p:sp>
    </p:spTree>
    <p:extLst>
      <p:ext uri="{BB962C8B-B14F-4D97-AF65-F5344CB8AC3E}">
        <p14:creationId xmlns:p14="http://schemas.microsoft.com/office/powerpoint/2010/main" val="355820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3" name="Graphic 12">
            <a:extLst>
              <a:ext uri="{FF2B5EF4-FFF2-40B4-BE49-F238E27FC236}">
                <a16:creationId xmlns:a16="http://schemas.microsoft.com/office/drawing/2014/main" id="{B0EBA69D-1F7E-534A-9304-9F22D4951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601" y="2759442"/>
            <a:ext cx="10245717" cy="4025822"/>
          </a:xfrm>
          <a:prstGeom prst="rect">
            <a:avLst/>
          </a:prstGeom>
        </p:spPr>
      </p:pic>
      <p:graphicFrame>
        <p:nvGraphicFramePr>
          <p:cNvPr id="117" name="Google Shape;117;p17"/>
          <p:cNvGraphicFramePr/>
          <p:nvPr>
            <p:extLst>
              <p:ext uri="{D42A27DB-BD31-4B8C-83A1-F6EECF244321}">
                <p14:modId xmlns:p14="http://schemas.microsoft.com/office/powerpoint/2010/main" val="871163245"/>
              </p:ext>
            </p:extLst>
          </p:nvPr>
        </p:nvGraphicFramePr>
        <p:xfrm>
          <a:off x="5242296" y="652622"/>
          <a:ext cx="6549267" cy="1676535"/>
        </p:xfrm>
        <a:graphic>
          <a:graphicData uri="http://schemas.openxmlformats.org/drawingml/2006/table">
            <a:tbl>
              <a:tblPr firstRow="1" bandRow="1">
                <a:noFill/>
              </a:tblPr>
              <a:tblGrid>
                <a:gridCol w="2923767">
                  <a:extLst>
                    <a:ext uri="{9D8B030D-6E8A-4147-A177-3AD203B41FA5}">
                      <a16:colId xmlns:a16="http://schemas.microsoft.com/office/drawing/2014/main" val="20000"/>
                    </a:ext>
                  </a:extLst>
                </a:gridCol>
                <a:gridCol w="1208500">
                  <a:extLst>
                    <a:ext uri="{9D8B030D-6E8A-4147-A177-3AD203B41FA5}">
                      <a16:colId xmlns:a16="http://schemas.microsoft.com/office/drawing/2014/main" val="20001"/>
                    </a:ext>
                  </a:extLst>
                </a:gridCol>
                <a:gridCol w="1208500">
                  <a:extLst>
                    <a:ext uri="{9D8B030D-6E8A-4147-A177-3AD203B41FA5}">
                      <a16:colId xmlns:a16="http://schemas.microsoft.com/office/drawing/2014/main" val="20002"/>
                    </a:ext>
                  </a:extLst>
                </a:gridCol>
                <a:gridCol w="1208500">
                  <a:extLst>
                    <a:ext uri="{9D8B030D-6E8A-4147-A177-3AD203B41FA5}">
                      <a16:colId xmlns:a16="http://schemas.microsoft.com/office/drawing/2014/main" val="20003"/>
                    </a:ext>
                  </a:extLst>
                </a:gridCol>
              </a:tblGrid>
              <a:tr h="335307">
                <a:tc>
                  <a:txBody>
                    <a:bodyPr/>
                    <a:lstStyle/>
                    <a:p>
                      <a:pPr marL="0" marR="0" lvl="0" indent="0" algn="l" rtl="0">
                        <a:spcBef>
                          <a:spcPts val="0"/>
                        </a:spcBef>
                        <a:spcAft>
                          <a:spcPts val="0"/>
                        </a:spcAft>
                        <a:buNone/>
                      </a:pPr>
                      <a:endParaRPr sz="1600" u="none" strike="noStrike" cap="none">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600" u="none" strike="noStrike" cap="none" dirty="0">
                          <a:solidFill>
                            <a:srgbClr val="434343"/>
                          </a:solidFill>
                          <a:latin typeface="Open Sans SemiBold"/>
                          <a:ea typeface="Open Sans SemiBold"/>
                          <a:cs typeface="Open Sans SemiBold"/>
                        </a:rPr>
                        <a:t>Survey 2</a:t>
                      </a:r>
                      <a:endParaRPr sz="15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a:solidFill>
                            <a:srgbClr val="434343"/>
                          </a:solidFill>
                          <a:latin typeface="Open Sans SemiBold"/>
                          <a:ea typeface="Open Sans SemiBold"/>
                          <a:cs typeface="Open Sans SemiBold"/>
                        </a:rPr>
                        <a:t>Survey</a:t>
                      </a:r>
                      <a:r>
                        <a:rPr lang="en" sz="1600" dirty="0">
                          <a:solidFill>
                            <a:srgbClr val="434343"/>
                          </a:solidFill>
                          <a:latin typeface="Open Sans SemiBold"/>
                          <a:ea typeface="Open Sans SemiBold"/>
                          <a:cs typeface="Open Sans SemiBold"/>
                          <a:sym typeface="Open Sans SemiBold"/>
                        </a:rPr>
                        <a:t> 3</a:t>
                      </a:r>
                      <a:endParaRPr sz="16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dirty="0">
                          <a:solidFill>
                            <a:srgbClr val="434343"/>
                          </a:solidFill>
                          <a:latin typeface="Open Sans SemiBold"/>
                          <a:ea typeface="Open Sans SemiBold"/>
                          <a:cs typeface="Open Sans SemiBold"/>
                          <a:sym typeface="Open Sans SemiBold"/>
                        </a:rPr>
                        <a:t>Trend</a:t>
                      </a:r>
                      <a:endParaRPr sz="1600" dirty="0">
                        <a:solidFill>
                          <a:srgbClr val="434343"/>
                        </a:solidFill>
                        <a:latin typeface="Open Sans SemiBold"/>
                        <a:ea typeface="Open Sans SemiBold"/>
                        <a:cs typeface="Open Sans SemiBold"/>
                        <a:sym typeface="Open Sans SemiBold"/>
                      </a:endParaRPr>
                    </a:p>
                  </a:txBody>
                  <a:tcPr marL="91467" marR="91467" marT="45733" marB="45733"/>
                </a:tc>
                <a:extLst>
                  <a:ext uri="{0D108BD9-81ED-4DB2-BD59-A6C34878D82A}">
                    <a16:rowId xmlns:a16="http://schemas.microsoft.com/office/drawing/2014/main" val="10000"/>
                  </a:ext>
                </a:extLst>
              </a:tr>
              <a:tr h="335307">
                <a:tc>
                  <a:txBody>
                    <a:bodyPr/>
                    <a:lstStyle/>
                    <a:p>
                      <a:pPr marL="0" marR="0" lvl="0" indent="0" algn="l" rtl="0">
                        <a:spcBef>
                          <a:spcPts val="0"/>
                        </a:spcBef>
                        <a:spcAft>
                          <a:spcPts val="0"/>
                        </a:spcAft>
                        <a:buNone/>
                      </a:pPr>
                      <a:r>
                        <a:rPr lang="en" sz="1600" dirty="0">
                          <a:latin typeface="Open Sans Light"/>
                          <a:ea typeface="Open Sans Light"/>
                          <a:cs typeface="Open Sans Light"/>
                          <a:sym typeface="Open Sans Light"/>
                        </a:rPr>
                        <a:t>Personal</a:t>
                      </a:r>
                      <a:r>
                        <a:rPr lang="en" sz="1600" u="none" strike="noStrike" cap="none" dirty="0">
                          <a:latin typeface="Open Sans Light"/>
                          <a:ea typeface="Open Sans Light"/>
                          <a:cs typeface="Open Sans Light"/>
                          <a:sym typeface="Open Sans Light"/>
                        </a:rPr>
                        <a:t> risk perception</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37%</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47</a:t>
                      </a:r>
                      <a:r>
                        <a:rPr lang="en" sz="1500" u="none" strike="noStrike" cap="none" dirty="0">
                          <a:latin typeface="Open Sans Light"/>
                          <a:ea typeface="Open Sans Light"/>
                          <a:cs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a:t>
                      </a:r>
                      <a:r>
                        <a:rPr lang="en" sz="1500" b="1" dirty="0">
                          <a:latin typeface="Open Sans Light"/>
                          <a:ea typeface="Open Sans Light"/>
                          <a:cs typeface="Open Sans Light"/>
                          <a:sym typeface="Open Sans Light"/>
                        </a:rPr>
                        <a:t>10</a:t>
                      </a:r>
                      <a:r>
                        <a:rPr lang="en" sz="1500" b="1" dirty="0">
                          <a:latin typeface="Open Sans Light"/>
                          <a:ea typeface="Open Sans Light"/>
                          <a:cs typeface="Open Sans Light"/>
                        </a:rPr>
                        <a:t>%</a:t>
                      </a:r>
                      <a:r>
                        <a:rPr lang="en" sz="1500" dirty="0">
                          <a:latin typeface="Open Sans Light"/>
                          <a:ea typeface="Open Sans Light"/>
                          <a:cs typeface="Open Sans Light"/>
                        </a:rPr>
                        <a:t> </a:t>
                      </a:r>
                      <a:endParaRPr sz="1500" u="none" strike="noStrike" cap="none"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1"/>
                  </a:ext>
                </a:extLst>
              </a:tr>
              <a:tr h="335307">
                <a:tc>
                  <a:txBody>
                    <a:bodyPr/>
                    <a:lstStyle/>
                    <a:p>
                      <a:pPr marL="0" marR="0" lvl="0" indent="0" algn="l" rtl="0">
                        <a:spcBef>
                          <a:spcPts val="0"/>
                        </a:spcBef>
                        <a:spcAft>
                          <a:spcPts val="0"/>
                        </a:spcAft>
                        <a:buNone/>
                      </a:pPr>
                      <a:r>
                        <a:rPr lang="en" sz="1600" u="none" strike="noStrike" cap="none" dirty="0">
                          <a:latin typeface="Open Sans Light"/>
                          <a:ea typeface="Open Sans Light"/>
                          <a:cs typeface="Open Sans Light"/>
                          <a:sym typeface="Open Sans Light"/>
                        </a:rPr>
                        <a:t>Support for staying home</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88</a:t>
                      </a:r>
                      <a:r>
                        <a:rPr lang="en" sz="1500" u="none" strike="noStrike" cap="none" dirty="0">
                          <a:latin typeface="Open Sans Light"/>
                          <a:ea typeface="Open Sans Light"/>
                          <a:cs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83%</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a:t>
                      </a:r>
                      <a:r>
                        <a:rPr lang="en" sz="1500" b="1" dirty="0">
                          <a:latin typeface="Open Sans Light"/>
                          <a:ea typeface="Open Sans Light"/>
                          <a:cs typeface="Open Sans Light"/>
                          <a:sym typeface="Open Sans Light"/>
                        </a:rPr>
                        <a:t>5</a:t>
                      </a:r>
                      <a:r>
                        <a:rPr lang="en" sz="1500" b="1" dirty="0">
                          <a:latin typeface="Open Sans Light"/>
                          <a:ea typeface="Open Sans Light"/>
                          <a:cs typeface="Open Sans Light"/>
                        </a:rPr>
                        <a:t>%</a:t>
                      </a:r>
                      <a:endParaRPr lang="en"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2"/>
                  </a:ext>
                </a:extLst>
              </a:tr>
              <a:tr h="335307">
                <a:tc>
                  <a:txBody>
                    <a:bodyPr/>
                    <a:lstStyle/>
                    <a:p>
                      <a:pPr marL="0" marR="0" lvl="0" indent="0" algn="l" rtl="0">
                        <a:spcBef>
                          <a:spcPts val="0"/>
                        </a:spcBef>
                        <a:spcAft>
                          <a:spcPts val="0"/>
                        </a:spcAft>
                        <a:buNone/>
                      </a:pPr>
                      <a:r>
                        <a:rPr lang="en" sz="1600" u="none" strike="noStrike" cap="none" dirty="0">
                          <a:latin typeface="Open Sans Light"/>
                          <a:ea typeface="Open Sans Light"/>
                          <a:cs typeface="Open Sans Light"/>
                          <a:sym typeface="Open Sans Light"/>
                        </a:rPr>
                        <a:t>Government satisfaction</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72</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85</a:t>
                      </a:r>
                      <a:r>
                        <a:rPr lang="en" sz="1500" u="none" strike="noStrike" cap="none" dirty="0">
                          <a:latin typeface="Open Sans Light"/>
                          <a:ea typeface="Open Sans Light"/>
                          <a:cs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a:t>
                      </a:r>
                      <a:r>
                        <a:rPr lang="en" sz="1500" b="1" dirty="0">
                          <a:latin typeface="Open Sans Light"/>
                          <a:ea typeface="Open Sans Light"/>
                          <a:cs typeface="Open Sans Light"/>
                          <a:sym typeface="Open Sans Light"/>
                        </a:rPr>
                        <a:t>13</a:t>
                      </a:r>
                      <a:r>
                        <a:rPr lang="en" sz="1500" b="1" dirty="0">
                          <a:latin typeface="Open Sans Light"/>
                          <a:ea typeface="Open Sans Light"/>
                          <a:cs typeface="Open Sans Light"/>
                        </a:rPr>
                        <a:t>%</a:t>
                      </a:r>
                      <a:r>
                        <a:rPr lang="en" sz="1500" dirty="0">
                          <a:latin typeface="Open Sans Light"/>
                          <a:ea typeface="Open Sans Light"/>
                          <a:cs typeface="Open Sans Light"/>
                        </a:rPr>
                        <a:t> </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3"/>
                  </a:ext>
                </a:extLst>
              </a:tr>
              <a:tr h="335307">
                <a:tc>
                  <a:txBody>
                    <a:bodyPr/>
                    <a:lstStyle/>
                    <a:p>
                      <a:pPr marL="0" marR="0" lvl="0" indent="0" algn="l" rtl="0">
                        <a:spcBef>
                          <a:spcPts val="0"/>
                        </a:spcBef>
                        <a:spcAft>
                          <a:spcPts val="0"/>
                        </a:spcAft>
                        <a:buNone/>
                      </a:pPr>
                      <a:r>
                        <a:rPr lang="en" sz="1600" u="none" strike="noStrike" cap="none" dirty="0">
                          <a:latin typeface="Open Sans Light"/>
                          <a:ea typeface="Open Sans Light"/>
                          <a:cs typeface="Open Sans Light"/>
                          <a:sym typeface="Open Sans Light"/>
                        </a:rPr>
                        <a:t>Income loss</a:t>
                      </a:r>
                      <a:endParaRPr sz="15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68</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61%</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Clr>
                          <a:schemeClr val="dk1"/>
                        </a:buClr>
                        <a:buSzPts val="1100"/>
                        <a:buFont typeface="Arial"/>
                        <a:buNone/>
                      </a:pPr>
                      <a:r>
                        <a:rPr lang="en-US" sz="1500" dirty="0"/>
                        <a:t>↓</a:t>
                      </a:r>
                      <a:r>
                        <a:rPr lang="en" sz="1500" dirty="0">
                          <a:latin typeface="Open Sans Light"/>
                          <a:ea typeface="Open Sans Light"/>
                          <a:cs typeface="Open Sans Light"/>
                          <a:sym typeface="Open Sans Light"/>
                        </a:rPr>
                        <a:t> 7%</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4"/>
                  </a:ext>
                </a:extLst>
              </a:tr>
            </a:tbl>
          </a:graphicData>
        </a:graphic>
      </p:graphicFrame>
      <p:grpSp>
        <p:nvGrpSpPr>
          <p:cNvPr id="118" name="Google Shape;118;p17"/>
          <p:cNvGrpSpPr/>
          <p:nvPr/>
        </p:nvGrpSpPr>
        <p:grpSpPr>
          <a:xfrm>
            <a:off x="5496767" y="2898710"/>
            <a:ext cx="812040" cy="3072809"/>
            <a:chOff x="-1297109" y="1668042"/>
            <a:chExt cx="3559500" cy="3497658"/>
          </a:xfrm>
        </p:grpSpPr>
        <p:sp>
          <p:nvSpPr>
            <p:cNvPr id="119" name="Google Shape;119;p17"/>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120" name="Google Shape;120;p17"/>
            <p:cNvSpPr txBox="1"/>
            <p:nvPr/>
          </p:nvSpPr>
          <p:spPr>
            <a:xfrm>
              <a:off x="-1297109" y="1668042"/>
              <a:ext cx="35595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2</a:t>
              </a:r>
              <a:endParaRPr sz="1067"/>
            </a:p>
          </p:txBody>
        </p:sp>
      </p:grpSp>
      <p:sp>
        <p:nvSpPr>
          <p:cNvPr id="121" name="Google Shape;121;p17"/>
          <p:cNvSpPr txBox="1"/>
          <p:nvPr/>
        </p:nvSpPr>
        <p:spPr>
          <a:xfrm>
            <a:off x="771333" y="2466000"/>
            <a:ext cx="10758800" cy="443249"/>
          </a:xfrm>
          <a:prstGeom prst="rect">
            <a:avLst/>
          </a:prstGeom>
          <a:noFill/>
          <a:ln>
            <a:noFill/>
          </a:ln>
        </p:spPr>
        <p:txBody>
          <a:bodyPr spcFirstLastPara="1" wrap="square" lIns="91433" tIns="91433" rIns="91433" bIns="91433" anchor="t" anchorCtr="0">
            <a:spAutoFit/>
          </a:bodyPr>
          <a:lstStyle/>
          <a:p>
            <a:pPr>
              <a:lnSpc>
                <a:spcPct val="90000"/>
              </a:lnSpc>
            </a:pPr>
            <a:r>
              <a:rPr lang="en" sz="1867">
                <a:solidFill>
                  <a:srgbClr val="005E72"/>
                </a:solidFill>
                <a:latin typeface="Open Sans SemiBold"/>
                <a:ea typeface="Open Sans SemiBold"/>
                <a:cs typeface="Open Sans SemiBold"/>
                <a:sym typeface="Open Sans SemiBold"/>
              </a:rPr>
              <a:t>Disease dynamics with indicators for tightening measures (▲) and loosening measures (▼)</a:t>
            </a:r>
            <a:endParaRPr sz="1867">
              <a:solidFill>
                <a:srgbClr val="005E72"/>
              </a:solidFill>
              <a:latin typeface="Open Sans SemiBold"/>
              <a:ea typeface="Open Sans SemiBold"/>
              <a:cs typeface="Open Sans SemiBold"/>
              <a:sym typeface="Open Sans SemiBold"/>
            </a:endParaRPr>
          </a:p>
        </p:txBody>
      </p:sp>
      <p:cxnSp>
        <p:nvCxnSpPr>
          <p:cNvPr id="122" name="Google Shape;122;p17"/>
          <p:cNvCxnSpPr/>
          <p:nvPr/>
        </p:nvCxnSpPr>
        <p:spPr>
          <a:xfrm>
            <a:off x="771325" y="2813008"/>
            <a:ext cx="10758800" cy="8000"/>
          </a:xfrm>
          <a:prstGeom prst="straightConnector1">
            <a:avLst/>
          </a:prstGeom>
          <a:noFill/>
          <a:ln w="9525" cap="flat" cmpd="sng">
            <a:solidFill>
              <a:srgbClr val="005E72"/>
            </a:solidFill>
            <a:prstDash val="solid"/>
            <a:round/>
            <a:headEnd type="none" w="med" len="med"/>
            <a:tailEnd type="none" w="med" len="med"/>
          </a:ln>
        </p:spPr>
      </p:cxnSp>
      <p:grpSp>
        <p:nvGrpSpPr>
          <p:cNvPr id="125" name="Google Shape;125;p17"/>
          <p:cNvGrpSpPr/>
          <p:nvPr/>
        </p:nvGrpSpPr>
        <p:grpSpPr>
          <a:xfrm>
            <a:off x="9885167" y="2913410"/>
            <a:ext cx="872405" cy="3051499"/>
            <a:chOff x="-1561867" y="1644989"/>
            <a:chExt cx="3824100" cy="3473400"/>
          </a:xfrm>
        </p:grpSpPr>
        <p:sp>
          <p:nvSpPr>
            <p:cNvPr id="126" name="Google Shape;126;p17"/>
            <p:cNvSpPr txBox="1"/>
            <p:nvPr/>
          </p:nvSpPr>
          <p:spPr>
            <a:xfrm>
              <a:off x="0" y="1644989"/>
              <a:ext cx="669301"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127" name="Google Shape;127;p17"/>
            <p:cNvSpPr txBox="1"/>
            <p:nvPr/>
          </p:nvSpPr>
          <p:spPr>
            <a:xfrm>
              <a:off x="-1561867" y="1668047"/>
              <a:ext cx="38241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3</a:t>
              </a:r>
              <a:endParaRPr sz="1067"/>
            </a:p>
          </p:txBody>
        </p:sp>
      </p:grpSp>
      <p:sp>
        <p:nvSpPr>
          <p:cNvPr id="15" name="Title 1">
            <a:extLst>
              <a:ext uri="{FF2B5EF4-FFF2-40B4-BE49-F238E27FC236}">
                <a16:creationId xmlns:a16="http://schemas.microsoft.com/office/drawing/2014/main" id="{149ED0B9-F40A-4E2F-9EBC-F4CE1D010426}"/>
              </a:ext>
            </a:extLst>
          </p:cNvPr>
          <p:cNvSpPr>
            <a:spLocks noGrp="1"/>
          </p:cNvSpPr>
          <p:nvPr>
            <p:ph type="title"/>
          </p:nvPr>
        </p:nvSpPr>
        <p:spPr>
          <a:xfrm>
            <a:off x="681069" y="656357"/>
            <a:ext cx="4472017" cy="1325563"/>
          </a:xfrm>
        </p:spPr>
        <p:txBody>
          <a:bodyPr>
            <a:normAutofit/>
          </a:bodyPr>
          <a:lstStyle/>
          <a:p>
            <a:r>
              <a:rPr lang="en-US" sz="4000" dirty="0"/>
              <a:t>Survey Trend Highlights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Situational Awareness</a:t>
            </a:r>
          </a:p>
        </p:txBody>
      </p:sp>
      <p:sp>
        <p:nvSpPr>
          <p:cNvPr id="8" name="TextBox 7">
            <a:extLst>
              <a:ext uri="{FF2B5EF4-FFF2-40B4-BE49-F238E27FC236}">
                <a16:creationId xmlns:a16="http://schemas.microsoft.com/office/drawing/2014/main" id="{16485E12-9543-4A65-BBA8-3A7CFCB54D37}"/>
              </a:ext>
            </a:extLst>
          </p:cNvPr>
          <p:cNvSpPr txBox="1"/>
          <p:nvPr/>
        </p:nvSpPr>
        <p:spPr>
          <a:xfrm>
            <a:off x="264441" y="1409654"/>
            <a:ext cx="11512638" cy="425758"/>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K Grotesk Black"/>
                <a:ea typeface="+mn-lt"/>
                <a:cs typeface="Arial" panose="020B0604020202020204"/>
              </a:rPr>
              <a:t>After rising in December, mobility declined as reported COVID-19 cases surged in January.</a:t>
            </a: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7" name="Picture 6">
            <a:extLst>
              <a:ext uri="{FF2B5EF4-FFF2-40B4-BE49-F238E27FC236}">
                <a16:creationId xmlns:a16="http://schemas.microsoft.com/office/drawing/2014/main" id="{3AA1A488-3D4D-43D3-BE48-E947E768EE42}"/>
              </a:ext>
            </a:extLst>
          </p:cNvPr>
          <p:cNvPicPr>
            <a:picLocks noChangeAspect="1"/>
          </p:cNvPicPr>
          <p:nvPr/>
        </p:nvPicPr>
        <p:blipFill>
          <a:blip r:embed="rId4"/>
          <a:stretch>
            <a:fillRect/>
          </a:stretch>
        </p:blipFill>
        <p:spPr>
          <a:xfrm>
            <a:off x="264440" y="2735217"/>
            <a:ext cx="2643865" cy="2904420"/>
          </a:xfrm>
          <a:prstGeom prst="rect">
            <a:avLst/>
          </a:prstGeom>
        </p:spPr>
      </p:pic>
      <p:pic>
        <p:nvPicPr>
          <p:cNvPr id="10" name="Graphic 9">
            <a:extLst>
              <a:ext uri="{FF2B5EF4-FFF2-40B4-BE49-F238E27FC236}">
                <a16:creationId xmlns:a16="http://schemas.microsoft.com/office/drawing/2014/main" id="{AAFF1597-1250-41FA-A896-89ECF9A2B2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8305" y="1835412"/>
            <a:ext cx="9236793" cy="4887192"/>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14119</TotalTime>
  <Words>2093</Words>
  <Application>Microsoft Office PowerPoint</Application>
  <PresentationFormat>Widescreen</PresentationFormat>
  <Paragraphs>163</Paragraphs>
  <Slides>22</Slides>
  <Notes>18</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9" baseType="lpstr">
      <vt:lpstr>Arial</vt:lpstr>
      <vt:lpstr>Arial Black</vt:lpstr>
      <vt:lpstr>Calibri</vt:lpstr>
      <vt:lpstr>Calibri Light</vt:lpstr>
      <vt:lpstr>GT America</vt:lpstr>
      <vt:lpstr>GTAmerica</vt:lpstr>
      <vt:lpstr>HelveticaNeueLT Std Lt Cn</vt:lpstr>
      <vt:lpstr>HK Grotesk Black</vt:lpstr>
      <vt:lpstr>HK Grotesk Medium</vt:lpstr>
      <vt:lpstr>Open Sans</vt:lpstr>
      <vt:lpstr>Open Sans Light</vt:lpstr>
      <vt:lpstr>Open Sans SemiBold</vt:lpstr>
      <vt:lpstr>Wingdings</vt:lpstr>
      <vt:lpstr>Office Theme</vt:lpstr>
      <vt:lpstr>1_Office Theme</vt:lpstr>
      <vt:lpstr>IPSOS - Classical Template - 16x9</vt:lpstr>
      <vt:lpstr>Diapositive think-cell</vt:lpstr>
      <vt:lpstr>Finding the Balance:  Public Health and Social Measures in Mozambique</vt:lpstr>
      <vt:lpstr>PERC Overview</vt:lpstr>
      <vt:lpstr>Table of Contents</vt:lpstr>
      <vt:lpstr>PowerPoint Presentation</vt:lpstr>
      <vt:lpstr>Highlights: February 2021 survey</vt:lpstr>
      <vt:lpstr>Highlights: August 2020 to February 2021 Trend</vt:lpstr>
      <vt:lpstr>Survey Trend Highlights</vt:lpstr>
      <vt:lpstr>PowerPoint Presentation</vt:lpstr>
      <vt:lpstr>Situational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Breanna van Loenen</cp:lastModifiedBy>
  <cp:revision>131</cp:revision>
  <dcterms:created xsi:type="dcterms:W3CDTF">2021-03-03T19:18:52Z</dcterms:created>
  <dcterms:modified xsi:type="dcterms:W3CDTF">2021-03-18T15:23:07Z</dcterms:modified>
</cp:coreProperties>
</file>