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6"/>
  </p:notesMasterIdLst>
  <p:sldIdLst>
    <p:sldId id="698" r:id="rId4"/>
    <p:sldId id="870" r:id="rId5"/>
    <p:sldId id="5146" r:id="rId6"/>
    <p:sldId id="5152" r:id="rId7"/>
    <p:sldId id="5129" r:id="rId8"/>
    <p:sldId id="5145" r:id="rId9"/>
    <p:sldId id="257" r:id="rId10"/>
    <p:sldId id="5153" r:id="rId11"/>
    <p:sldId id="5158" r:id="rId12"/>
    <p:sldId id="5155" r:id="rId13"/>
    <p:sldId id="5130" r:id="rId14"/>
    <p:sldId id="5131" r:id="rId15"/>
    <p:sldId id="5156" r:id="rId16"/>
    <p:sldId id="5134" r:id="rId17"/>
    <p:sldId id="5141" r:id="rId18"/>
    <p:sldId id="5133" r:id="rId19"/>
    <p:sldId id="5135" r:id="rId20"/>
    <p:sldId id="5157" r:id="rId21"/>
    <p:sldId id="5136" r:id="rId22"/>
    <p:sldId id="5143" r:id="rId23"/>
    <p:sldId id="5137" r:id="rId24"/>
    <p:sldId id="514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by A. Wilkason" initials="CAW" lastIdx="4" clrIdx="0">
    <p:extLst>
      <p:ext uri="{19B8F6BF-5375-455C-9EA6-DF929625EA0E}">
        <p15:presenceInfo xmlns:p15="http://schemas.microsoft.com/office/powerpoint/2012/main" userId="S::cwilkason@resolvetosavelives.org::3619adc8-0004-4a33-90b2-c8c3c93b60d2" providerId="AD"/>
      </p:ext>
    </p:extLst>
  </p:cmAuthor>
  <p:cmAuthor id="2" name="Robert Rosenbaum" initials="RR" lastIdx="3" clrIdx="1">
    <p:extLst>
      <p:ext uri="{19B8F6BF-5375-455C-9EA6-DF929625EA0E}">
        <p15:presenceInfo xmlns:p15="http://schemas.microsoft.com/office/powerpoint/2012/main" userId="S::rrosenbaum@resolvetosavelives.org::34308914-aa0a-4928-a8f9-263514df2152" providerId="AD"/>
      </p:ext>
    </p:extLst>
  </p:cmAuthor>
  <p:cmAuthor id="3" name="Kathryn Walsh" initials="KNW" lastIdx="2" clrIdx="2">
    <p:extLst>
      <p:ext uri="{19B8F6BF-5375-455C-9EA6-DF929625EA0E}">
        <p15:presenceInfo xmlns:p15="http://schemas.microsoft.com/office/powerpoint/2012/main" userId="Kathryn Walsh" providerId="None"/>
      </p:ext>
    </p:extLst>
  </p:cmAuthor>
  <p:cmAuthor id="4" name="Breanna van Loenen" initials="BvL" lastIdx="4" clrIdx="3">
    <p:extLst>
      <p:ext uri="{19B8F6BF-5375-455C-9EA6-DF929625EA0E}">
        <p15:presenceInfo xmlns:p15="http://schemas.microsoft.com/office/powerpoint/2012/main" userId="S::bloenen@resolvetosavelives.org::d183c2de-e75b-4bd3-bb36-20604287d3a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DDCB78-4C9B-4C98-A401-A8EF0CD2881C}" v="70" dt="2021-03-24T15:05:23.3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81224" autoAdjust="0"/>
  </p:normalViewPr>
  <p:slideViewPr>
    <p:cSldViewPr snapToGrid="0">
      <p:cViewPr varScale="1">
        <p:scale>
          <a:sx n="70" d="100"/>
          <a:sy n="70" d="100"/>
        </p:scale>
        <p:origin x="1166"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Rosenbaum" userId="azXoNKBxhQPltFYioQYrIfvmbz+7RIwDQUl1lXsM3aU=" providerId="None" clId="Web-{DCDDCB78-4C9B-4C98-A401-A8EF0CD2881C}"/>
    <pc:docChg chg="modSld">
      <pc:chgData name="Robert Rosenbaum" userId="azXoNKBxhQPltFYioQYrIfvmbz+7RIwDQUl1lXsM3aU=" providerId="None" clId="Web-{DCDDCB78-4C9B-4C98-A401-A8EF0CD2881C}" dt="2021-03-24T15:05:23.379" v="34" actId="20577"/>
      <pc:docMkLst>
        <pc:docMk/>
      </pc:docMkLst>
      <pc:sldChg chg="modSp">
        <pc:chgData name="Robert Rosenbaum" userId="azXoNKBxhQPltFYioQYrIfvmbz+7RIwDQUl1lXsM3aU=" providerId="None" clId="Web-{DCDDCB78-4C9B-4C98-A401-A8EF0CD2881C}" dt="2021-03-24T15:05:23.379" v="34" actId="20577"/>
        <pc:sldMkLst>
          <pc:docMk/>
          <pc:sldMk cId="1459660370" sldId="5130"/>
        </pc:sldMkLst>
        <pc:spChg chg="mod">
          <ac:chgData name="Robert Rosenbaum" userId="azXoNKBxhQPltFYioQYrIfvmbz+7RIwDQUl1lXsM3aU=" providerId="None" clId="Web-{DCDDCB78-4C9B-4C98-A401-A8EF0CD2881C}" dt="2021-03-24T15:05:10.332" v="19" actId="20577"/>
          <ac:spMkLst>
            <pc:docMk/>
            <pc:sldMk cId="1459660370" sldId="5130"/>
            <ac:spMk id="22" creationId="{DD6C74D8-2089-4619-BDF8-02BCFE8658F3}"/>
          </ac:spMkLst>
        </pc:spChg>
        <pc:spChg chg="mod">
          <ac:chgData name="Robert Rosenbaum" userId="azXoNKBxhQPltFYioQYrIfvmbz+7RIwDQUl1lXsM3aU=" providerId="None" clId="Web-{DCDDCB78-4C9B-4C98-A401-A8EF0CD2881C}" dt="2021-03-24T15:05:23.379" v="34" actId="20577"/>
          <ac:spMkLst>
            <pc:docMk/>
            <pc:sldMk cId="1459660370" sldId="5130"/>
            <ac:spMk id="23" creationId="{7F836E9A-E358-4E9D-BA96-D3BE7841C65C}"/>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70D944-188D-4616-AE54-A039D13FDDB2}" type="datetimeFigureOut">
              <a:rPr lang="en-US" smtClean="0"/>
              <a:t>3/24/2021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034920-F045-44EC-A1EF-B288CB92DCF3}" type="slidenum">
              <a:rPr lang="en-US" smtClean="0"/>
              <a:t>‹#›</a:t>
            </a:fld>
            <a:endParaRPr lang="en-US"/>
          </a:p>
        </p:txBody>
      </p:sp>
    </p:spTree>
    <p:extLst>
      <p:ext uri="{BB962C8B-B14F-4D97-AF65-F5344CB8AC3E}">
        <p14:creationId xmlns:p14="http://schemas.microsoft.com/office/powerpoint/2010/main" val="3835339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bushchicken.com/nphil-report-all-six-suspected-ebola-cases-tested-negative/" TargetMode="External"/><Relationship Id="rId3" Type="http://schemas.openxmlformats.org/officeDocument/2006/relationships/hyperlink" Target="https://allafrica.com/stories/202012150370.html" TargetMode="External"/><Relationship Id="rId7" Type="http://schemas.openxmlformats.org/officeDocument/2006/relationships/hyperlink" Target="https://apnews.com/article/liberia-julius-maada-bio-health-guinea-ebola-virus-ede99ac43739832a3cf56041868e1cfa"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reliefweb.int/sites/reliefweb.int/files/resources/External%20CIV%20Update%2012%20-%20UNHCR%20RBWCA%20Dakar%20-%204%20Jan%202021.pdf" TargetMode="External"/><Relationship Id="rId5" Type="http://schemas.openxmlformats.org/officeDocument/2006/relationships/hyperlink" Target="https://reliefweb.int/report/liberia/96000-doses-covid-19-vaccine-arrives-liberia" TargetMode="External"/><Relationship Id="rId4" Type="http://schemas.openxmlformats.org/officeDocument/2006/relationships/hyperlink" Target="https://www.newrepublicliberia.com/liberians-defy-covid-19-measures-2/"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C79A01-BC64-1E46-BB35-A68B5BFFE02F}" type="slidenum">
              <a:rPr lang="en-US" smtClean="0"/>
              <a:pPr/>
              <a:t>1</a:t>
            </a:fld>
            <a:endParaRPr lang="en-US" dirty="0"/>
          </a:p>
        </p:txBody>
      </p:sp>
    </p:spTree>
    <p:extLst>
      <p:ext uri="{BB962C8B-B14F-4D97-AF65-F5344CB8AC3E}">
        <p14:creationId xmlns:p14="http://schemas.microsoft.com/office/powerpoint/2010/main" val="2461918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3084592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1699566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1872114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2663946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3958434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4239945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2166368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1665369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2554604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latin typeface="HK Grotesk Medium" panose="00000600000000000000" pitchFamily="2" charset="0"/>
              </a:rPr>
              <a:t>Situational awareness</a:t>
            </a:r>
          </a:p>
          <a:p>
            <a:r>
              <a:rPr lang="en-US" sz="1200" dirty="0">
                <a:solidFill>
                  <a:srgbClr val="000000"/>
                </a:solidFill>
                <a:latin typeface="HK Grotesk Medium" panose="00000600000000000000" pitchFamily="2" charset="0"/>
              </a:rPr>
              <a:t>Do people support and follow measures?</a:t>
            </a:r>
            <a:endParaRPr lang="en-US" sz="1200" b="0" i="0" dirty="0">
              <a:solidFill>
                <a:srgbClr val="000000"/>
              </a:solidFill>
              <a:effectLst/>
              <a:latin typeface="HK Grotesk Medium" panose="00000600000000000000" pitchFamily="2" charset="0"/>
            </a:endParaRPr>
          </a:p>
          <a:p>
            <a:r>
              <a:rPr lang="en-US" sz="1200" dirty="0">
                <a:latin typeface="HK Grotesk Medium" panose="00000600000000000000" pitchFamily="2" charset="0"/>
              </a:rPr>
              <a:t>Whom do people trust?</a:t>
            </a:r>
          </a:p>
          <a:p>
            <a:r>
              <a:rPr lang="en-US" sz="1200" dirty="0">
                <a:latin typeface="HK Grotesk Medium" panose="00000600000000000000" pitchFamily="2" charset="0"/>
              </a:rPr>
              <a:t>How do people understand risk?</a:t>
            </a:r>
          </a:p>
          <a:p>
            <a:r>
              <a:rPr lang="en-US" sz="1200" dirty="0">
                <a:latin typeface="HK Grotesk Medium" panose="00000600000000000000" pitchFamily="2" charset="0"/>
              </a:rPr>
              <a:t>How do people feel about resuming activities?</a:t>
            </a:r>
          </a:p>
          <a:p>
            <a:r>
              <a:rPr lang="en-US" sz="1200" dirty="0">
                <a:latin typeface="HK Grotesk Medium" panose="00000600000000000000" pitchFamily="2" charset="0"/>
              </a:rPr>
              <a:t>What do people think about vaccines?</a:t>
            </a:r>
          </a:p>
          <a:p>
            <a:r>
              <a:rPr lang="en-US" sz="1200" dirty="0">
                <a:latin typeface="HK Grotesk Medium" panose="00000600000000000000" pitchFamily="2" charset="0"/>
              </a:rPr>
              <a:t>Are people skipping or delaying healthcare? </a:t>
            </a:r>
          </a:p>
          <a:p>
            <a:r>
              <a:rPr lang="en-US" sz="1200" dirty="0">
                <a:latin typeface="HK Grotesk Medium" panose="00000600000000000000" pitchFamily="2" charset="0"/>
              </a:rPr>
              <a:t>Are people experiencing income loss?</a:t>
            </a:r>
          </a:p>
          <a:p>
            <a:r>
              <a:rPr lang="en-US" sz="1200" dirty="0">
                <a:latin typeface="HK Grotesk Medium" panose="00000600000000000000" pitchFamily="2" charset="0"/>
              </a:rPr>
              <a:t>Are people experiencing food insecurity?</a:t>
            </a:r>
          </a:p>
          <a:p>
            <a:endParaRPr lang="en-US" dirty="0"/>
          </a:p>
        </p:txBody>
      </p:sp>
      <p:sp>
        <p:nvSpPr>
          <p:cNvPr id="4" name="Slide Number Placeholder 3"/>
          <p:cNvSpPr>
            <a:spLocks noGrp="1"/>
          </p:cNvSpPr>
          <p:nvPr>
            <p:ph type="sldNum" sz="quarter" idx="5"/>
          </p:nvPr>
        </p:nvSpPr>
        <p:spPr/>
        <p:txBody>
          <a:bodyPr/>
          <a:lstStyle/>
          <a:p>
            <a:fld id="{9C034920-F045-44EC-A1EF-B288CB92DCF3}" type="slidenum">
              <a:rPr lang="en-US" smtClean="0"/>
              <a:t>3</a:t>
            </a:fld>
            <a:endParaRPr lang="en-US"/>
          </a:p>
        </p:txBody>
      </p:sp>
    </p:spTree>
    <p:extLst>
      <p:ext uri="{BB962C8B-B14F-4D97-AF65-F5344CB8AC3E}">
        <p14:creationId xmlns:p14="http://schemas.microsoft.com/office/powerpoint/2010/main" val="729449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2740808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c83ea04175_0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gc83ea04175_0_1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 name="Google Shape;77;gc83ea04175_0_10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3271466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GTAmerica"/>
              </a:rPr>
              <a:t>Despite a recent uptick, COVID-19 transmission has remained very low in Liberia since the first wave in June 2020. On 16 December 2020, Liberia reported 95 new cases—its highest single-day total since the start of the pandemic—shortly after nationwide senatorial elections were held with reportedly </a:t>
            </a:r>
            <a:r>
              <a:rPr lang="en-US" b="0" i="0" dirty="0">
                <a:solidFill>
                  <a:srgbClr val="000000"/>
                </a:solidFill>
                <a:effectLst/>
                <a:latin typeface="GTAmerica"/>
                <a:hlinkClick r:id="rId3"/>
              </a:rPr>
              <a:t>little observation</a:t>
            </a:r>
            <a:r>
              <a:rPr lang="en-US" b="0" i="0" dirty="0">
                <a:solidFill>
                  <a:srgbClr val="000000"/>
                </a:solidFill>
                <a:effectLst/>
                <a:latin typeface="GTAmerica"/>
              </a:rPr>
              <a:t> of COVID-19 safety protocols. Cases have since declined, with the 7-day moving average hovering between two and four new cases per day in February. Incidence and test positivity remain low compared to other countries in the Western region. However, the case-fatality ratio in Liberia is the highest in the Western region, which could indicate cases are going undetected, or there may be a lack of access to adequate care. Given the elevated case-fatality ratio the surveillance and testing strategy may need to be adjusted to ensure that all cases are being identified.</a:t>
            </a:r>
          </a:p>
          <a:p>
            <a:pPr algn="l"/>
            <a:r>
              <a:rPr lang="en-US" b="0" i="0" dirty="0">
                <a:solidFill>
                  <a:srgbClr val="000000"/>
                </a:solidFill>
                <a:effectLst/>
                <a:latin typeface="GTAmerica"/>
              </a:rPr>
              <a:t>There have been no new PHSMs implemented in Liberia since April 2020. Multiple </a:t>
            </a:r>
            <a:r>
              <a:rPr lang="en-US" b="0" i="0" dirty="0">
                <a:solidFill>
                  <a:srgbClr val="000000"/>
                </a:solidFill>
                <a:effectLst/>
                <a:latin typeface="GTAmerica"/>
                <a:hlinkClick r:id="rId4"/>
              </a:rPr>
              <a:t>reports</a:t>
            </a:r>
            <a:r>
              <a:rPr lang="en-US" b="0" i="0" dirty="0">
                <a:solidFill>
                  <a:srgbClr val="000000"/>
                </a:solidFill>
                <a:effectLst/>
                <a:latin typeface="GTAmerica"/>
              </a:rPr>
              <a:t> have noted a public disregard for individual protective measures such as mask-wearing and social distancing, which some officials warn may have contributed to the recent increase in cases. </a:t>
            </a:r>
          </a:p>
          <a:p>
            <a:pPr algn="l"/>
            <a:r>
              <a:rPr lang="en-US" b="0" i="0" dirty="0">
                <a:solidFill>
                  <a:srgbClr val="000000"/>
                </a:solidFill>
                <a:effectLst/>
                <a:latin typeface="GTAmerica"/>
              </a:rPr>
              <a:t>Liberia </a:t>
            </a:r>
            <a:r>
              <a:rPr lang="en-US" b="0" i="0" dirty="0">
                <a:solidFill>
                  <a:srgbClr val="000000"/>
                </a:solidFill>
                <a:effectLst/>
                <a:latin typeface="GTAmerica"/>
                <a:hlinkClick r:id="rId5"/>
              </a:rPr>
              <a:t>received</a:t>
            </a:r>
            <a:r>
              <a:rPr lang="en-US" b="0" i="0" dirty="0">
                <a:solidFill>
                  <a:srgbClr val="000000"/>
                </a:solidFill>
                <a:effectLst/>
                <a:latin typeface="GTAmerica"/>
              </a:rPr>
              <a:t> 96,000 doses of the AstraZeneca vaccine from the World Health Organization’s (WHO) COVAX facility in March and will begin priority administration to health care workers.</a:t>
            </a:r>
          </a:p>
          <a:p>
            <a:pPr algn="l"/>
            <a:r>
              <a:rPr lang="en-US" b="0" i="0" dirty="0">
                <a:solidFill>
                  <a:srgbClr val="000000"/>
                </a:solidFill>
                <a:effectLst/>
                <a:latin typeface="GTAmerica"/>
              </a:rPr>
              <a:t>Liberia is </a:t>
            </a:r>
            <a:r>
              <a:rPr lang="en-US" b="0" i="0" dirty="0">
                <a:solidFill>
                  <a:srgbClr val="000000"/>
                </a:solidFill>
                <a:effectLst/>
                <a:latin typeface="GTAmerica"/>
                <a:hlinkClick r:id="rId6"/>
              </a:rPr>
              <a:t>experiencing</a:t>
            </a:r>
            <a:r>
              <a:rPr lang="en-US" b="0" i="0" dirty="0">
                <a:solidFill>
                  <a:srgbClr val="000000"/>
                </a:solidFill>
                <a:effectLst/>
                <a:latin typeface="GTAmerica"/>
              </a:rPr>
              <a:t> an influx of migrants from </a:t>
            </a:r>
            <a:r>
              <a:rPr lang="en-US" b="0" i="0" dirty="0" err="1">
                <a:solidFill>
                  <a:srgbClr val="000000"/>
                </a:solidFill>
                <a:effectLst/>
                <a:latin typeface="GTAmerica"/>
              </a:rPr>
              <a:t>neighbouring</a:t>
            </a:r>
            <a:r>
              <a:rPr lang="en-US" b="0" i="0" dirty="0">
                <a:solidFill>
                  <a:srgbClr val="000000"/>
                </a:solidFill>
                <a:effectLst/>
                <a:latin typeface="GTAmerica"/>
              </a:rPr>
              <a:t> Côte d’Ivoire, where political instability has forced more than 23,000 refugees to flee to Liberia as of January 2021. Cases of Ebola were also identified near the Liberian border in Guinea Conakry; the president </a:t>
            </a:r>
            <a:r>
              <a:rPr lang="en-US" b="0" i="0" dirty="0">
                <a:solidFill>
                  <a:srgbClr val="000000"/>
                </a:solidFill>
                <a:effectLst/>
                <a:latin typeface="GTAmerica"/>
                <a:hlinkClick r:id="rId7"/>
              </a:rPr>
              <a:t>ordered</a:t>
            </a:r>
            <a:r>
              <a:rPr lang="en-US" b="0" i="0" dirty="0">
                <a:solidFill>
                  <a:srgbClr val="000000"/>
                </a:solidFill>
                <a:effectLst/>
                <a:latin typeface="GTAmerica"/>
              </a:rPr>
              <a:t> health authorities to increase surveillance and preventive measures to avoid an outbreak. All suspected cases have so far </a:t>
            </a:r>
            <a:r>
              <a:rPr lang="en-US" b="0" i="0" dirty="0">
                <a:solidFill>
                  <a:srgbClr val="000000"/>
                </a:solidFill>
                <a:effectLst/>
                <a:latin typeface="GTAmerica"/>
                <a:hlinkClick r:id="rId8"/>
              </a:rPr>
              <a:t>tested negative</a:t>
            </a:r>
            <a:r>
              <a:rPr lang="en-US" b="0" i="0" dirty="0">
                <a:solidFill>
                  <a:srgbClr val="000000"/>
                </a:solidFill>
                <a:effectLst/>
                <a:latin typeface="GTAmerica"/>
              </a:rPr>
              <a:t>.</a:t>
            </a:r>
          </a:p>
          <a:p>
            <a:endParaRPr lang="en-US" dirty="0"/>
          </a:p>
        </p:txBody>
      </p:sp>
      <p:sp>
        <p:nvSpPr>
          <p:cNvPr id="4" name="Slide Number Placeholder 3"/>
          <p:cNvSpPr>
            <a:spLocks noGrp="1"/>
          </p:cNvSpPr>
          <p:nvPr>
            <p:ph type="sldNum" sz="quarter" idx="5"/>
          </p:nvPr>
        </p:nvSpPr>
        <p:spPr/>
        <p:txBody>
          <a:bodyPr/>
          <a:lstStyle/>
          <a:p>
            <a:fld id="{9C034920-F045-44EC-A1EF-B288CB92DCF3}" type="slidenum">
              <a:rPr lang="en-US" smtClean="0"/>
              <a:t>9</a:t>
            </a:fld>
            <a:endParaRPr lang="en-US"/>
          </a:p>
        </p:txBody>
      </p:sp>
    </p:spTree>
    <p:extLst>
      <p:ext uri="{BB962C8B-B14F-4D97-AF65-F5344CB8AC3E}">
        <p14:creationId xmlns:p14="http://schemas.microsoft.com/office/powerpoint/2010/main" val="3840230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1704290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937648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1504783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3.emf"/><Relationship Id="rId5" Type="http://schemas.openxmlformats.org/officeDocument/2006/relationships/oleObject" Target="../embeddings/oleObject3.bin"/><Relationship Id="rId4"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3.emf"/><Relationship Id="rId5" Type="http://schemas.openxmlformats.org/officeDocument/2006/relationships/oleObject" Target="../embeddings/oleObject3.bin"/><Relationship Id="rId4"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3.emf"/><Relationship Id="rId5" Type="http://schemas.openxmlformats.org/officeDocument/2006/relationships/oleObject" Target="../embeddings/oleObject5.bin"/><Relationship Id="rId4"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image" Target="../media/image3.emf"/><Relationship Id="rId5" Type="http://schemas.openxmlformats.org/officeDocument/2006/relationships/oleObject" Target="../embeddings/oleObject5.bin"/><Relationship Id="rId4"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image" Target="../media/image3.emf"/><Relationship Id="rId5" Type="http://schemas.openxmlformats.org/officeDocument/2006/relationships/oleObject" Target="../embeddings/oleObject6.bin"/><Relationship Id="rId4"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7.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15C1B-905B-4EB5-8D2C-98B31AEFD8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A17945-CC90-450E-8B24-AC4B8E0691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CF554C-EA5A-46BA-A26F-DB347DC9827A}"/>
              </a:ext>
            </a:extLst>
          </p:cNvPr>
          <p:cNvSpPr>
            <a:spLocks noGrp="1"/>
          </p:cNvSpPr>
          <p:nvPr>
            <p:ph type="dt" sz="half" idx="10"/>
          </p:nvPr>
        </p:nvSpPr>
        <p:spPr/>
        <p:txBody>
          <a:bodyPr/>
          <a:lstStyle/>
          <a:p>
            <a:fld id="{4B5F62AD-DD1C-4E1F-9090-826A9AB2505A}" type="datetimeFigureOut">
              <a:rPr lang="en-US" smtClean="0"/>
              <a:t>3/24/2021</a:t>
            </a:fld>
            <a:endParaRPr lang="en-US"/>
          </a:p>
        </p:txBody>
      </p:sp>
      <p:sp>
        <p:nvSpPr>
          <p:cNvPr id="5" name="Footer Placeholder 4">
            <a:extLst>
              <a:ext uri="{FF2B5EF4-FFF2-40B4-BE49-F238E27FC236}">
                <a16:creationId xmlns:a16="http://schemas.microsoft.com/office/drawing/2014/main" id="{EEFCE0DD-6EF2-4568-ABC7-5F87E82F1D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4FE74-8636-41BE-ACFD-FA82E81FEC72}"/>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615833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EC465-A2A8-4E11-847E-E1B40DD134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64B41F-69C2-4634-AC12-256B12AAE5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8C78DF-F5CB-45B4-AE7B-B24D909914C4}"/>
              </a:ext>
            </a:extLst>
          </p:cNvPr>
          <p:cNvSpPr>
            <a:spLocks noGrp="1"/>
          </p:cNvSpPr>
          <p:nvPr>
            <p:ph type="dt" sz="half" idx="10"/>
          </p:nvPr>
        </p:nvSpPr>
        <p:spPr/>
        <p:txBody>
          <a:bodyPr/>
          <a:lstStyle/>
          <a:p>
            <a:fld id="{4B5F62AD-DD1C-4E1F-9090-826A9AB2505A}" type="datetimeFigureOut">
              <a:rPr lang="en-US" smtClean="0"/>
              <a:t>3/24/2021</a:t>
            </a:fld>
            <a:endParaRPr lang="en-US"/>
          </a:p>
        </p:txBody>
      </p:sp>
      <p:sp>
        <p:nvSpPr>
          <p:cNvPr id="5" name="Footer Placeholder 4">
            <a:extLst>
              <a:ext uri="{FF2B5EF4-FFF2-40B4-BE49-F238E27FC236}">
                <a16:creationId xmlns:a16="http://schemas.microsoft.com/office/drawing/2014/main" id="{4F1CEA40-E571-47F5-837F-590D11EE76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88223-0A3A-4CA4-B6B2-2BD7BEFDA19D}"/>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678247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CEDACB-1A25-4097-8EA9-1A9C66F64A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CC918B-0058-4342-964B-1E65CEE956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609558-60B6-46C1-AB6F-7B95AA71C361}"/>
              </a:ext>
            </a:extLst>
          </p:cNvPr>
          <p:cNvSpPr>
            <a:spLocks noGrp="1"/>
          </p:cNvSpPr>
          <p:nvPr>
            <p:ph type="dt" sz="half" idx="10"/>
          </p:nvPr>
        </p:nvSpPr>
        <p:spPr/>
        <p:txBody>
          <a:bodyPr/>
          <a:lstStyle/>
          <a:p>
            <a:fld id="{4B5F62AD-DD1C-4E1F-9090-826A9AB2505A}" type="datetimeFigureOut">
              <a:rPr lang="en-US" smtClean="0"/>
              <a:t>3/24/2021</a:t>
            </a:fld>
            <a:endParaRPr lang="en-US"/>
          </a:p>
        </p:txBody>
      </p:sp>
      <p:sp>
        <p:nvSpPr>
          <p:cNvPr id="5" name="Footer Placeholder 4">
            <a:extLst>
              <a:ext uri="{FF2B5EF4-FFF2-40B4-BE49-F238E27FC236}">
                <a16:creationId xmlns:a16="http://schemas.microsoft.com/office/drawing/2014/main" id="{9CD7B743-EE43-466D-8B62-B053954F97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835391-EFD7-4D82-9F41-D9FCC4897F26}"/>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2964632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F1A35A5B-9964-BA45-A1B5-FC54D9B083C3}" type="datetimeFigureOut">
              <a:rPr lang="en-US" smtClean="0"/>
              <a:t>3/24/2021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6" name="Slide Number Placeholder 5"/>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560930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4440" y="365127"/>
            <a:ext cx="10515600" cy="1325563"/>
          </a:xfrm>
          <a:prstGeom prst="rect">
            <a:avLst/>
          </a:prstGeom>
        </p:spPr>
        <p:txBody>
          <a:bodyPr>
            <a:normAutofit/>
          </a:bodyPr>
          <a:lstStyle>
            <a:lvl1pPr>
              <a:defRPr sz="3000">
                <a:solidFill>
                  <a:srgbClr val="F4A62D"/>
                </a:solidFill>
              </a:defRPr>
            </a:lvl1pPr>
          </a:lstStyle>
          <a:p>
            <a:r>
              <a:rPr lang="en-GB" dirty="0"/>
              <a:t>Click to edit Master title style</a:t>
            </a:r>
            <a:endParaRPr lang="en-US" dirty="0"/>
          </a:p>
        </p:txBody>
      </p:sp>
      <p:sp>
        <p:nvSpPr>
          <p:cNvPr id="3" name="Content Placeholder 2"/>
          <p:cNvSpPr>
            <a:spLocks noGrp="1"/>
          </p:cNvSpPr>
          <p:nvPr>
            <p:ph idx="1"/>
          </p:nvPr>
        </p:nvSpPr>
        <p:spPr>
          <a:xfrm>
            <a:off x="264440" y="1825625"/>
            <a:ext cx="1108936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1A35A5B-9964-BA45-A1B5-FC54D9B083C3}" type="datetimeFigureOut">
              <a:rPr lang="en-US" smtClean="0"/>
              <a:t>3/24/2021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6" name="Slide Number Placeholder 5"/>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1223661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1A35A5B-9964-BA45-A1B5-FC54D9B083C3}" type="datetimeFigureOut">
              <a:rPr lang="en-US" smtClean="0"/>
              <a:t>3/24/2021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6" name="Slide Number Placeholder 5"/>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3238601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8469" y="365127"/>
            <a:ext cx="10515600" cy="1325563"/>
          </a:xfrm>
          <a:prstGeom prst="rect">
            <a:avLst/>
          </a:prstGeom>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F1A35A5B-9964-BA45-A1B5-FC54D9B083C3}" type="datetimeFigureOut">
              <a:rPr lang="en-US" smtClean="0"/>
              <a:t>3/24/2021</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7" name="Slide Number Placeholder 6"/>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314779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GB"/>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1A35A5B-9964-BA45-A1B5-FC54D9B083C3}" type="datetimeFigureOut">
              <a:rPr lang="en-US" smtClean="0"/>
              <a:t>3/24/2021</a:t>
            </a:fld>
            <a:endParaRPr lang="en-US" dirty="0"/>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9" name="Slide Number Placeholder 8"/>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3384646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8469" y="365127"/>
            <a:ext cx="10515600" cy="1325563"/>
          </a:xfrm>
          <a:prstGeom prst="rect">
            <a:avLst/>
          </a:prstGeo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F1A35A5B-9964-BA45-A1B5-FC54D9B083C3}" type="datetimeFigureOut">
              <a:rPr lang="en-US" smtClean="0"/>
              <a:t>3/24/2021</a:t>
            </a:fld>
            <a:endParaRPr lang="en-US" dirty="0"/>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5" name="Slide Number Placeholder 4"/>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525537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A35A5B-9964-BA45-A1B5-FC54D9B083C3}" type="datetimeFigureOut">
              <a:rPr lang="en-US" smtClean="0"/>
              <a:t>3/24/2021</a:t>
            </a:fld>
            <a:endParaRPr lang="en-US" dirty="0"/>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4" name="Slide Number Placeholder 3"/>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750167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F1A35A5B-9964-BA45-A1B5-FC54D9B083C3}" type="datetimeFigureOut">
              <a:rPr lang="en-US" smtClean="0"/>
              <a:t>3/24/2021</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7" name="Slide Number Placeholder 6"/>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298116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DF237-326B-4961-9A6C-1E1C06B08C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6F8D8A-A21D-4AD7-A088-E0CF9380AF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59F3EA-7FF8-46EC-B4D0-CCD4A3E4757A}"/>
              </a:ext>
            </a:extLst>
          </p:cNvPr>
          <p:cNvSpPr>
            <a:spLocks noGrp="1"/>
          </p:cNvSpPr>
          <p:nvPr>
            <p:ph type="dt" sz="half" idx="10"/>
          </p:nvPr>
        </p:nvSpPr>
        <p:spPr/>
        <p:txBody>
          <a:bodyPr/>
          <a:lstStyle/>
          <a:p>
            <a:fld id="{4B5F62AD-DD1C-4E1F-9090-826A9AB2505A}" type="datetimeFigureOut">
              <a:rPr lang="en-US" smtClean="0"/>
              <a:t>3/24/2021</a:t>
            </a:fld>
            <a:endParaRPr lang="en-US"/>
          </a:p>
        </p:txBody>
      </p:sp>
      <p:sp>
        <p:nvSpPr>
          <p:cNvPr id="5" name="Footer Placeholder 4">
            <a:extLst>
              <a:ext uri="{FF2B5EF4-FFF2-40B4-BE49-F238E27FC236}">
                <a16:creationId xmlns:a16="http://schemas.microsoft.com/office/drawing/2014/main" id="{97B9E793-AEF2-4778-926E-CA2DD591D6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02248A-C3FA-41AA-B180-0CB82AB6DE4B}"/>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2801817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F1A35A5B-9964-BA45-A1B5-FC54D9B083C3}" type="datetimeFigureOut">
              <a:rPr lang="en-US" smtClean="0"/>
              <a:t>3/24/2021</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7" name="Slide Number Placeholder 6"/>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22274792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8469" y="365127"/>
            <a:ext cx="10515600" cy="1325563"/>
          </a:xfrm>
          <a:prstGeom prst="rect">
            <a:avLst/>
          </a:prstGeo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1A35A5B-9964-BA45-A1B5-FC54D9B083C3}" type="datetimeFigureOut">
              <a:rPr lang="en-US" smtClean="0"/>
              <a:t>3/24/2021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6" name="Slide Number Placeholder 5"/>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11936462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1A35A5B-9964-BA45-A1B5-FC54D9B083C3}" type="datetimeFigureOut">
              <a:rPr lang="en-US" smtClean="0"/>
              <a:t>3/24/2021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6" name="Slide Number Placeholder 5"/>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22807080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Empty">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7272C5A-A11F-4DD3-BF54-F64C82B84D60}"/>
              </a:ext>
            </a:extLst>
          </p:cNvPr>
          <p:cNvSpPr>
            <a:spLocks noGrp="1"/>
          </p:cNvSpPr>
          <p:nvPr>
            <p:ph type="sldNum" sz="quarter" idx="14"/>
          </p:nvPr>
        </p:nvSpPr>
        <p:spPr/>
        <p:txBody>
          <a:bodyPr/>
          <a:lstStyle/>
          <a:p>
            <a:pPr>
              <a:defRPr/>
            </a:pPr>
            <a:fld id="{654BF1D4-C2E8-43FC-8EFA-04180D85A10F}" type="slidenum">
              <a:rPr lang="en-GB" smtClean="0"/>
              <a:pPr>
                <a:defRPr/>
              </a:pPr>
              <a:t>‹#›</a:t>
            </a:fld>
            <a:r>
              <a:rPr lang="en-GB" dirty="0"/>
              <a:t> ‒ </a:t>
            </a:r>
          </a:p>
        </p:txBody>
      </p:sp>
      <p:sp>
        <p:nvSpPr>
          <p:cNvPr id="3" name="TextBox 2">
            <a:extLst>
              <a:ext uri="{FF2B5EF4-FFF2-40B4-BE49-F238E27FC236}">
                <a16:creationId xmlns:a16="http://schemas.microsoft.com/office/drawing/2014/main" id="{511A8AE2-D196-41B2-8714-5C0A7DF99E53}"/>
              </a:ext>
            </a:extLst>
          </p:cNvPr>
          <p:cNvSpPr txBox="1"/>
          <p:nvPr userDrawn="1"/>
        </p:nvSpPr>
        <p:spPr>
          <a:xfrm>
            <a:off x="814093" y="6263296"/>
            <a:ext cx="9116291" cy="261610"/>
          </a:xfrm>
          <a:prstGeom prst="rect">
            <a:avLst/>
          </a:prstGeom>
          <a:noFill/>
        </p:spPr>
        <p:txBody>
          <a:bodyPr wrap="square" rtlCol="0">
            <a:spAutoFit/>
          </a:bodyPr>
          <a:lstStyle/>
          <a:p>
            <a:r>
              <a:rPr lang="en-US" sz="1100" i="1" dirty="0">
                <a:solidFill>
                  <a:schemeClr val="bg1"/>
                </a:solidFill>
                <a:latin typeface="GT America" panose="00000500000000000000" pitchFamily="50" charset="0"/>
              </a:rPr>
              <a:t>Ipsos /  Resolve to Save Lives : South Africa</a:t>
            </a:r>
          </a:p>
        </p:txBody>
      </p:sp>
    </p:spTree>
    <p:extLst>
      <p:ext uri="{BB962C8B-B14F-4D97-AF65-F5344CB8AC3E}">
        <p14:creationId xmlns:p14="http://schemas.microsoft.com/office/powerpoint/2010/main" val="1575427219"/>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over 1">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sp>
        <p:nvSpPr>
          <p:cNvPr id="39" name="Forme libre : forme 28">
            <a:extLst>
              <a:ext uri="{FF2B5EF4-FFF2-40B4-BE49-F238E27FC236}">
                <a16:creationId xmlns:a16="http://schemas.microsoft.com/office/drawing/2014/main" id="{25BCA439-CE40-3347-AF44-5EEAF143668B}"/>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T America" panose="00000500000000000000" pitchFamily="50" charset="0"/>
            </a:endParaRPr>
          </a:p>
        </p:txBody>
      </p:sp>
      <p:sp>
        <p:nvSpPr>
          <p:cNvPr id="40" name="Forme libre : forme 30">
            <a:extLst>
              <a:ext uri="{FF2B5EF4-FFF2-40B4-BE49-F238E27FC236}">
                <a16:creationId xmlns:a16="http://schemas.microsoft.com/office/drawing/2014/main" id="{AE8267D6-E138-8640-BC5D-12118FCF2DF3}"/>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T America" panose="00000500000000000000" pitchFamily="50" charset="0"/>
            </a:endParaRPr>
          </a:p>
        </p:txBody>
      </p:sp>
      <p:graphicFrame>
        <p:nvGraphicFramePr>
          <p:cNvPr id="5" name="Objet 4" hidden="1">
            <a:extLst>
              <a:ext uri="{FF2B5EF4-FFF2-40B4-BE49-F238E27FC236}">
                <a16:creationId xmlns:a16="http://schemas.microsoft.com/office/drawing/2014/main" id="{E03E893C-6741-453F-AB83-3BF7E47452D4}"/>
              </a:ext>
            </a:extLst>
          </p:cNvPr>
          <p:cNvGraphicFramePr>
            <a:graphicFrameLocks noChangeAspect="1"/>
          </p:cNvGraphicFramePr>
          <p:nvPr>
            <p:custDataLst>
              <p:tags r:id="rId2"/>
            </p:custDataLst>
            <p:extLst>
              <p:ext uri="{D42A27DB-BD31-4B8C-83A1-F6EECF244321}">
                <p14:modId xmlns:p14="http://schemas.microsoft.com/office/powerpoint/2010/main" val="22043757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40"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E03E893C-6741-453F-AB83-3BF7E47452D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607D74-F512-4FC3-A30B-919D76C6342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cxnSp>
        <p:nvCxnSpPr>
          <p:cNvPr id="17" name="Connecteur droit 16">
            <a:extLst>
              <a:ext uri="{FF2B5EF4-FFF2-40B4-BE49-F238E27FC236}">
                <a16:creationId xmlns:a16="http://schemas.microsoft.com/office/drawing/2014/main" id="{79935D5E-B7ED-4F9D-A894-6B0811A25EEF}"/>
              </a:ext>
            </a:extLst>
          </p:cNvPr>
          <p:cNvCxnSpPr>
            <a:cxnSpLocks/>
          </p:cNvCxnSpPr>
          <p:nvPr/>
        </p:nvCxnSpPr>
        <p:spPr>
          <a:xfrm>
            <a:off x="585787" y="3940302"/>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7200" y="533400"/>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GB"/>
              <a:t>TITLE OF THE SLIDE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7200" y="3008749"/>
            <a:ext cx="7551997" cy="461665"/>
          </a:xfrm>
          <a:prstGeom prst="rect">
            <a:avLst/>
          </a:prstGeo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of the presentation</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7200" y="4432445"/>
            <a:ext cx="2486308" cy="215444"/>
          </a:xfrm>
          <a:prstGeom prst="rect">
            <a:avLst/>
          </a:prstGeom>
        </p:spPr>
        <p:txBody>
          <a:bodyPr wrap="square" lIns="108000" tIns="0" rIns="180000" bIns="0">
            <a:spAutoFit/>
          </a:bodyPr>
          <a:lstStyle>
            <a:lvl1pPr>
              <a:defRPr sz="1400">
                <a:solidFill>
                  <a:schemeClr val="bg1"/>
                </a:solidFill>
                <a:latin typeface="GT America" panose="00000500000000000000" pitchFamily="50" charset="0"/>
              </a:defRPr>
            </a:lvl1pPr>
          </a:lstStyle>
          <a:p>
            <a:endParaRPr lang="en-US" dirty="0"/>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7200" y="4021761"/>
            <a:ext cx="2612304" cy="400110"/>
          </a:xfrm>
          <a:prstGeom prst="rect">
            <a:avLst/>
          </a:prstGeom>
        </p:spPr>
        <p:txBody>
          <a:bodyPr wrap="none" lIns="108000">
            <a:spAutoFit/>
          </a:bodyPr>
          <a:lstStyle>
            <a:lvl1pPr marL="0" indent="0">
              <a:buNone/>
              <a:defRPr sz="2000">
                <a:solidFill>
                  <a:schemeClr val="bg1"/>
                </a:solidFill>
                <a:latin typeface="GT America" panose="000005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grpSp>
        <p:nvGrpSpPr>
          <p:cNvPr id="18" name="Group 17">
            <a:extLst>
              <a:ext uri="{FF2B5EF4-FFF2-40B4-BE49-F238E27FC236}">
                <a16:creationId xmlns:a16="http://schemas.microsoft.com/office/drawing/2014/main" id="{65198BDE-F9BF-7A4A-AF8E-0DF77C0590E4}"/>
              </a:ext>
            </a:extLst>
          </p:cNvPr>
          <p:cNvGrpSpPr>
            <a:grpSpLocks noChangeAspect="1"/>
          </p:cNvGrpSpPr>
          <p:nvPr/>
        </p:nvGrpSpPr>
        <p:grpSpPr>
          <a:xfrm>
            <a:off x="10623167" y="5407578"/>
            <a:ext cx="909437" cy="829710"/>
            <a:chOff x="11309880" y="6178130"/>
            <a:chExt cx="490427" cy="447433"/>
          </a:xfrm>
        </p:grpSpPr>
        <p:sp>
          <p:nvSpPr>
            <p:cNvPr id="19" name="Freeform: Shape 6">
              <a:extLst>
                <a:ext uri="{FF2B5EF4-FFF2-40B4-BE49-F238E27FC236}">
                  <a16:creationId xmlns:a16="http://schemas.microsoft.com/office/drawing/2014/main" id="{C13F323B-F01E-D742-B50B-0E350E254AAF}"/>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dirty="0">
                <a:latin typeface="GT America" panose="00000500000000000000" pitchFamily="50" charset="0"/>
              </a:endParaRPr>
            </a:p>
          </p:txBody>
        </p:sp>
        <p:sp>
          <p:nvSpPr>
            <p:cNvPr id="20" name="Freeform: Shape 8">
              <a:extLst>
                <a:ext uri="{FF2B5EF4-FFF2-40B4-BE49-F238E27FC236}">
                  <a16:creationId xmlns:a16="http://schemas.microsoft.com/office/drawing/2014/main" id="{BB45B698-4213-0C44-B23D-F87540138A50}"/>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1" name="Freeform: Shape 11">
              <a:extLst>
                <a:ext uri="{FF2B5EF4-FFF2-40B4-BE49-F238E27FC236}">
                  <a16:creationId xmlns:a16="http://schemas.microsoft.com/office/drawing/2014/main" id="{6C55194B-0C30-4549-8D0E-8FD3ED41A112}"/>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2" name="Freeform: Shape 12">
              <a:extLst>
                <a:ext uri="{FF2B5EF4-FFF2-40B4-BE49-F238E27FC236}">
                  <a16:creationId xmlns:a16="http://schemas.microsoft.com/office/drawing/2014/main" id="{84EC1030-97DF-9348-9CFF-7201B32748D2}"/>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5" name="Freeform: Shape 13">
              <a:extLst>
                <a:ext uri="{FF2B5EF4-FFF2-40B4-BE49-F238E27FC236}">
                  <a16:creationId xmlns:a16="http://schemas.microsoft.com/office/drawing/2014/main" id="{45902CED-772B-194B-B3DA-948B14AAF7CE}"/>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6" name="Freeform: Shape 14">
              <a:extLst>
                <a:ext uri="{FF2B5EF4-FFF2-40B4-BE49-F238E27FC236}">
                  <a16:creationId xmlns:a16="http://schemas.microsoft.com/office/drawing/2014/main" id="{2CC77B1B-65EF-D740-884D-93ADA4D92AAE}"/>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7" name="Freeform: Shape 15">
              <a:extLst>
                <a:ext uri="{FF2B5EF4-FFF2-40B4-BE49-F238E27FC236}">
                  <a16:creationId xmlns:a16="http://schemas.microsoft.com/office/drawing/2014/main" id="{EBC1DFE1-9EED-7C45-833D-D02E1220ACA3}"/>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8" name="Freeform: Shape 16">
              <a:extLst>
                <a:ext uri="{FF2B5EF4-FFF2-40B4-BE49-F238E27FC236}">
                  <a16:creationId xmlns:a16="http://schemas.microsoft.com/office/drawing/2014/main" id="{C72CD79B-DE52-2E4E-A497-C01A06B3F1BC}"/>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30" name="Freeform: Shape 17">
              <a:extLst>
                <a:ext uri="{FF2B5EF4-FFF2-40B4-BE49-F238E27FC236}">
                  <a16:creationId xmlns:a16="http://schemas.microsoft.com/office/drawing/2014/main" id="{EA269D8F-9FCB-A34F-9EB2-63EF53357ECE}"/>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32" name="Freeform: Shape 18">
              <a:extLst>
                <a:ext uri="{FF2B5EF4-FFF2-40B4-BE49-F238E27FC236}">
                  <a16:creationId xmlns:a16="http://schemas.microsoft.com/office/drawing/2014/main" id="{A3D6FDE5-AC3C-904E-BAB9-24524076B310}"/>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34" name="Freeform: Shape 19">
              <a:extLst>
                <a:ext uri="{FF2B5EF4-FFF2-40B4-BE49-F238E27FC236}">
                  <a16:creationId xmlns:a16="http://schemas.microsoft.com/office/drawing/2014/main" id="{75A42F3E-7B79-6843-9E99-7B1F82D3E590}"/>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35" name="Freeform: Shape 20">
              <a:extLst>
                <a:ext uri="{FF2B5EF4-FFF2-40B4-BE49-F238E27FC236}">
                  <a16:creationId xmlns:a16="http://schemas.microsoft.com/office/drawing/2014/main" id="{5D623381-3A8F-CE45-A9DF-9D1AC3C917AF}"/>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36" name="Freeform: Shape 21">
              <a:extLst>
                <a:ext uri="{FF2B5EF4-FFF2-40B4-BE49-F238E27FC236}">
                  <a16:creationId xmlns:a16="http://schemas.microsoft.com/office/drawing/2014/main" id="{6F67F198-20E9-7C4C-9C5C-53E7DBE59938}"/>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37" name="Freeform: Shape 22">
              <a:extLst>
                <a:ext uri="{FF2B5EF4-FFF2-40B4-BE49-F238E27FC236}">
                  <a16:creationId xmlns:a16="http://schemas.microsoft.com/office/drawing/2014/main" id="{0C92B55B-3E3E-4F4E-ADAE-49959C6D7019}"/>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38" name="Freeform: Shape 23">
              <a:extLst>
                <a:ext uri="{FF2B5EF4-FFF2-40B4-BE49-F238E27FC236}">
                  <a16:creationId xmlns:a16="http://schemas.microsoft.com/office/drawing/2014/main" id="{A9FD1CD0-0B96-7843-B86E-62D6A2E37E5D}"/>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grpSp>
      <p:sp>
        <p:nvSpPr>
          <p:cNvPr id="4" name="Picture Placeholder 3">
            <a:extLst>
              <a:ext uri="{FF2B5EF4-FFF2-40B4-BE49-F238E27FC236}">
                <a16:creationId xmlns:a16="http://schemas.microsoft.com/office/drawing/2014/main" id="{41EC0559-5D20-E84C-ABC1-12D8CE443609}"/>
              </a:ext>
            </a:extLst>
          </p:cNvPr>
          <p:cNvSpPr>
            <a:spLocks noGrp="1"/>
          </p:cNvSpPr>
          <p:nvPr>
            <p:ph type="pic" sz="quarter" idx="13" hasCustomPrompt="1"/>
          </p:nvPr>
        </p:nvSpPr>
        <p:spPr>
          <a:xfrm>
            <a:off x="9098280" y="5410198"/>
            <a:ext cx="1285875" cy="832104"/>
          </a:xfrm>
          <a:prstGeom prst="rect">
            <a:avLst/>
          </a:prstGeom>
          <a:solidFill>
            <a:schemeClr val="bg1">
              <a:alpha val="10000"/>
            </a:schemeClr>
          </a:solidFill>
        </p:spPr>
        <p:txBody>
          <a:bodyPr tIns="45720" bIns="0"/>
          <a:lstStyle>
            <a:lvl1pPr marL="4763" indent="-4763" algn="l">
              <a:tabLst/>
              <a:defRPr>
                <a:solidFill>
                  <a:schemeClr val="bg1">
                    <a:lumMod val="85000"/>
                  </a:schemeClr>
                </a:solidFill>
                <a:latin typeface="GT America" panose="00000500000000000000" pitchFamily="50" charset="0"/>
              </a:defRPr>
            </a:lvl1pPr>
          </a:lstStyle>
          <a:p>
            <a:r>
              <a:rPr lang="en-US" dirty="0"/>
              <a:t>Client Logo</a:t>
            </a:r>
          </a:p>
        </p:txBody>
      </p:sp>
    </p:spTree>
    <p:extLst>
      <p:ext uri="{BB962C8B-B14F-4D97-AF65-F5344CB8AC3E}">
        <p14:creationId xmlns:p14="http://schemas.microsoft.com/office/powerpoint/2010/main" val="3120386346"/>
      </p:ext>
    </p:extLst>
  </p:cSld>
  <p:clrMapOvr>
    <a:masterClrMapping/>
  </p:clrMapOvr>
  <p:extLst>
    <p:ext uri="{DCECCB84-F9BA-43D5-87BE-67443E8EF086}">
      <p15:sldGuideLst xmlns:p15="http://schemas.microsoft.com/office/powerpoint/2012/main">
        <p15:guide id="1" orient="horz" pos="336">
          <p15:clr>
            <a:srgbClr val="F26B43"/>
          </p15:clr>
        </p15:guide>
        <p15:guide id="2" orient="horz" pos="1896">
          <p15:clr>
            <a:srgbClr val="F26B43"/>
          </p15:clr>
        </p15:guide>
        <p15:guide id="4" orient="horz" pos="3408">
          <p15:clr>
            <a:srgbClr val="F26B43"/>
          </p15:clr>
        </p15:guide>
        <p15:guide id="5" orient="horz" pos="3929">
          <p15:clr>
            <a:srgbClr val="F26B43"/>
          </p15:clr>
        </p15:guide>
        <p15:guide id="6" pos="288">
          <p15:clr>
            <a:srgbClr val="F26B43"/>
          </p15:clr>
        </p15:guide>
        <p15:guide id="7" orient="horz" pos="2736">
          <p15:clr>
            <a:srgbClr val="F26B43"/>
          </p15:clr>
        </p15:guide>
        <p15:guide id="8" pos="7392">
          <p15:clr>
            <a:srgbClr val="F26B43"/>
          </p15:clr>
        </p15:guide>
        <p15:guide id="9" pos="7248">
          <p15:clr>
            <a:srgbClr val="F26B43"/>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hapter 4">
    <p:bg>
      <p:bgPr>
        <a:gradFill>
          <a:gsLst>
            <a:gs pos="0">
              <a:schemeClr val="accent1"/>
            </a:gs>
            <a:gs pos="100000">
              <a:schemeClr val="accent6">
                <a:lumMod val="10000"/>
              </a:schemeClr>
            </a:gs>
          </a:gsLst>
          <a:lin ang="2700000" scaled="0"/>
        </a:gra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p:custDataLst>
              <p:tags r:id="rId2"/>
            </p:custDataLst>
            <p:extLst>
              <p:ext uri="{D42A27DB-BD31-4B8C-83A1-F6EECF244321}">
                <p14:modId xmlns:p14="http://schemas.microsoft.com/office/powerpoint/2010/main" val="74557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08"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latin typeface="GT America" panose="00000500000000000000" pitchFamily="50" charset="0"/>
            </a:endParaRPr>
          </a:p>
        </p:txBody>
      </p:sp>
      <p:sp>
        <p:nvSpPr>
          <p:cNvPr id="14" name="Forme libre : forme 13">
            <a:extLst>
              <a:ext uri="{FF2B5EF4-FFF2-40B4-BE49-F238E27FC236}">
                <a16:creationId xmlns:a16="http://schemas.microsoft.com/office/drawing/2014/main" id="{D42A29F8-8B81-4FB1-8852-D3129D82F2F7}"/>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latin typeface="GT America" panose="00000500000000000000" pitchFamily="50" charset="0"/>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352983" y="3287"/>
            <a:ext cx="2624436" cy="4508927"/>
          </a:xfrm>
          <a:prstGeom prst="rect">
            <a:avLst/>
          </a:prstGeom>
        </p:spPr>
        <p:txBody>
          <a:bodyPr wrap="none">
            <a:spAutoFit/>
          </a:bodyPr>
          <a:lstStyle>
            <a:lvl1pPr marL="0" indent="0" algn="r">
              <a:buNone/>
              <a:defRPr sz="28700" b="1">
                <a:solidFill>
                  <a:schemeClr val="bg1"/>
                </a:solidFill>
                <a:latin typeface="GT America" panose="00000500000000000000" pitchFamily="50" charset="0"/>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a:prstGeom prst="rect">
            <a:avLst/>
          </a:prstGeom>
        </p:spPr>
        <p:txBody>
          <a:bodyPr lIns="108000" rIns="180000">
            <a:spAutoFit/>
          </a:bodyPr>
          <a:lstStyle>
            <a:lvl1pPr marL="0" indent="0">
              <a:buNone/>
              <a:defRPr sz="2400" b="1">
                <a:solidFill>
                  <a:schemeClr val="bg1"/>
                </a:solidFill>
                <a:latin typeface="GT America"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spTree>
    <p:extLst>
      <p:ext uri="{BB962C8B-B14F-4D97-AF65-F5344CB8AC3E}">
        <p14:creationId xmlns:p14="http://schemas.microsoft.com/office/powerpoint/2010/main" val="3633185293"/>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hapter 5">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p:custDataLst>
              <p:tags r:id="rId2"/>
            </p:custDataLst>
            <p:extLst>
              <p:ext uri="{D42A27DB-BD31-4B8C-83A1-F6EECF244321}">
                <p14:modId xmlns:p14="http://schemas.microsoft.com/office/powerpoint/2010/main" val="3535951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32"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latin typeface="GT America" panose="00000500000000000000" pitchFamily="50" charset="0"/>
            </a:endParaRPr>
          </a:p>
        </p:txBody>
      </p:sp>
      <p:sp>
        <p:nvSpPr>
          <p:cNvPr id="14" name="Forme libre : forme 13">
            <a:extLst>
              <a:ext uri="{FF2B5EF4-FFF2-40B4-BE49-F238E27FC236}">
                <a16:creationId xmlns:a16="http://schemas.microsoft.com/office/drawing/2014/main" id="{D42A29F8-8B81-4FB1-8852-D3129D82F2F7}"/>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latin typeface="GT America" panose="00000500000000000000" pitchFamily="50" charset="0"/>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352983" y="3287"/>
            <a:ext cx="2624436" cy="4508927"/>
          </a:xfrm>
          <a:prstGeom prst="rect">
            <a:avLst/>
          </a:prstGeom>
        </p:spPr>
        <p:txBody>
          <a:bodyPr wrap="none">
            <a:spAutoFit/>
          </a:bodyPr>
          <a:lstStyle>
            <a:lvl1pPr marL="0" indent="0" algn="r">
              <a:buNone/>
              <a:defRPr sz="28700" b="1">
                <a:solidFill>
                  <a:schemeClr val="bg1"/>
                </a:solidFill>
                <a:latin typeface="GT America" panose="00000500000000000000" pitchFamily="50" charset="0"/>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188915"/>
          </a:xfrm>
        </p:spPr>
        <p:txBody>
          <a:bodyPr lIns="72000" anchor="t">
            <a:spAutoFit/>
          </a:bodyPr>
          <a:lstStyle>
            <a:lvl1pPr>
              <a:lnSpc>
                <a:spcPct val="80000"/>
              </a:lnSpc>
              <a:defRPr sz="4400">
                <a:solidFill>
                  <a:schemeClr val="bg1"/>
                </a:solidFill>
                <a:latin typeface="+mj-lt"/>
              </a:defRPr>
            </a:lvl1pPr>
          </a:lstStyle>
          <a:p>
            <a:r>
              <a:rPr lang="en-GB"/>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369332"/>
          </a:xfrm>
          <a:prstGeom prst="rect">
            <a:avLst/>
          </a:prstGeom>
        </p:spPr>
        <p:txBody>
          <a:bodyPr lIns="108000" rIns="180000">
            <a:spAutoFit/>
          </a:bodyPr>
          <a:lstStyle>
            <a:lvl1pPr marL="0" indent="0">
              <a:buNone/>
              <a:defRPr sz="1800" b="1">
                <a:solidFill>
                  <a:schemeClr val="bg1"/>
                </a:solidFill>
                <a:latin typeface="GT America"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sp>
        <p:nvSpPr>
          <p:cNvPr id="21" name="Espace réservé du numéro de diapositive 2">
            <a:extLst>
              <a:ext uri="{FF2B5EF4-FFF2-40B4-BE49-F238E27FC236}">
                <a16:creationId xmlns:a16="http://schemas.microsoft.com/office/drawing/2014/main" id="{97928A40-4AA3-49EF-9556-BDB555D654B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F73BA400-75BE-45F2-9E46-345C1733B6B3}" type="slidenum">
              <a:rPr lang="en-US" smtClean="0"/>
              <a:t>‹#›</a:t>
            </a:fld>
            <a:endParaRPr lang="en-US" dirty="0"/>
          </a:p>
        </p:txBody>
      </p:sp>
    </p:spTree>
    <p:extLst>
      <p:ext uri="{BB962C8B-B14F-4D97-AF65-F5344CB8AC3E}">
        <p14:creationId xmlns:p14="http://schemas.microsoft.com/office/powerpoint/2010/main" val="4034255406"/>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Verbatim blu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p:custDataLst>
              <p:tags r:id="rId2"/>
            </p:custDataLst>
            <p:extLst>
              <p:ext uri="{D42A27DB-BD31-4B8C-83A1-F6EECF244321}">
                <p14:modId xmlns:p14="http://schemas.microsoft.com/office/powerpoint/2010/main" val="3751737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56"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pPr>
              <a:defRPr/>
            </a:pPr>
            <a:fld id="{B6792039-0C1A-4BCB-8653-7596575E33E5}" type="slidenum">
              <a:rPr lang="en-GB" smtClean="0"/>
              <a:pPr>
                <a:defRPr/>
              </a:pPr>
              <a:t>‹#›</a:t>
            </a:fld>
            <a:r>
              <a:rPr lang="en-GB" dirty="0"/>
              <a:t> ‒ </a:t>
            </a: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8238744" cy="2636591"/>
          </a:xfrm>
          <a:prstGeom prst="rect">
            <a:avLst/>
          </a:prstGeom>
        </p:spPr>
        <p:txBody>
          <a:bodyPr anchor="b">
            <a:normAutofit/>
          </a:bodyPr>
          <a:lstStyle>
            <a:lvl1pPr marL="0" indent="0">
              <a:buNone/>
              <a:defRPr sz="2800">
                <a:solidFill>
                  <a:schemeClr val="bg2"/>
                </a:solidFill>
                <a:latin typeface="GT America" panose="00000500000000000000" pitchFamily="50" charset="0"/>
              </a:defRPr>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36285"/>
            <a:ext cx="8238744" cy="338554"/>
          </a:xfrm>
          <a:prstGeom prst="rect">
            <a:avLst/>
          </a:prstGeom>
        </p:spPr>
        <p:txBody>
          <a:bodyPr anchor="b">
            <a:spAutoFit/>
          </a:bodyPr>
          <a:lstStyle>
            <a:lvl1pPr marL="0" indent="0" algn="r">
              <a:buNone/>
              <a:defRPr sz="1600" b="1">
                <a:solidFill>
                  <a:schemeClr val="bg2"/>
                </a:solidFill>
                <a:latin typeface="GT America" panose="00000500000000000000" pitchFamily="50" charset="0"/>
              </a:defRPr>
            </a:lvl1pPr>
          </a:lstStyle>
          <a:p>
            <a:pPr lvl="0"/>
            <a:r>
              <a:rPr lang="en-GB" dirty="0"/>
              <a:t>Name, Position</a:t>
            </a:r>
          </a:p>
        </p:txBody>
      </p:sp>
      <p:grpSp>
        <p:nvGrpSpPr>
          <p:cNvPr id="13" name="Group 10">
            <a:extLst>
              <a:ext uri="{FF2B5EF4-FFF2-40B4-BE49-F238E27FC236}">
                <a16:creationId xmlns:a16="http://schemas.microsoft.com/office/drawing/2014/main" id="{4A038897-2792-4479-8EAB-9A8ABDE74F32}"/>
              </a:ext>
            </a:extLst>
          </p:cNvPr>
          <p:cNvGrpSpPr>
            <a:grpSpLocks/>
          </p:cNvGrpSpPr>
          <p:nvPr/>
        </p:nvGrpSpPr>
        <p:grpSpPr bwMode="auto">
          <a:xfrm rot="10800000" flipH="1">
            <a:off x="701006" y="1494906"/>
            <a:ext cx="1299066" cy="1063368"/>
            <a:chOff x="1033" y="1117"/>
            <a:chExt cx="1907" cy="1561"/>
          </a:xfrm>
          <a:solidFill>
            <a:schemeClr val="bg2"/>
          </a:solidFill>
        </p:grpSpPr>
        <p:sp>
          <p:nvSpPr>
            <p:cNvPr id="14" name="Freeform 11">
              <a:extLst>
                <a:ext uri="{FF2B5EF4-FFF2-40B4-BE49-F238E27FC236}">
                  <a16:creationId xmlns:a16="http://schemas.microsoft.com/office/drawing/2014/main" id="{BECFD5B3-64F4-4C51-A672-EBE7467808F1}"/>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GT America" panose="00000500000000000000" pitchFamily="50" charset="0"/>
              </a:endParaRPr>
            </a:p>
          </p:txBody>
        </p:sp>
        <p:sp>
          <p:nvSpPr>
            <p:cNvPr id="15" name="Freeform 12">
              <a:extLst>
                <a:ext uri="{FF2B5EF4-FFF2-40B4-BE49-F238E27FC236}">
                  <a16:creationId xmlns:a16="http://schemas.microsoft.com/office/drawing/2014/main" id="{099295A6-576A-454D-9A3A-871777688331}"/>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GT America" panose="00000500000000000000" pitchFamily="50" charset="0"/>
              </a:endParaRPr>
            </a:p>
          </p:txBody>
        </p:sp>
      </p:grpSp>
      <p:sp>
        <p:nvSpPr>
          <p:cNvPr id="4" name="Titre 3">
            <a:extLst>
              <a:ext uri="{FF2B5EF4-FFF2-40B4-BE49-F238E27FC236}">
                <a16:creationId xmlns:a16="http://schemas.microsoft.com/office/drawing/2014/main" id="{9F4AF75B-C07F-40D0-9789-3B7669A97432}"/>
              </a:ext>
            </a:extLst>
          </p:cNvPr>
          <p:cNvSpPr>
            <a:spLocks noGrp="1"/>
          </p:cNvSpPr>
          <p:nvPr>
            <p:ph type="title" hasCustomPrompt="1"/>
          </p:nvPr>
        </p:nvSpPr>
        <p:spPr/>
        <p:txBody>
          <a:bodyPr/>
          <a:lstStyle>
            <a:lvl1pPr>
              <a:defRPr>
                <a:solidFill>
                  <a:schemeClr val="bg2"/>
                </a:solidFill>
              </a:defRPr>
            </a:lvl1pPr>
          </a:lstStyle>
          <a:p>
            <a:r>
              <a:rPr lang="fr-FR" err="1"/>
              <a:t>Title</a:t>
            </a:r>
            <a:r>
              <a:rPr lang="fr-FR"/>
              <a:t> of the slide</a:t>
            </a:r>
          </a:p>
        </p:txBody>
      </p:sp>
      <p:sp>
        <p:nvSpPr>
          <p:cNvPr id="5" name="Footer Placeholder 4">
            <a:extLst>
              <a:ext uri="{FF2B5EF4-FFF2-40B4-BE49-F238E27FC236}">
                <a16:creationId xmlns:a16="http://schemas.microsoft.com/office/drawing/2014/main" id="{D426D0B4-50B0-974E-9562-0BB5F2BE5CA9}"/>
              </a:ext>
            </a:extLst>
          </p:cNvPr>
          <p:cNvSpPr>
            <a:spLocks noGrp="1"/>
          </p:cNvSpPr>
          <p:nvPr>
            <p:ph type="ftr" sz="quarter" idx="17"/>
          </p:nvPr>
        </p:nvSpPr>
        <p:spPr>
          <a:xfrm>
            <a:off x="402336" y="5916168"/>
            <a:ext cx="11384280" cy="219456"/>
          </a:xfrm>
          <a:prstGeom prst="rect">
            <a:avLst/>
          </a:prstGeom>
        </p:spPr>
        <p:txBody>
          <a:bodyPr/>
          <a:lstStyle>
            <a:lvl1pPr>
              <a:defRPr>
                <a:latin typeface="GT America" panose="00000500000000000000" pitchFamily="50" charset="0"/>
              </a:defRPr>
            </a:lvl1pPr>
          </a:lstStyle>
          <a:p>
            <a:endParaRPr lang="en-US" dirty="0"/>
          </a:p>
        </p:txBody>
      </p:sp>
    </p:spTree>
    <p:extLst>
      <p:ext uri="{BB962C8B-B14F-4D97-AF65-F5344CB8AC3E}">
        <p14:creationId xmlns:p14="http://schemas.microsoft.com/office/powerpoint/2010/main" val="355601146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7272C5A-A11F-4DD3-BF54-F64C82B84D60}"/>
              </a:ext>
            </a:extLst>
          </p:cNvPr>
          <p:cNvSpPr>
            <a:spLocks noGrp="1"/>
          </p:cNvSpPr>
          <p:nvPr>
            <p:ph type="sldNum" sz="quarter" idx="14"/>
          </p:nvPr>
        </p:nvSpPr>
        <p:spPr/>
        <p:txBody>
          <a:bodyPr/>
          <a:lstStyle/>
          <a:p>
            <a:pPr>
              <a:defRPr/>
            </a:pPr>
            <a:fld id="{654BF1D4-C2E8-43FC-8EFA-04180D85A10F}" type="slidenum">
              <a:rPr lang="en-GB" smtClean="0"/>
              <a:pPr>
                <a:defRPr/>
              </a:pPr>
              <a:t>‹#›</a:t>
            </a:fld>
            <a:r>
              <a:rPr lang="en-GB" dirty="0"/>
              <a:t> ‒ </a:t>
            </a:r>
          </a:p>
        </p:txBody>
      </p:sp>
      <p:sp>
        <p:nvSpPr>
          <p:cNvPr id="3" name="TextBox 2">
            <a:extLst>
              <a:ext uri="{FF2B5EF4-FFF2-40B4-BE49-F238E27FC236}">
                <a16:creationId xmlns:a16="http://schemas.microsoft.com/office/drawing/2014/main" id="{511A8AE2-D196-41B2-8714-5C0A7DF99E53}"/>
              </a:ext>
            </a:extLst>
          </p:cNvPr>
          <p:cNvSpPr txBox="1"/>
          <p:nvPr userDrawn="1"/>
        </p:nvSpPr>
        <p:spPr>
          <a:xfrm>
            <a:off x="814093" y="6263296"/>
            <a:ext cx="9116291" cy="261610"/>
          </a:xfrm>
          <a:prstGeom prst="rect">
            <a:avLst/>
          </a:prstGeom>
          <a:noFill/>
        </p:spPr>
        <p:txBody>
          <a:bodyPr wrap="square" rtlCol="0">
            <a:spAutoFit/>
          </a:bodyPr>
          <a:lstStyle/>
          <a:p>
            <a:r>
              <a:rPr lang="en-US" sz="1100" i="1" dirty="0">
                <a:solidFill>
                  <a:schemeClr val="bg1"/>
                </a:solidFill>
                <a:latin typeface="GT America" panose="00000500000000000000" pitchFamily="50" charset="0"/>
              </a:rPr>
              <a:t>Ipsos /  Resolve to Save Lives : South Africa</a:t>
            </a:r>
          </a:p>
        </p:txBody>
      </p:sp>
    </p:spTree>
    <p:extLst>
      <p:ext uri="{BB962C8B-B14F-4D97-AF65-F5344CB8AC3E}">
        <p14:creationId xmlns:p14="http://schemas.microsoft.com/office/powerpoint/2010/main" val="2850760730"/>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Visual on the right">
    <p:spTree>
      <p:nvGrpSpPr>
        <p:cNvPr id="1" name=""/>
        <p:cNvGrpSpPr/>
        <p:nvPr/>
      </p:nvGrpSpPr>
      <p:grpSpPr>
        <a:xfrm>
          <a:off x="0" y="0"/>
          <a:ext cx="0" cy="0"/>
          <a:chOff x="0" y="0"/>
          <a:chExt cx="0" cy="0"/>
        </a:xfrm>
      </p:grpSpPr>
      <p:sp>
        <p:nvSpPr>
          <p:cNvPr id="15" name="Espace réservé pour une image  14">
            <a:extLst>
              <a:ext uri="{FF2B5EF4-FFF2-40B4-BE49-F238E27FC236}">
                <a16:creationId xmlns:a16="http://schemas.microsoft.com/office/drawing/2014/main" id="{849086DD-2C7D-4896-95DA-63FF2B90DC0D}"/>
              </a:ext>
            </a:extLst>
          </p:cNvPr>
          <p:cNvSpPr>
            <a:spLocks noGrp="1"/>
          </p:cNvSpPr>
          <p:nvPr>
            <p:ph type="pic" sz="quarter" idx="13" hasCustomPrompt="1"/>
          </p:nvPr>
        </p:nvSpPr>
        <p:spPr>
          <a:xfrm>
            <a:off x="5123892" y="0"/>
            <a:ext cx="7068108" cy="6858000"/>
          </a:xfrm>
          <a:prstGeom prst="rect">
            <a:avLst/>
          </a:prstGeom>
          <a:pattFill prst="wdUpDiag">
            <a:fgClr>
              <a:schemeClr val="bg1">
                <a:lumMod val="75000"/>
              </a:schemeClr>
            </a:fgClr>
            <a:bgClr>
              <a:schemeClr val="bg1">
                <a:lumMod val="85000"/>
              </a:schemeClr>
            </a:bgClr>
          </a:pattFill>
        </p:spPr>
        <p:txBody>
          <a:bodyPr wrap="square">
            <a:noAutofit/>
          </a:bodyPr>
          <a:lstStyle>
            <a:lvl1pPr>
              <a:defRPr>
                <a:latin typeface="GT America" panose="00000500000000000000" pitchFamily="50" charset="0"/>
              </a:defRPr>
            </a:lvl1pPr>
          </a:lstStyle>
          <a:p>
            <a:r>
              <a:rPr lang="en-GB" dirty="0"/>
              <a:t> </a:t>
            </a:r>
          </a:p>
        </p:txBody>
      </p:sp>
      <p:sp>
        <p:nvSpPr>
          <p:cNvPr id="2" name="Espace réservé du numéro de diapositive 1">
            <a:extLst>
              <a:ext uri="{FF2B5EF4-FFF2-40B4-BE49-F238E27FC236}">
                <a16:creationId xmlns:a16="http://schemas.microsoft.com/office/drawing/2014/main" id="{B52F0521-4D9F-4207-B1DF-7BCF176045CE}"/>
              </a:ext>
            </a:extLst>
          </p:cNvPr>
          <p:cNvSpPr>
            <a:spLocks noGrp="1"/>
          </p:cNvSpPr>
          <p:nvPr>
            <p:ph type="sldNum" sz="quarter" idx="18"/>
          </p:nvPr>
        </p:nvSpPr>
        <p:spPr/>
        <p:txBody>
          <a:bodyPr/>
          <a:lstStyle/>
          <a:p>
            <a:fld id="{F73BA400-75BE-45F2-9E46-345C1733B6B3}" type="slidenum">
              <a:rPr lang="en-US" smtClean="0"/>
              <a:t>‹#›</a:t>
            </a:fld>
            <a:endParaRPr lang="en-US" dirty="0"/>
          </a:p>
        </p:txBody>
      </p:sp>
      <p:grpSp>
        <p:nvGrpSpPr>
          <p:cNvPr id="6" name="Group 5">
            <a:extLst>
              <a:ext uri="{FF2B5EF4-FFF2-40B4-BE49-F238E27FC236}">
                <a16:creationId xmlns:a16="http://schemas.microsoft.com/office/drawing/2014/main" id="{C7DBD5DA-1426-A94B-B1A9-447D4151078A}"/>
              </a:ext>
            </a:extLst>
          </p:cNvPr>
          <p:cNvGrpSpPr/>
          <p:nvPr/>
        </p:nvGrpSpPr>
        <p:grpSpPr>
          <a:xfrm>
            <a:off x="11364899" y="6200776"/>
            <a:ext cx="432372" cy="394468"/>
            <a:chOff x="11309880" y="6178130"/>
            <a:chExt cx="490427" cy="447433"/>
          </a:xfrm>
        </p:grpSpPr>
        <p:sp>
          <p:nvSpPr>
            <p:cNvPr id="7" name="Freeform: Shape 6">
              <a:extLst>
                <a:ext uri="{FF2B5EF4-FFF2-40B4-BE49-F238E27FC236}">
                  <a16:creationId xmlns:a16="http://schemas.microsoft.com/office/drawing/2014/main" id="{97F007C1-4380-CC40-8B92-36856BCBFF23}"/>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dirty="0">
                <a:latin typeface="GT America" panose="00000500000000000000" pitchFamily="50" charset="0"/>
              </a:endParaRPr>
            </a:p>
          </p:txBody>
        </p:sp>
        <p:sp>
          <p:nvSpPr>
            <p:cNvPr id="8" name="Freeform: Shape 8">
              <a:extLst>
                <a:ext uri="{FF2B5EF4-FFF2-40B4-BE49-F238E27FC236}">
                  <a16:creationId xmlns:a16="http://schemas.microsoft.com/office/drawing/2014/main" id="{D5DC936F-68E6-2649-ADB3-D6747E252FC3}"/>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9" name="Freeform: Shape 11">
              <a:extLst>
                <a:ext uri="{FF2B5EF4-FFF2-40B4-BE49-F238E27FC236}">
                  <a16:creationId xmlns:a16="http://schemas.microsoft.com/office/drawing/2014/main" id="{2248EA13-796E-634F-B570-551E183589C5}"/>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0" name="Freeform: Shape 12">
              <a:extLst>
                <a:ext uri="{FF2B5EF4-FFF2-40B4-BE49-F238E27FC236}">
                  <a16:creationId xmlns:a16="http://schemas.microsoft.com/office/drawing/2014/main" id="{42DEA270-F022-ED40-948F-3DB29A2A152F}"/>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1" name="Freeform: Shape 13">
              <a:extLst>
                <a:ext uri="{FF2B5EF4-FFF2-40B4-BE49-F238E27FC236}">
                  <a16:creationId xmlns:a16="http://schemas.microsoft.com/office/drawing/2014/main" id="{AC9DB490-C29E-3E43-9A26-4410D9993A01}"/>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2" name="Freeform: Shape 14">
              <a:extLst>
                <a:ext uri="{FF2B5EF4-FFF2-40B4-BE49-F238E27FC236}">
                  <a16:creationId xmlns:a16="http://schemas.microsoft.com/office/drawing/2014/main" id="{A227A5CC-0CB7-1647-BFDB-F93FC7957BB5}"/>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3" name="Freeform: Shape 15">
              <a:extLst>
                <a:ext uri="{FF2B5EF4-FFF2-40B4-BE49-F238E27FC236}">
                  <a16:creationId xmlns:a16="http://schemas.microsoft.com/office/drawing/2014/main" id="{143B107B-136F-BA4C-A4F4-4E72652B02F5}"/>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4" name="Freeform: Shape 16">
              <a:extLst>
                <a:ext uri="{FF2B5EF4-FFF2-40B4-BE49-F238E27FC236}">
                  <a16:creationId xmlns:a16="http://schemas.microsoft.com/office/drawing/2014/main" id="{C426CDE8-5690-C747-8C44-317B7DEDA6B3}"/>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6" name="Freeform: Shape 17">
              <a:extLst>
                <a:ext uri="{FF2B5EF4-FFF2-40B4-BE49-F238E27FC236}">
                  <a16:creationId xmlns:a16="http://schemas.microsoft.com/office/drawing/2014/main" id="{31A18962-1E71-E24F-9684-3579141804FF}"/>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7" name="Freeform: Shape 18">
              <a:extLst>
                <a:ext uri="{FF2B5EF4-FFF2-40B4-BE49-F238E27FC236}">
                  <a16:creationId xmlns:a16="http://schemas.microsoft.com/office/drawing/2014/main" id="{EB5C7D34-706A-9547-B644-91AF9D5CAF23}"/>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8" name="Freeform: Shape 19">
              <a:extLst>
                <a:ext uri="{FF2B5EF4-FFF2-40B4-BE49-F238E27FC236}">
                  <a16:creationId xmlns:a16="http://schemas.microsoft.com/office/drawing/2014/main" id="{D8744F50-24A8-994D-83DE-DAC97D97D844}"/>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19" name="Freeform: Shape 20">
              <a:extLst>
                <a:ext uri="{FF2B5EF4-FFF2-40B4-BE49-F238E27FC236}">
                  <a16:creationId xmlns:a16="http://schemas.microsoft.com/office/drawing/2014/main" id="{70431C4B-C136-2548-B933-1A973617C664}"/>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0" name="Freeform: Shape 21">
              <a:extLst>
                <a:ext uri="{FF2B5EF4-FFF2-40B4-BE49-F238E27FC236}">
                  <a16:creationId xmlns:a16="http://schemas.microsoft.com/office/drawing/2014/main" id="{26C33B79-1A97-B647-BA62-5C7AA669DCC0}"/>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1" name="Freeform: Shape 22">
              <a:extLst>
                <a:ext uri="{FF2B5EF4-FFF2-40B4-BE49-F238E27FC236}">
                  <a16:creationId xmlns:a16="http://schemas.microsoft.com/office/drawing/2014/main" id="{9DE1C625-0D34-674D-A845-F677DA824017}"/>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2" name="Freeform: Shape 23">
              <a:extLst>
                <a:ext uri="{FF2B5EF4-FFF2-40B4-BE49-F238E27FC236}">
                  <a16:creationId xmlns:a16="http://schemas.microsoft.com/office/drawing/2014/main" id="{D476391B-9C48-4D49-BED1-74E659654546}"/>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grpSp>
    </p:spTree>
    <p:extLst>
      <p:ext uri="{BB962C8B-B14F-4D97-AF65-F5344CB8AC3E}">
        <p14:creationId xmlns:p14="http://schemas.microsoft.com/office/powerpoint/2010/main" val="1587562311"/>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EB629-744B-4E95-8B82-7C14567E67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C824FB-E17B-4410-8C31-A5983E037D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AF488D-0016-454E-8138-BC06A78A1B70}"/>
              </a:ext>
            </a:extLst>
          </p:cNvPr>
          <p:cNvSpPr>
            <a:spLocks noGrp="1"/>
          </p:cNvSpPr>
          <p:nvPr>
            <p:ph type="dt" sz="half" idx="10"/>
          </p:nvPr>
        </p:nvSpPr>
        <p:spPr/>
        <p:txBody>
          <a:bodyPr/>
          <a:lstStyle/>
          <a:p>
            <a:fld id="{4B5F62AD-DD1C-4E1F-9090-826A9AB2505A}" type="datetimeFigureOut">
              <a:rPr lang="en-US" smtClean="0"/>
              <a:t>3/24/2021</a:t>
            </a:fld>
            <a:endParaRPr lang="en-US"/>
          </a:p>
        </p:txBody>
      </p:sp>
      <p:sp>
        <p:nvSpPr>
          <p:cNvPr id="5" name="Footer Placeholder 4">
            <a:extLst>
              <a:ext uri="{FF2B5EF4-FFF2-40B4-BE49-F238E27FC236}">
                <a16:creationId xmlns:a16="http://schemas.microsoft.com/office/drawing/2014/main" id="{FBF9F211-51A2-49EA-9C95-BEC82C1934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19EAF9-C855-47D0-BD94-1302CB4C771F}"/>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17886542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Visual on the right">
    <p:bg>
      <p:bgPr>
        <a:solidFill>
          <a:schemeClr val="bg1">
            <a:lumMod val="95000"/>
          </a:schemeClr>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AC36EE0-D1D8-4F63-8245-189C2DEA398B}"/>
              </a:ext>
            </a:extLst>
          </p:cNvPr>
          <p:cNvSpPr/>
          <p:nvPr userDrawn="1"/>
        </p:nvSpPr>
        <p:spPr>
          <a:xfrm>
            <a:off x="0" y="0"/>
            <a:ext cx="3990109" cy="6858000"/>
          </a:xfrm>
          <a:prstGeom prst="rect">
            <a:avLst/>
          </a:prstGeom>
          <a:gradFill>
            <a:gsLst>
              <a:gs pos="0">
                <a:schemeClr val="bg2"/>
              </a:gs>
              <a:gs pos="100000">
                <a:schemeClr val="accent6">
                  <a:lumMod val="1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50" charset="0"/>
            </a:endParaRPr>
          </a:p>
        </p:txBody>
      </p:sp>
      <p:sp>
        <p:nvSpPr>
          <p:cNvPr id="2" name="Espace réservé du numéro de diapositive 1">
            <a:extLst>
              <a:ext uri="{FF2B5EF4-FFF2-40B4-BE49-F238E27FC236}">
                <a16:creationId xmlns:a16="http://schemas.microsoft.com/office/drawing/2014/main" id="{B52F0521-4D9F-4207-B1DF-7BCF176045CE}"/>
              </a:ext>
            </a:extLst>
          </p:cNvPr>
          <p:cNvSpPr>
            <a:spLocks noGrp="1"/>
          </p:cNvSpPr>
          <p:nvPr>
            <p:ph type="sldNum" sz="quarter" idx="18"/>
          </p:nvPr>
        </p:nvSpPr>
        <p:spPr/>
        <p:txBody>
          <a:bodyPr/>
          <a:lstStyle>
            <a:lvl1pPr>
              <a:defRPr>
                <a:solidFill>
                  <a:schemeClr val="bg1"/>
                </a:solidFill>
              </a:defRPr>
            </a:lvl1pPr>
          </a:lstStyle>
          <a:p>
            <a:fld id="{F73BA400-75BE-45F2-9E46-345C1733B6B3}" type="slidenum">
              <a:rPr lang="en-US" smtClean="0"/>
              <a:pPr/>
              <a:t>‹#›</a:t>
            </a:fld>
            <a:endParaRPr lang="en-US" dirty="0"/>
          </a:p>
        </p:txBody>
      </p:sp>
      <p:grpSp>
        <p:nvGrpSpPr>
          <p:cNvPr id="6" name="Group 5">
            <a:extLst>
              <a:ext uri="{FF2B5EF4-FFF2-40B4-BE49-F238E27FC236}">
                <a16:creationId xmlns:a16="http://schemas.microsoft.com/office/drawing/2014/main" id="{C7DBD5DA-1426-A94B-B1A9-447D4151078A}"/>
              </a:ext>
            </a:extLst>
          </p:cNvPr>
          <p:cNvGrpSpPr/>
          <p:nvPr/>
        </p:nvGrpSpPr>
        <p:grpSpPr>
          <a:xfrm>
            <a:off x="11364899" y="6200776"/>
            <a:ext cx="432372" cy="394468"/>
            <a:chOff x="11309880" y="6178130"/>
            <a:chExt cx="490427" cy="447433"/>
          </a:xfrm>
        </p:grpSpPr>
        <p:sp>
          <p:nvSpPr>
            <p:cNvPr id="7" name="Freeform: Shape 6">
              <a:extLst>
                <a:ext uri="{FF2B5EF4-FFF2-40B4-BE49-F238E27FC236}">
                  <a16:creationId xmlns:a16="http://schemas.microsoft.com/office/drawing/2014/main" id="{97F007C1-4380-CC40-8B92-36856BCBFF23}"/>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dirty="0">
                <a:latin typeface="GT America" panose="00000500000000000000" pitchFamily="50" charset="0"/>
              </a:endParaRPr>
            </a:p>
          </p:txBody>
        </p:sp>
        <p:sp>
          <p:nvSpPr>
            <p:cNvPr id="8" name="Freeform: Shape 8">
              <a:extLst>
                <a:ext uri="{FF2B5EF4-FFF2-40B4-BE49-F238E27FC236}">
                  <a16:creationId xmlns:a16="http://schemas.microsoft.com/office/drawing/2014/main" id="{D5DC936F-68E6-2649-ADB3-D6747E252FC3}"/>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9" name="Freeform: Shape 11">
              <a:extLst>
                <a:ext uri="{FF2B5EF4-FFF2-40B4-BE49-F238E27FC236}">
                  <a16:creationId xmlns:a16="http://schemas.microsoft.com/office/drawing/2014/main" id="{2248EA13-796E-634F-B570-551E183589C5}"/>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0" name="Freeform: Shape 12">
              <a:extLst>
                <a:ext uri="{FF2B5EF4-FFF2-40B4-BE49-F238E27FC236}">
                  <a16:creationId xmlns:a16="http://schemas.microsoft.com/office/drawing/2014/main" id="{42DEA270-F022-ED40-948F-3DB29A2A152F}"/>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1" name="Freeform: Shape 13">
              <a:extLst>
                <a:ext uri="{FF2B5EF4-FFF2-40B4-BE49-F238E27FC236}">
                  <a16:creationId xmlns:a16="http://schemas.microsoft.com/office/drawing/2014/main" id="{AC9DB490-C29E-3E43-9A26-4410D9993A01}"/>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2" name="Freeform: Shape 14">
              <a:extLst>
                <a:ext uri="{FF2B5EF4-FFF2-40B4-BE49-F238E27FC236}">
                  <a16:creationId xmlns:a16="http://schemas.microsoft.com/office/drawing/2014/main" id="{A227A5CC-0CB7-1647-BFDB-F93FC7957BB5}"/>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3" name="Freeform: Shape 15">
              <a:extLst>
                <a:ext uri="{FF2B5EF4-FFF2-40B4-BE49-F238E27FC236}">
                  <a16:creationId xmlns:a16="http://schemas.microsoft.com/office/drawing/2014/main" id="{143B107B-136F-BA4C-A4F4-4E72652B02F5}"/>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4" name="Freeform: Shape 16">
              <a:extLst>
                <a:ext uri="{FF2B5EF4-FFF2-40B4-BE49-F238E27FC236}">
                  <a16:creationId xmlns:a16="http://schemas.microsoft.com/office/drawing/2014/main" id="{C426CDE8-5690-C747-8C44-317B7DEDA6B3}"/>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6" name="Freeform: Shape 17">
              <a:extLst>
                <a:ext uri="{FF2B5EF4-FFF2-40B4-BE49-F238E27FC236}">
                  <a16:creationId xmlns:a16="http://schemas.microsoft.com/office/drawing/2014/main" id="{31A18962-1E71-E24F-9684-3579141804FF}"/>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7" name="Freeform: Shape 18">
              <a:extLst>
                <a:ext uri="{FF2B5EF4-FFF2-40B4-BE49-F238E27FC236}">
                  <a16:creationId xmlns:a16="http://schemas.microsoft.com/office/drawing/2014/main" id="{EB5C7D34-706A-9547-B644-91AF9D5CAF23}"/>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8" name="Freeform: Shape 19">
              <a:extLst>
                <a:ext uri="{FF2B5EF4-FFF2-40B4-BE49-F238E27FC236}">
                  <a16:creationId xmlns:a16="http://schemas.microsoft.com/office/drawing/2014/main" id="{D8744F50-24A8-994D-83DE-DAC97D97D844}"/>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19" name="Freeform: Shape 20">
              <a:extLst>
                <a:ext uri="{FF2B5EF4-FFF2-40B4-BE49-F238E27FC236}">
                  <a16:creationId xmlns:a16="http://schemas.microsoft.com/office/drawing/2014/main" id="{70431C4B-C136-2548-B933-1A973617C664}"/>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0" name="Freeform: Shape 21">
              <a:extLst>
                <a:ext uri="{FF2B5EF4-FFF2-40B4-BE49-F238E27FC236}">
                  <a16:creationId xmlns:a16="http://schemas.microsoft.com/office/drawing/2014/main" id="{26C33B79-1A97-B647-BA62-5C7AA669DCC0}"/>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1" name="Freeform: Shape 22">
              <a:extLst>
                <a:ext uri="{FF2B5EF4-FFF2-40B4-BE49-F238E27FC236}">
                  <a16:creationId xmlns:a16="http://schemas.microsoft.com/office/drawing/2014/main" id="{9DE1C625-0D34-674D-A845-F677DA824017}"/>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2" name="Freeform: Shape 23">
              <a:extLst>
                <a:ext uri="{FF2B5EF4-FFF2-40B4-BE49-F238E27FC236}">
                  <a16:creationId xmlns:a16="http://schemas.microsoft.com/office/drawing/2014/main" id="{D476391B-9C48-4D49-BED1-74E659654546}"/>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grpSp>
    </p:spTree>
    <p:extLst>
      <p:ext uri="{BB962C8B-B14F-4D97-AF65-F5344CB8AC3E}">
        <p14:creationId xmlns:p14="http://schemas.microsoft.com/office/powerpoint/2010/main" val="2038634437"/>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Visual on the right">
    <p:bg>
      <p:bgPr>
        <a:solidFill>
          <a:schemeClr val="bg1">
            <a:lumMod val="95000"/>
          </a:schemeClr>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AC36EE0-D1D8-4F63-8245-189C2DEA398B}"/>
              </a:ext>
            </a:extLst>
          </p:cNvPr>
          <p:cNvSpPr/>
          <p:nvPr userDrawn="1"/>
        </p:nvSpPr>
        <p:spPr>
          <a:xfrm>
            <a:off x="0" y="0"/>
            <a:ext cx="3990109" cy="6858000"/>
          </a:xfrm>
          <a:prstGeom prst="rect">
            <a:avLst/>
          </a:prstGeom>
          <a:gradFill>
            <a:gsLst>
              <a:gs pos="0">
                <a:schemeClr val="tx2"/>
              </a:gs>
              <a:gs pos="100000">
                <a:schemeClr val="accent6">
                  <a:lumMod val="1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50" charset="0"/>
            </a:endParaRPr>
          </a:p>
        </p:txBody>
      </p:sp>
      <p:sp>
        <p:nvSpPr>
          <p:cNvPr id="2" name="Espace réservé du numéro de diapositive 1">
            <a:extLst>
              <a:ext uri="{FF2B5EF4-FFF2-40B4-BE49-F238E27FC236}">
                <a16:creationId xmlns:a16="http://schemas.microsoft.com/office/drawing/2014/main" id="{B52F0521-4D9F-4207-B1DF-7BCF176045CE}"/>
              </a:ext>
            </a:extLst>
          </p:cNvPr>
          <p:cNvSpPr>
            <a:spLocks noGrp="1"/>
          </p:cNvSpPr>
          <p:nvPr>
            <p:ph type="sldNum" sz="quarter" idx="18"/>
          </p:nvPr>
        </p:nvSpPr>
        <p:spPr/>
        <p:txBody>
          <a:bodyPr/>
          <a:lstStyle>
            <a:lvl1pPr>
              <a:defRPr>
                <a:solidFill>
                  <a:schemeClr val="bg1"/>
                </a:solidFill>
              </a:defRPr>
            </a:lvl1pPr>
          </a:lstStyle>
          <a:p>
            <a:fld id="{F73BA400-75BE-45F2-9E46-345C1733B6B3}" type="slidenum">
              <a:rPr lang="en-US" smtClean="0"/>
              <a:pPr/>
              <a:t>‹#›</a:t>
            </a:fld>
            <a:endParaRPr lang="en-US" dirty="0"/>
          </a:p>
        </p:txBody>
      </p:sp>
      <p:grpSp>
        <p:nvGrpSpPr>
          <p:cNvPr id="6" name="Group 5">
            <a:extLst>
              <a:ext uri="{FF2B5EF4-FFF2-40B4-BE49-F238E27FC236}">
                <a16:creationId xmlns:a16="http://schemas.microsoft.com/office/drawing/2014/main" id="{C7DBD5DA-1426-A94B-B1A9-447D4151078A}"/>
              </a:ext>
            </a:extLst>
          </p:cNvPr>
          <p:cNvGrpSpPr/>
          <p:nvPr/>
        </p:nvGrpSpPr>
        <p:grpSpPr>
          <a:xfrm>
            <a:off x="11364899" y="6200776"/>
            <a:ext cx="432372" cy="394468"/>
            <a:chOff x="11309880" y="6178130"/>
            <a:chExt cx="490427" cy="447433"/>
          </a:xfrm>
        </p:grpSpPr>
        <p:sp>
          <p:nvSpPr>
            <p:cNvPr id="7" name="Freeform: Shape 6">
              <a:extLst>
                <a:ext uri="{FF2B5EF4-FFF2-40B4-BE49-F238E27FC236}">
                  <a16:creationId xmlns:a16="http://schemas.microsoft.com/office/drawing/2014/main" id="{97F007C1-4380-CC40-8B92-36856BCBFF23}"/>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dirty="0">
                <a:latin typeface="GT America" panose="00000500000000000000" pitchFamily="50" charset="0"/>
              </a:endParaRPr>
            </a:p>
          </p:txBody>
        </p:sp>
        <p:sp>
          <p:nvSpPr>
            <p:cNvPr id="8" name="Freeform: Shape 8">
              <a:extLst>
                <a:ext uri="{FF2B5EF4-FFF2-40B4-BE49-F238E27FC236}">
                  <a16:creationId xmlns:a16="http://schemas.microsoft.com/office/drawing/2014/main" id="{D5DC936F-68E6-2649-ADB3-D6747E252FC3}"/>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9" name="Freeform: Shape 11">
              <a:extLst>
                <a:ext uri="{FF2B5EF4-FFF2-40B4-BE49-F238E27FC236}">
                  <a16:creationId xmlns:a16="http://schemas.microsoft.com/office/drawing/2014/main" id="{2248EA13-796E-634F-B570-551E183589C5}"/>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0" name="Freeform: Shape 12">
              <a:extLst>
                <a:ext uri="{FF2B5EF4-FFF2-40B4-BE49-F238E27FC236}">
                  <a16:creationId xmlns:a16="http://schemas.microsoft.com/office/drawing/2014/main" id="{42DEA270-F022-ED40-948F-3DB29A2A152F}"/>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1" name="Freeform: Shape 13">
              <a:extLst>
                <a:ext uri="{FF2B5EF4-FFF2-40B4-BE49-F238E27FC236}">
                  <a16:creationId xmlns:a16="http://schemas.microsoft.com/office/drawing/2014/main" id="{AC9DB490-C29E-3E43-9A26-4410D9993A01}"/>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2" name="Freeform: Shape 14">
              <a:extLst>
                <a:ext uri="{FF2B5EF4-FFF2-40B4-BE49-F238E27FC236}">
                  <a16:creationId xmlns:a16="http://schemas.microsoft.com/office/drawing/2014/main" id="{A227A5CC-0CB7-1647-BFDB-F93FC7957BB5}"/>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3" name="Freeform: Shape 15">
              <a:extLst>
                <a:ext uri="{FF2B5EF4-FFF2-40B4-BE49-F238E27FC236}">
                  <a16:creationId xmlns:a16="http://schemas.microsoft.com/office/drawing/2014/main" id="{143B107B-136F-BA4C-A4F4-4E72652B02F5}"/>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4" name="Freeform: Shape 16">
              <a:extLst>
                <a:ext uri="{FF2B5EF4-FFF2-40B4-BE49-F238E27FC236}">
                  <a16:creationId xmlns:a16="http://schemas.microsoft.com/office/drawing/2014/main" id="{C426CDE8-5690-C747-8C44-317B7DEDA6B3}"/>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6" name="Freeform: Shape 17">
              <a:extLst>
                <a:ext uri="{FF2B5EF4-FFF2-40B4-BE49-F238E27FC236}">
                  <a16:creationId xmlns:a16="http://schemas.microsoft.com/office/drawing/2014/main" id="{31A18962-1E71-E24F-9684-3579141804FF}"/>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7" name="Freeform: Shape 18">
              <a:extLst>
                <a:ext uri="{FF2B5EF4-FFF2-40B4-BE49-F238E27FC236}">
                  <a16:creationId xmlns:a16="http://schemas.microsoft.com/office/drawing/2014/main" id="{EB5C7D34-706A-9547-B644-91AF9D5CAF23}"/>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8" name="Freeform: Shape 19">
              <a:extLst>
                <a:ext uri="{FF2B5EF4-FFF2-40B4-BE49-F238E27FC236}">
                  <a16:creationId xmlns:a16="http://schemas.microsoft.com/office/drawing/2014/main" id="{D8744F50-24A8-994D-83DE-DAC97D97D844}"/>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19" name="Freeform: Shape 20">
              <a:extLst>
                <a:ext uri="{FF2B5EF4-FFF2-40B4-BE49-F238E27FC236}">
                  <a16:creationId xmlns:a16="http://schemas.microsoft.com/office/drawing/2014/main" id="{70431C4B-C136-2548-B933-1A973617C664}"/>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0" name="Freeform: Shape 21">
              <a:extLst>
                <a:ext uri="{FF2B5EF4-FFF2-40B4-BE49-F238E27FC236}">
                  <a16:creationId xmlns:a16="http://schemas.microsoft.com/office/drawing/2014/main" id="{26C33B79-1A97-B647-BA62-5C7AA669DCC0}"/>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1" name="Freeform: Shape 22">
              <a:extLst>
                <a:ext uri="{FF2B5EF4-FFF2-40B4-BE49-F238E27FC236}">
                  <a16:creationId xmlns:a16="http://schemas.microsoft.com/office/drawing/2014/main" id="{9DE1C625-0D34-674D-A845-F677DA824017}"/>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2" name="Freeform: Shape 23">
              <a:extLst>
                <a:ext uri="{FF2B5EF4-FFF2-40B4-BE49-F238E27FC236}">
                  <a16:creationId xmlns:a16="http://schemas.microsoft.com/office/drawing/2014/main" id="{D476391B-9C48-4D49-BED1-74E659654546}"/>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grpSp>
    </p:spTree>
    <p:extLst>
      <p:ext uri="{BB962C8B-B14F-4D97-AF65-F5344CB8AC3E}">
        <p14:creationId xmlns:p14="http://schemas.microsoft.com/office/powerpoint/2010/main" val="1995963329"/>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_Empty_Dark Blue Bg">
    <p:bg>
      <p:bgPr>
        <a:gradFill>
          <a:gsLst>
            <a:gs pos="0">
              <a:schemeClr val="bg2"/>
            </a:gs>
            <a:gs pos="100000">
              <a:schemeClr val="accent6">
                <a:lumMod val="10000"/>
              </a:schemeClr>
            </a:gs>
          </a:gsLst>
          <a:lin ang="2700000" scaled="0"/>
        </a:gra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18580246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52"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5" name="Espace réservé du numéro de diapositive 2">
            <a:extLst>
              <a:ext uri="{FF2B5EF4-FFF2-40B4-BE49-F238E27FC236}">
                <a16:creationId xmlns:a16="http://schemas.microsoft.com/office/drawing/2014/main" id="{3E5B363C-4834-4022-B3EF-4F0B2F86B47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F73BA400-75BE-45F2-9E46-345C1733B6B3}" type="slidenum">
              <a:rPr lang="en-US" smtClean="0"/>
              <a:t>‹#›</a:t>
            </a:fld>
            <a:endParaRPr lang="en-US" dirty="0"/>
          </a:p>
        </p:txBody>
      </p:sp>
      <p:sp>
        <p:nvSpPr>
          <p:cNvPr id="17" name="Espace réservé du pied de page 4">
            <a:extLst>
              <a:ext uri="{FF2B5EF4-FFF2-40B4-BE49-F238E27FC236}">
                <a16:creationId xmlns:a16="http://schemas.microsoft.com/office/drawing/2014/main" id="{536A3F82-5F59-45E4-A8C9-83EAACE14FE8}"/>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latin typeface="GT America" panose="00000500000000000000" pitchFamily="50" charset="0"/>
              </a:rPr>
              <a:t>© Ipsos</a:t>
            </a:r>
          </a:p>
        </p:txBody>
      </p:sp>
      <p:sp>
        <p:nvSpPr>
          <p:cNvPr id="5" name="Titre 4">
            <a:extLst>
              <a:ext uri="{FF2B5EF4-FFF2-40B4-BE49-F238E27FC236}">
                <a16:creationId xmlns:a16="http://schemas.microsoft.com/office/drawing/2014/main" id="{DC39ED46-ACD4-4140-8AE3-6EA8A681DA9A}"/>
              </a:ext>
            </a:extLst>
          </p:cNvPr>
          <p:cNvSpPr>
            <a:spLocks noGrp="1"/>
          </p:cNvSpPr>
          <p:nvPr>
            <p:ph type="title" hasCustomPrompt="1"/>
          </p:nvPr>
        </p:nvSpPr>
        <p:spPr/>
        <p:txBody>
          <a:bodyPr/>
          <a:lstStyle>
            <a:lvl1pPr>
              <a:defRPr>
                <a:solidFill>
                  <a:schemeClr val="bg1"/>
                </a:solidFill>
              </a:defRPr>
            </a:lvl1pPr>
          </a:lstStyle>
          <a:p>
            <a:r>
              <a:rPr lang="fr-FR" err="1"/>
              <a:t>Title</a:t>
            </a:r>
            <a:r>
              <a:rPr lang="fr-FR"/>
              <a:t> of the slide</a:t>
            </a:r>
          </a:p>
        </p:txBody>
      </p:sp>
      <p:sp>
        <p:nvSpPr>
          <p:cNvPr id="3" name="Footer Placeholder 2">
            <a:extLst>
              <a:ext uri="{FF2B5EF4-FFF2-40B4-BE49-F238E27FC236}">
                <a16:creationId xmlns:a16="http://schemas.microsoft.com/office/drawing/2014/main" id="{B301C75E-982D-1F41-8CA4-959C932A2864}"/>
              </a:ext>
            </a:extLst>
          </p:cNvPr>
          <p:cNvSpPr>
            <a:spLocks noGrp="1"/>
          </p:cNvSpPr>
          <p:nvPr>
            <p:ph type="ftr" sz="quarter" idx="15"/>
          </p:nvPr>
        </p:nvSpPr>
        <p:spPr>
          <a:xfrm>
            <a:off x="402336" y="5916168"/>
            <a:ext cx="11384280" cy="219456"/>
          </a:xfrm>
          <a:prstGeom prst="rect">
            <a:avLst/>
          </a:prstGeom>
        </p:spPr>
        <p:txBody>
          <a:bodyPr/>
          <a:lstStyle>
            <a:lvl1pPr>
              <a:defRPr>
                <a:solidFill>
                  <a:schemeClr val="bg1"/>
                </a:solidFill>
                <a:latin typeface="GT America" panose="00000500000000000000" pitchFamily="50" charset="0"/>
              </a:defRPr>
            </a:lvl1pPr>
          </a:lstStyle>
          <a:p>
            <a:endParaRPr lang="en-US" dirty="0"/>
          </a:p>
        </p:txBody>
      </p:sp>
    </p:spTree>
    <p:extLst>
      <p:ext uri="{BB962C8B-B14F-4D97-AF65-F5344CB8AC3E}">
        <p14:creationId xmlns:p14="http://schemas.microsoft.com/office/powerpoint/2010/main" val="1541966143"/>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_Empty_Dark Blue Bg">
    <p:bg>
      <p:bgPr>
        <a:solidFill>
          <a:schemeClr val="bg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32885003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76"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5" name="Espace réservé du numéro de diapositive 2">
            <a:extLst>
              <a:ext uri="{FF2B5EF4-FFF2-40B4-BE49-F238E27FC236}">
                <a16:creationId xmlns:a16="http://schemas.microsoft.com/office/drawing/2014/main" id="{3E5B363C-4834-4022-B3EF-4F0B2F86B47B}"/>
              </a:ext>
            </a:extLst>
          </p:cNvPr>
          <p:cNvSpPr>
            <a:spLocks noGrp="1"/>
          </p:cNvSpPr>
          <p:nvPr>
            <p:ph type="sldNum" sz="quarter" idx="14"/>
          </p:nvPr>
        </p:nvSpPr>
        <p:spPr>
          <a:xfrm>
            <a:off x="382932" y="6219234"/>
            <a:ext cx="360037" cy="365125"/>
          </a:xfrm>
        </p:spPr>
        <p:txBody>
          <a:bodyPr/>
          <a:lstStyle>
            <a:lvl1pPr>
              <a:defRPr>
                <a:solidFill>
                  <a:srgbClr val="405A9C"/>
                </a:solidFill>
              </a:defRPr>
            </a:lvl1pPr>
          </a:lstStyle>
          <a:p>
            <a:fld id="{F73BA400-75BE-45F2-9E46-345C1733B6B3}" type="slidenum">
              <a:rPr lang="en-US" smtClean="0"/>
              <a:t>‹#›</a:t>
            </a:fld>
            <a:endParaRPr lang="en-US" dirty="0"/>
          </a:p>
        </p:txBody>
      </p:sp>
      <p:sp>
        <p:nvSpPr>
          <p:cNvPr id="5" name="Titre 4">
            <a:extLst>
              <a:ext uri="{FF2B5EF4-FFF2-40B4-BE49-F238E27FC236}">
                <a16:creationId xmlns:a16="http://schemas.microsoft.com/office/drawing/2014/main" id="{DC39ED46-ACD4-4140-8AE3-6EA8A681DA9A}"/>
              </a:ext>
            </a:extLst>
          </p:cNvPr>
          <p:cNvSpPr>
            <a:spLocks noGrp="1"/>
          </p:cNvSpPr>
          <p:nvPr>
            <p:ph type="title" hasCustomPrompt="1"/>
          </p:nvPr>
        </p:nvSpPr>
        <p:spPr/>
        <p:txBody>
          <a:bodyPr/>
          <a:lstStyle>
            <a:lvl1pPr>
              <a:defRPr>
                <a:solidFill>
                  <a:schemeClr val="bg2"/>
                </a:solidFill>
              </a:defRPr>
            </a:lvl1pPr>
          </a:lstStyle>
          <a:p>
            <a:r>
              <a:rPr lang="fr-FR" err="1"/>
              <a:t>Title</a:t>
            </a:r>
            <a:r>
              <a:rPr lang="fr-FR"/>
              <a:t> of the slide</a:t>
            </a:r>
          </a:p>
        </p:txBody>
      </p:sp>
    </p:spTree>
    <p:extLst>
      <p:ext uri="{BB962C8B-B14F-4D97-AF65-F5344CB8AC3E}">
        <p14:creationId xmlns:p14="http://schemas.microsoft.com/office/powerpoint/2010/main" val="2806967878"/>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Verbatim blue">
    <p:spTree>
      <p:nvGrpSpPr>
        <p:cNvPr id="1" name=""/>
        <p:cNvGrpSpPr/>
        <p:nvPr/>
      </p:nvGrpSpPr>
      <p:grpSpPr>
        <a:xfrm>
          <a:off x="0" y="0"/>
          <a:ext cx="0" cy="0"/>
          <a:chOff x="0" y="0"/>
          <a:chExt cx="0" cy="0"/>
        </a:xfrm>
      </p:grpSpPr>
      <p:graphicFrame>
        <p:nvGraphicFramePr>
          <p:cNvPr id="5" name="Objet 2" hidden="1">
            <a:extLst>
              <a:ext uri="{FF2B5EF4-FFF2-40B4-BE49-F238E27FC236}">
                <a16:creationId xmlns:a16="http://schemas.microsoft.com/office/drawing/2014/main" id="{2DC513A4-F2E7-4086-B108-AEA3E0C9E31C}"/>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300" name="Diapositive think-cell" r:id="rId5" imgW="360" imgH="360" progId="TCLayout.ActiveDocument.1">
                  <p:embed/>
                </p:oleObj>
              </mc:Choice>
              <mc:Fallback>
                <p:oleObj name="Diapositive think-cell" r:id="rId5" imgW="360" imgH="360" progId="TCLayout.ActiveDocument.1">
                  <p:embed/>
                  <p:pic>
                    <p:nvPicPr>
                      <p:cNvPr id="5" name="Objet 2" hidden="1">
                        <a:extLst>
                          <a:ext uri="{FF2B5EF4-FFF2-40B4-BE49-F238E27FC236}">
                            <a16:creationId xmlns:a16="http://schemas.microsoft.com/office/drawing/2014/main" id="{2DC513A4-F2E7-4086-B108-AEA3E0C9E3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hidden="1">
            <a:extLst>
              <a:ext uri="{FF2B5EF4-FFF2-40B4-BE49-F238E27FC236}">
                <a16:creationId xmlns:a16="http://schemas.microsoft.com/office/drawing/2014/main" id="{D7F108B5-26C8-4731-9E65-7EDFF8135A2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ts val="0"/>
              </a:spcBef>
              <a:spcAft>
                <a:spcPts val="0"/>
              </a:spcAft>
              <a:defRPr/>
            </a:pPr>
            <a:endParaRPr lang="en-GB" sz="2800" b="1" dirty="0">
              <a:latin typeface="Arial Black" panose="020B0A04020102020204" pitchFamily="34" charset="0"/>
              <a:ea typeface="+mj-ea"/>
              <a:cs typeface="+mj-cs"/>
              <a:sym typeface="Arial Black" panose="020B0A04020102020204" pitchFamily="34" charset="0"/>
            </a:endParaRPr>
          </a:p>
        </p:txBody>
      </p:sp>
      <p:grpSp>
        <p:nvGrpSpPr>
          <p:cNvPr id="7" name="Group 10">
            <a:extLst>
              <a:ext uri="{FF2B5EF4-FFF2-40B4-BE49-F238E27FC236}">
                <a16:creationId xmlns:a16="http://schemas.microsoft.com/office/drawing/2014/main" id="{E2B7E502-19EA-4871-95AC-272A3D54EB0E}"/>
              </a:ext>
            </a:extLst>
          </p:cNvPr>
          <p:cNvGrpSpPr>
            <a:grpSpLocks/>
          </p:cNvGrpSpPr>
          <p:nvPr/>
        </p:nvGrpSpPr>
        <p:grpSpPr bwMode="auto">
          <a:xfrm rot="10800000" flipH="1">
            <a:off x="701006" y="1494906"/>
            <a:ext cx="1299066" cy="1063368"/>
            <a:chOff x="1033" y="1117"/>
            <a:chExt cx="1907" cy="1561"/>
          </a:xfrm>
          <a:solidFill>
            <a:schemeClr val="bg2"/>
          </a:solidFill>
        </p:grpSpPr>
        <p:sp>
          <p:nvSpPr>
            <p:cNvPr id="8" name="Freeform 11">
              <a:extLst>
                <a:ext uri="{FF2B5EF4-FFF2-40B4-BE49-F238E27FC236}">
                  <a16:creationId xmlns:a16="http://schemas.microsoft.com/office/drawing/2014/main" id="{FDF8EFED-0851-4237-9CC3-337A3D5E3252}"/>
                </a:ext>
              </a:extLst>
            </p:cNvPr>
            <p:cNvSpPr>
              <a:spLocks/>
            </p:cNvSpPr>
            <p:nvPr/>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fr-FR" dirty="0">
                <a:latin typeface="GT America" panose="00000500000000000000" pitchFamily="50" charset="0"/>
              </a:endParaRPr>
            </a:p>
          </p:txBody>
        </p:sp>
        <p:sp>
          <p:nvSpPr>
            <p:cNvPr id="9" name="Freeform 12">
              <a:extLst>
                <a:ext uri="{FF2B5EF4-FFF2-40B4-BE49-F238E27FC236}">
                  <a16:creationId xmlns:a16="http://schemas.microsoft.com/office/drawing/2014/main" id="{5802DF49-E6B2-432E-BEEC-7C161273885B}"/>
                </a:ext>
              </a:extLst>
            </p:cNvPr>
            <p:cNvSpPr>
              <a:spLocks/>
            </p:cNvSpPr>
            <p:nvPr/>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fr-FR" dirty="0">
                <a:latin typeface="GT America" panose="00000500000000000000" pitchFamily="50" charset="0"/>
              </a:endParaRPr>
            </a:p>
          </p:txBody>
        </p:sp>
      </p:gr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p:nvPr>
        </p:nvSpPr>
        <p:spPr>
          <a:xfrm>
            <a:off x="2351088" y="1494906"/>
            <a:ext cx="9436100" cy="2636591"/>
          </a:xfrm>
          <a:prstGeom prst="rect">
            <a:avLst/>
          </a:prstGeom>
        </p:spPr>
        <p:txBody>
          <a:bodyPr anchor="b">
            <a:normAutofit/>
          </a:bodyPr>
          <a:lstStyle>
            <a:lvl1pPr marL="0" indent="0">
              <a:buNone/>
              <a:defRPr sz="2800">
                <a:solidFill>
                  <a:schemeClr val="bg2"/>
                </a:solidFill>
                <a:latin typeface="GT America" panose="00000500000000000000" pitchFamily="50" charset="0"/>
              </a:defRPr>
            </a:lvl1pPr>
          </a:lstStyle>
          <a:p>
            <a:pPr lvl="0"/>
            <a:r>
              <a:rPr lang="en-US" dirty="0"/>
              <a:t>Click to edit Master text styles</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p:nvPr>
        </p:nvSpPr>
        <p:spPr>
          <a:xfrm>
            <a:off x="2351088" y="4236285"/>
            <a:ext cx="9436100" cy="338554"/>
          </a:xfrm>
          <a:prstGeom prst="rect">
            <a:avLst/>
          </a:prstGeom>
        </p:spPr>
        <p:txBody>
          <a:bodyPr anchor="b">
            <a:spAutoFit/>
          </a:bodyPr>
          <a:lstStyle>
            <a:lvl1pPr marL="0" indent="0" algn="r">
              <a:buNone/>
              <a:defRPr sz="1600" b="1">
                <a:solidFill>
                  <a:schemeClr val="tx1"/>
                </a:solidFill>
                <a:latin typeface="GT America" panose="00000500000000000000" pitchFamily="50" charset="0"/>
              </a:defRPr>
            </a:lvl1pPr>
          </a:lstStyle>
          <a:p>
            <a:pPr lvl="0"/>
            <a:r>
              <a:rPr lang="en-US" dirty="0"/>
              <a:t>Click to edit Master text styles</a:t>
            </a:r>
          </a:p>
        </p:txBody>
      </p:sp>
      <p:sp>
        <p:nvSpPr>
          <p:cNvPr id="4" name="Titre 3">
            <a:extLst>
              <a:ext uri="{FF2B5EF4-FFF2-40B4-BE49-F238E27FC236}">
                <a16:creationId xmlns:a16="http://schemas.microsoft.com/office/drawing/2014/main" id="{9F4AF75B-C07F-40D0-9789-3B7669A97432}"/>
              </a:ext>
            </a:extLst>
          </p:cNvPr>
          <p:cNvSpPr>
            <a:spLocks noGrp="1"/>
          </p:cNvSpPr>
          <p:nvPr>
            <p:ph type="title"/>
          </p:nvPr>
        </p:nvSpPr>
        <p:spPr/>
        <p:txBody>
          <a:bodyPr/>
          <a:lstStyle>
            <a:lvl1pPr>
              <a:defRPr/>
            </a:lvl1pPr>
          </a:lstStyle>
          <a:p>
            <a:r>
              <a:rPr lang="en-US"/>
              <a:t>Click to edit Master title style</a:t>
            </a:r>
            <a:endParaRPr lang="fr-FR"/>
          </a:p>
        </p:txBody>
      </p:sp>
      <p:sp>
        <p:nvSpPr>
          <p:cNvPr id="11" name="Espace réservé du numéro de diapositive 8">
            <a:extLst>
              <a:ext uri="{FF2B5EF4-FFF2-40B4-BE49-F238E27FC236}">
                <a16:creationId xmlns:a16="http://schemas.microsoft.com/office/drawing/2014/main" id="{E4C4B00B-5367-4FFF-8FBB-E72BAB35EA09}"/>
              </a:ext>
            </a:extLst>
          </p:cNvPr>
          <p:cNvSpPr>
            <a:spLocks noGrp="1"/>
          </p:cNvSpPr>
          <p:nvPr>
            <p:ph type="sldNum" sz="quarter" idx="17"/>
          </p:nvPr>
        </p:nvSpPr>
        <p:spPr/>
        <p:txBody>
          <a:bodyPr/>
          <a:lstStyle>
            <a:lvl1pPr>
              <a:defRPr/>
            </a:lvl1pPr>
          </a:lstStyle>
          <a:p>
            <a:pPr>
              <a:defRPr/>
            </a:pPr>
            <a:fld id="{B6792039-0C1A-4BCB-8653-7596575E33E5}" type="slidenum">
              <a:rPr lang="en-GB"/>
              <a:pPr>
                <a:defRPr/>
              </a:pPr>
              <a:t>‹#›</a:t>
            </a:fld>
            <a:r>
              <a:rPr lang="en-GB" dirty="0"/>
              <a:t> ‒ </a:t>
            </a:r>
          </a:p>
        </p:txBody>
      </p:sp>
    </p:spTree>
    <p:extLst>
      <p:ext uri="{BB962C8B-B14F-4D97-AF65-F5344CB8AC3E}">
        <p14:creationId xmlns:p14="http://schemas.microsoft.com/office/powerpoint/2010/main" val="12018490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D2E33-5E9D-4E40-9505-700C504888E5}"/>
              </a:ext>
            </a:extLst>
          </p:cNvPr>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BA0DB66A-2740-4EEC-A11C-7D8FFFF4FB67}"/>
              </a:ext>
            </a:extLst>
          </p:cNvPr>
          <p:cNvSpPr>
            <a:spLocks noGrp="1"/>
          </p:cNvSpPr>
          <p:nvPr>
            <p:ph type="sldNum" sz="quarter" idx="10"/>
          </p:nvPr>
        </p:nvSpPr>
        <p:spPr/>
        <p:txBody>
          <a:bodyPr/>
          <a:lstStyle/>
          <a:p>
            <a:fld id="{F73BA400-75BE-45F2-9E46-345C1733B6B3}" type="slidenum">
              <a:rPr lang="en-US" smtClean="0"/>
              <a:t>‹#›</a:t>
            </a:fld>
            <a:endParaRPr lang="en-US" dirty="0"/>
          </a:p>
        </p:txBody>
      </p:sp>
      <p:sp>
        <p:nvSpPr>
          <p:cNvPr id="6" name="Text Placeholder 5">
            <a:extLst>
              <a:ext uri="{FF2B5EF4-FFF2-40B4-BE49-F238E27FC236}">
                <a16:creationId xmlns:a16="http://schemas.microsoft.com/office/drawing/2014/main" id="{7805E0ED-9B35-4F72-BE54-C87A2C1BD5BE}"/>
              </a:ext>
            </a:extLst>
          </p:cNvPr>
          <p:cNvSpPr>
            <a:spLocks noGrp="1"/>
          </p:cNvSpPr>
          <p:nvPr>
            <p:ph type="body" sz="quarter" idx="11"/>
          </p:nvPr>
        </p:nvSpPr>
        <p:spPr>
          <a:xfrm>
            <a:off x="404813" y="1204913"/>
            <a:ext cx="11382375" cy="4794250"/>
          </a:xfrm>
          <a:prstGeom prst="rect">
            <a:avLst/>
          </a:prstGeom>
        </p:spPr>
        <p:txBody>
          <a:bodyPr/>
          <a:lstStyle>
            <a:lvl1pPr marL="401638" indent="-401638">
              <a:lnSpc>
                <a:spcPct val="150000"/>
              </a:lnSpc>
              <a:buClr>
                <a:schemeClr val="tx2">
                  <a:lumMod val="75000"/>
                </a:schemeClr>
              </a:buClr>
              <a:buSzPct val="125000"/>
              <a:buFont typeface="Wingdings" panose="05000000000000000000" pitchFamily="2" charset="2"/>
              <a:buChar char="§"/>
              <a:defRPr sz="2000">
                <a:solidFill>
                  <a:schemeClr val="bg2"/>
                </a:solidFill>
                <a:latin typeface="GT America" panose="00000500000000000000" pitchFamily="50" charset="0"/>
              </a:defRPr>
            </a:lvl1pPr>
            <a:lvl2pPr marL="747713" indent="-346075">
              <a:buClr>
                <a:schemeClr val="bg2"/>
              </a:buClr>
              <a:buSzPct val="125000"/>
              <a:defRPr>
                <a:solidFill>
                  <a:schemeClr val="bg2"/>
                </a:solidFill>
                <a:latin typeface="GT America" panose="00000500000000000000" pitchFamily="50" charset="0"/>
              </a:defRPr>
            </a:lvl2pPr>
            <a:lvl3pPr marL="1025525" indent="-222250">
              <a:defRPr>
                <a:solidFill>
                  <a:schemeClr val="bg2"/>
                </a:solidFill>
                <a:latin typeface="GT America" panose="00000500000000000000" pitchFamily="50"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699482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D2E33-5E9D-4E40-9505-700C504888E5}"/>
              </a:ext>
            </a:extLst>
          </p:cNvPr>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BA0DB66A-2740-4EEC-A11C-7D8FFFF4FB67}"/>
              </a:ext>
            </a:extLst>
          </p:cNvPr>
          <p:cNvSpPr>
            <a:spLocks noGrp="1"/>
          </p:cNvSpPr>
          <p:nvPr>
            <p:ph type="sldNum" sz="quarter" idx="10"/>
          </p:nvPr>
        </p:nvSpPr>
        <p:spPr/>
        <p:txBody>
          <a:bodyPr/>
          <a:lstStyle/>
          <a:p>
            <a:fld id="{F73BA400-75BE-45F2-9E46-345C1733B6B3}" type="slidenum">
              <a:rPr lang="en-US" smtClean="0"/>
              <a:t>‹#›</a:t>
            </a:fld>
            <a:endParaRPr lang="en-US" dirty="0"/>
          </a:p>
        </p:txBody>
      </p:sp>
      <p:sp>
        <p:nvSpPr>
          <p:cNvPr id="5" name="Chart Placeholder 4">
            <a:extLst>
              <a:ext uri="{FF2B5EF4-FFF2-40B4-BE49-F238E27FC236}">
                <a16:creationId xmlns:a16="http://schemas.microsoft.com/office/drawing/2014/main" id="{0FDAA1D8-453A-4ECA-9ACA-85A13C9211AF}"/>
              </a:ext>
            </a:extLst>
          </p:cNvPr>
          <p:cNvSpPr>
            <a:spLocks noGrp="1"/>
          </p:cNvSpPr>
          <p:nvPr>
            <p:ph type="chart" sz="quarter" idx="12"/>
          </p:nvPr>
        </p:nvSpPr>
        <p:spPr>
          <a:xfrm>
            <a:off x="404786" y="2243379"/>
            <a:ext cx="9071723" cy="3546762"/>
          </a:xfrm>
          <a:prstGeom prst="rect">
            <a:avLst/>
          </a:prstGeom>
        </p:spPr>
        <p:txBody>
          <a:bodyPr/>
          <a:lstStyle>
            <a:lvl1pPr>
              <a:defRPr>
                <a:solidFill>
                  <a:schemeClr val="tx1"/>
                </a:solidFill>
                <a:latin typeface="GT America" panose="00000500000000000000" pitchFamily="50" charset="0"/>
              </a:defRPr>
            </a:lvl1pPr>
          </a:lstStyle>
          <a:p>
            <a:endParaRPr lang="en-US" dirty="0"/>
          </a:p>
        </p:txBody>
      </p:sp>
      <p:sp>
        <p:nvSpPr>
          <p:cNvPr id="9" name="Text Placeholder 8">
            <a:extLst>
              <a:ext uri="{FF2B5EF4-FFF2-40B4-BE49-F238E27FC236}">
                <a16:creationId xmlns:a16="http://schemas.microsoft.com/office/drawing/2014/main" id="{7263068B-0C74-4925-811A-8221381A0D0E}"/>
              </a:ext>
            </a:extLst>
          </p:cNvPr>
          <p:cNvSpPr>
            <a:spLocks noGrp="1"/>
          </p:cNvSpPr>
          <p:nvPr>
            <p:ph type="body" sz="quarter" idx="13"/>
          </p:nvPr>
        </p:nvSpPr>
        <p:spPr>
          <a:xfrm>
            <a:off x="9822441" y="2133600"/>
            <a:ext cx="1743075" cy="1993900"/>
          </a:xfrm>
          <a:prstGeom prst="rect">
            <a:avLst/>
          </a:prstGeom>
        </p:spPr>
        <p:txBody>
          <a:bodyPr/>
          <a:lstStyle>
            <a:lvl1pPr>
              <a:defRPr sz="1400" b="1" i="1">
                <a:solidFill>
                  <a:schemeClr val="bg1">
                    <a:lumMod val="50000"/>
                  </a:schemeClr>
                </a:solidFill>
                <a:latin typeface="GT America" panose="00000500000000000000" pitchFamily="50" charset="0"/>
              </a:defRPr>
            </a:lvl1pPr>
          </a:lstStyle>
          <a:p>
            <a:pPr lvl="0"/>
            <a:r>
              <a:rPr lang="en-US" dirty="0"/>
              <a:t>Click to edit Master text styles</a:t>
            </a:r>
          </a:p>
        </p:txBody>
      </p:sp>
      <p:sp>
        <p:nvSpPr>
          <p:cNvPr id="12" name="Text Placeholder 11">
            <a:extLst>
              <a:ext uri="{FF2B5EF4-FFF2-40B4-BE49-F238E27FC236}">
                <a16:creationId xmlns:a16="http://schemas.microsoft.com/office/drawing/2014/main" id="{8DBE5432-45A3-480F-8730-0FFF2CCCFDF3}"/>
              </a:ext>
            </a:extLst>
          </p:cNvPr>
          <p:cNvSpPr>
            <a:spLocks noGrp="1"/>
          </p:cNvSpPr>
          <p:nvPr>
            <p:ph type="body" sz="quarter" idx="14"/>
          </p:nvPr>
        </p:nvSpPr>
        <p:spPr>
          <a:xfrm>
            <a:off x="382588" y="1207325"/>
            <a:ext cx="9072562" cy="606961"/>
          </a:xfrm>
          <a:prstGeom prst="rect">
            <a:avLst/>
          </a:prstGeom>
        </p:spPr>
        <p:txBody>
          <a:bodyPr/>
          <a:lstStyle>
            <a:lvl1pPr>
              <a:defRPr>
                <a:solidFill>
                  <a:schemeClr val="accent1"/>
                </a:solidFill>
                <a:latin typeface="GT America" panose="00000500000000000000" pitchFamily="50" charset="0"/>
              </a:defRPr>
            </a:lvl1pPr>
          </a:lstStyle>
          <a:p>
            <a:pPr lvl="0"/>
            <a:r>
              <a:rPr lang="en-US" dirty="0"/>
              <a:t>Click to edit Master text styles</a:t>
            </a:r>
          </a:p>
        </p:txBody>
      </p:sp>
    </p:spTree>
    <p:extLst>
      <p:ext uri="{BB962C8B-B14F-4D97-AF65-F5344CB8AC3E}">
        <p14:creationId xmlns:p14="http://schemas.microsoft.com/office/powerpoint/2010/main" val="1440306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1_End">
    <p:bg>
      <p:bgPr>
        <a:solidFill>
          <a:schemeClr val="bg2"/>
        </a:solidFill>
        <a:effectLst/>
      </p:bgPr>
    </p:bg>
    <p:spTree>
      <p:nvGrpSpPr>
        <p:cNvPr id="1" name=""/>
        <p:cNvGrpSpPr/>
        <p:nvPr/>
      </p:nvGrpSpPr>
      <p:grpSpPr>
        <a:xfrm>
          <a:off x="0" y="0"/>
          <a:ext cx="0" cy="0"/>
          <a:chOff x="0" y="0"/>
          <a:chExt cx="0" cy="0"/>
        </a:xfrm>
      </p:grpSpPr>
      <p:graphicFrame>
        <p:nvGraphicFramePr>
          <p:cNvPr id="2" name="Objet 2" hidden="1">
            <a:extLst>
              <a:ext uri="{FF2B5EF4-FFF2-40B4-BE49-F238E27FC236}">
                <a16:creationId xmlns:a16="http://schemas.microsoft.com/office/drawing/2014/main" id="{5BA57296-2441-4B84-9B20-D1D2AFA99D9C}"/>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372" name="Diapositive think-cell" r:id="rId4" imgW="360" imgH="360" progId="TCLayout.ActiveDocument.1">
                  <p:embed/>
                </p:oleObj>
              </mc:Choice>
              <mc:Fallback>
                <p:oleObj name="Diapositive think-cell" r:id="rId4" imgW="360" imgH="360" progId="TCLayout.ActiveDocument.1">
                  <p:embed/>
                  <p:pic>
                    <p:nvPicPr>
                      <p:cNvPr id="2" name="Objet 2" hidden="1">
                        <a:extLst>
                          <a:ext uri="{FF2B5EF4-FFF2-40B4-BE49-F238E27FC236}">
                            <a16:creationId xmlns:a16="http://schemas.microsoft.com/office/drawing/2014/main" id="{5BA57296-2441-4B84-9B20-D1D2AFA99D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Forme libre : forme 28">
            <a:extLst>
              <a:ext uri="{FF2B5EF4-FFF2-40B4-BE49-F238E27FC236}">
                <a16:creationId xmlns:a16="http://schemas.microsoft.com/office/drawing/2014/main" id="{61996D0A-E77C-4625-AD3F-24F67525DE21}"/>
              </a:ext>
            </a:extLst>
          </p:cNvPr>
          <p:cNvSpPr/>
          <p:nvPr/>
        </p:nvSpPr>
        <p:spPr>
          <a:xfrm rot="18932423">
            <a:off x="2100263" y="2820988"/>
            <a:ext cx="11031537" cy="1216025"/>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GT America" panose="00000500000000000000" pitchFamily="50" charset="0"/>
            </a:endParaRPr>
          </a:p>
        </p:txBody>
      </p:sp>
      <p:sp>
        <p:nvSpPr>
          <p:cNvPr id="4" name="Forme libre : forme 30">
            <a:extLst>
              <a:ext uri="{FF2B5EF4-FFF2-40B4-BE49-F238E27FC236}">
                <a16:creationId xmlns:a16="http://schemas.microsoft.com/office/drawing/2014/main" id="{F6BB68FA-8B5A-4DC4-84AB-77375FA9380B}"/>
              </a:ext>
            </a:extLst>
          </p:cNvPr>
          <p:cNvSpPr/>
          <p:nvPr/>
        </p:nvSpPr>
        <p:spPr>
          <a:xfrm rot="18932423">
            <a:off x="4730750" y="3460750"/>
            <a:ext cx="9204325" cy="1216025"/>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GT America" panose="00000500000000000000" pitchFamily="50" charset="0"/>
            </a:endParaRPr>
          </a:p>
        </p:txBody>
      </p:sp>
      <p:pic>
        <p:nvPicPr>
          <p:cNvPr id="6" name="Graphique 12">
            <a:extLst>
              <a:ext uri="{FF2B5EF4-FFF2-40B4-BE49-F238E27FC236}">
                <a16:creationId xmlns:a16="http://schemas.microsoft.com/office/drawing/2014/main" id="{73949431-DCA9-4C33-8E03-1D79CDCF53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29913" y="5359400"/>
            <a:ext cx="8636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dre 7">
            <a:extLst>
              <a:ext uri="{FF2B5EF4-FFF2-40B4-BE49-F238E27FC236}">
                <a16:creationId xmlns:a16="http://schemas.microsoft.com/office/drawing/2014/main" id="{DDDF747C-816F-4F02-A07C-6326DAFE5D33}"/>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latin typeface="GT America" panose="00000500000000000000" pitchFamily="50" charset="0"/>
            </a:endParaRPr>
          </a:p>
        </p:txBody>
      </p:sp>
    </p:spTree>
    <p:extLst>
      <p:ext uri="{BB962C8B-B14F-4D97-AF65-F5344CB8AC3E}">
        <p14:creationId xmlns:p14="http://schemas.microsoft.com/office/powerpoint/2010/main" val="3309089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48014-8CBF-4B3D-989F-618C4B189C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78023C-01B7-4D04-AAAE-2CD97F9C3E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294CF3-0D25-4E71-9449-DC8071D0DF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D89B4F-22BB-4C2E-9D67-8727AF29BC67}"/>
              </a:ext>
            </a:extLst>
          </p:cNvPr>
          <p:cNvSpPr>
            <a:spLocks noGrp="1"/>
          </p:cNvSpPr>
          <p:nvPr>
            <p:ph type="dt" sz="half" idx="10"/>
          </p:nvPr>
        </p:nvSpPr>
        <p:spPr/>
        <p:txBody>
          <a:bodyPr/>
          <a:lstStyle/>
          <a:p>
            <a:fld id="{4B5F62AD-DD1C-4E1F-9090-826A9AB2505A}" type="datetimeFigureOut">
              <a:rPr lang="en-US" smtClean="0"/>
              <a:t>3/24/2021</a:t>
            </a:fld>
            <a:endParaRPr lang="en-US"/>
          </a:p>
        </p:txBody>
      </p:sp>
      <p:sp>
        <p:nvSpPr>
          <p:cNvPr id="6" name="Footer Placeholder 5">
            <a:extLst>
              <a:ext uri="{FF2B5EF4-FFF2-40B4-BE49-F238E27FC236}">
                <a16:creationId xmlns:a16="http://schemas.microsoft.com/office/drawing/2014/main" id="{0F351D1A-AC09-493D-A676-28A6A6DC27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6364A6-8C46-4AFC-B4DF-E4AC07FB7FE7}"/>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2271491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975D6-31F3-438A-80CE-8AD731BC39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596B84-59C5-4040-B485-E55E793B35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7C308A-A24A-42BA-A5AB-A381FE1BEE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F60C23-2724-472F-8788-2F13BBEF1E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40F92B-AF75-46DB-8FD2-CB71271734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7A95A2-5B3C-4ABF-8C7C-67212959103E}"/>
              </a:ext>
            </a:extLst>
          </p:cNvPr>
          <p:cNvSpPr>
            <a:spLocks noGrp="1"/>
          </p:cNvSpPr>
          <p:nvPr>
            <p:ph type="dt" sz="half" idx="10"/>
          </p:nvPr>
        </p:nvSpPr>
        <p:spPr/>
        <p:txBody>
          <a:bodyPr/>
          <a:lstStyle/>
          <a:p>
            <a:fld id="{4B5F62AD-DD1C-4E1F-9090-826A9AB2505A}" type="datetimeFigureOut">
              <a:rPr lang="en-US" smtClean="0"/>
              <a:t>3/24/2021</a:t>
            </a:fld>
            <a:endParaRPr lang="en-US"/>
          </a:p>
        </p:txBody>
      </p:sp>
      <p:sp>
        <p:nvSpPr>
          <p:cNvPr id="8" name="Footer Placeholder 7">
            <a:extLst>
              <a:ext uri="{FF2B5EF4-FFF2-40B4-BE49-F238E27FC236}">
                <a16:creationId xmlns:a16="http://schemas.microsoft.com/office/drawing/2014/main" id="{5683213C-BD44-48BC-8C95-5876C8B509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8DB52B-E6BA-4468-82CC-4F1F55408802}"/>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1368683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9FA7-B48A-4A41-B7E5-BC91280E7E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756CB7-6408-4AD0-BC3A-8B6CD09165A6}"/>
              </a:ext>
            </a:extLst>
          </p:cNvPr>
          <p:cNvSpPr>
            <a:spLocks noGrp="1"/>
          </p:cNvSpPr>
          <p:nvPr>
            <p:ph type="dt" sz="half" idx="10"/>
          </p:nvPr>
        </p:nvSpPr>
        <p:spPr/>
        <p:txBody>
          <a:bodyPr/>
          <a:lstStyle/>
          <a:p>
            <a:fld id="{4B5F62AD-DD1C-4E1F-9090-826A9AB2505A}" type="datetimeFigureOut">
              <a:rPr lang="en-US" smtClean="0"/>
              <a:t>3/24/2021</a:t>
            </a:fld>
            <a:endParaRPr lang="en-US"/>
          </a:p>
        </p:txBody>
      </p:sp>
      <p:sp>
        <p:nvSpPr>
          <p:cNvPr id="4" name="Footer Placeholder 3">
            <a:extLst>
              <a:ext uri="{FF2B5EF4-FFF2-40B4-BE49-F238E27FC236}">
                <a16:creationId xmlns:a16="http://schemas.microsoft.com/office/drawing/2014/main" id="{F4B37261-C742-4AB1-8E88-96A78EB689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DF241A-B3B0-4313-A588-DBDD1F531B8D}"/>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4155395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F1B15-C30B-47F1-BA49-772CEA0227AD}"/>
              </a:ext>
            </a:extLst>
          </p:cNvPr>
          <p:cNvSpPr>
            <a:spLocks noGrp="1"/>
          </p:cNvSpPr>
          <p:nvPr>
            <p:ph type="dt" sz="half" idx="10"/>
          </p:nvPr>
        </p:nvSpPr>
        <p:spPr/>
        <p:txBody>
          <a:bodyPr/>
          <a:lstStyle/>
          <a:p>
            <a:fld id="{4B5F62AD-DD1C-4E1F-9090-826A9AB2505A}" type="datetimeFigureOut">
              <a:rPr lang="en-US" smtClean="0"/>
              <a:t>3/24/2021</a:t>
            </a:fld>
            <a:endParaRPr lang="en-US"/>
          </a:p>
        </p:txBody>
      </p:sp>
      <p:sp>
        <p:nvSpPr>
          <p:cNvPr id="3" name="Footer Placeholder 2">
            <a:extLst>
              <a:ext uri="{FF2B5EF4-FFF2-40B4-BE49-F238E27FC236}">
                <a16:creationId xmlns:a16="http://schemas.microsoft.com/office/drawing/2014/main" id="{5487563E-E682-4D67-AD91-7EA564C12A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6CCCE7-9444-40CC-A195-4572302CA856}"/>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1447531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AB0F-62B4-4F56-BD1D-6E179F9C67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256436-701E-4800-9DFF-59B5153167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AC92A9-E40D-4B0D-AC05-4E150B44EC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B895BC-60E2-42D2-B4E7-A5EBD55E9FD2}"/>
              </a:ext>
            </a:extLst>
          </p:cNvPr>
          <p:cNvSpPr>
            <a:spLocks noGrp="1"/>
          </p:cNvSpPr>
          <p:nvPr>
            <p:ph type="dt" sz="half" idx="10"/>
          </p:nvPr>
        </p:nvSpPr>
        <p:spPr/>
        <p:txBody>
          <a:bodyPr/>
          <a:lstStyle/>
          <a:p>
            <a:fld id="{4B5F62AD-DD1C-4E1F-9090-826A9AB2505A}" type="datetimeFigureOut">
              <a:rPr lang="en-US" smtClean="0"/>
              <a:t>3/24/2021</a:t>
            </a:fld>
            <a:endParaRPr lang="en-US"/>
          </a:p>
        </p:txBody>
      </p:sp>
      <p:sp>
        <p:nvSpPr>
          <p:cNvPr id="6" name="Footer Placeholder 5">
            <a:extLst>
              <a:ext uri="{FF2B5EF4-FFF2-40B4-BE49-F238E27FC236}">
                <a16:creationId xmlns:a16="http://schemas.microsoft.com/office/drawing/2014/main" id="{057F5814-7C96-4CC3-9F48-6E0DC4249C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983E06-52AD-4272-B410-5083D48D4DA5}"/>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2649511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F7390-B25A-4B85-8DFB-6F94D6FF13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C1FBA5-164B-44E6-8AE7-18D0CD9E88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708064-4081-44C6-A1A0-4C02BB7444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BC50F0-E261-41AC-B803-8E2F11C3ACE0}"/>
              </a:ext>
            </a:extLst>
          </p:cNvPr>
          <p:cNvSpPr>
            <a:spLocks noGrp="1"/>
          </p:cNvSpPr>
          <p:nvPr>
            <p:ph type="dt" sz="half" idx="10"/>
          </p:nvPr>
        </p:nvSpPr>
        <p:spPr/>
        <p:txBody>
          <a:bodyPr/>
          <a:lstStyle/>
          <a:p>
            <a:fld id="{4B5F62AD-DD1C-4E1F-9090-826A9AB2505A}" type="datetimeFigureOut">
              <a:rPr lang="en-US" smtClean="0"/>
              <a:t>3/24/2021</a:t>
            </a:fld>
            <a:endParaRPr lang="en-US"/>
          </a:p>
        </p:txBody>
      </p:sp>
      <p:sp>
        <p:nvSpPr>
          <p:cNvPr id="6" name="Footer Placeholder 5">
            <a:extLst>
              <a:ext uri="{FF2B5EF4-FFF2-40B4-BE49-F238E27FC236}">
                <a16:creationId xmlns:a16="http://schemas.microsoft.com/office/drawing/2014/main" id="{9BAEEB56-7C20-40CD-8BE3-097FDA4EC9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35A88-A079-4A21-9FD6-769DD0A8B63E}"/>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124217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sv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ags" Target="../tags/tag2.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ags" Target="../tags/tag1.xml"/><Relationship Id="rId2" Type="http://schemas.openxmlformats.org/officeDocument/2006/relationships/slideLayout" Target="../slideLayouts/slideLayout25.xml"/><Relationship Id="rId16" Type="http://schemas.openxmlformats.org/officeDocument/2006/relationships/vmlDrawing" Target="../drawings/vmlDrawing1.vml"/><Relationship Id="rId20" Type="http://schemas.openxmlformats.org/officeDocument/2006/relationships/image" Target="../media/image3.emf"/><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19" Type="http://schemas.openxmlformats.org/officeDocument/2006/relationships/oleObject" Target="../embeddings/oleObject1.bin"/><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8987C6-585F-4CC0-86AA-836A9EBAB5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A13E75-9937-4E65-8147-60F34F5696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8B6E46-C0BB-42B7-B403-6446C83F62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5F62AD-DD1C-4E1F-9090-826A9AB2505A}" type="datetimeFigureOut">
              <a:rPr lang="en-US" smtClean="0"/>
              <a:t>3/24/2021</a:t>
            </a:fld>
            <a:endParaRPr lang="en-US"/>
          </a:p>
        </p:txBody>
      </p:sp>
      <p:sp>
        <p:nvSpPr>
          <p:cNvPr id="5" name="Footer Placeholder 4">
            <a:extLst>
              <a:ext uri="{FF2B5EF4-FFF2-40B4-BE49-F238E27FC236}">
                <a16:creationId xmlns:a16="http://schemas.microsoft.com/office/drawing/2014/main" id="{BC7FD0B8-6A3F-42BB-ABEB-4914A12F8A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48EA02-BC1C-4085-9419-51655E133B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D49DFF-0523-4CA2-9DCE-8C943A52CEA7}" type="slidenum">
              <a:rPr lang="en-US" smtClean="0"/>
              <a:t>‹#›</a:t>
            </a:fld>
            <a:endParaRPr lang="en-US"/>
          </a:p>
        </p:txBody>
      </p:sp>
    </p:spTree>
    <p:extLst>
      <p:ext uri="{BB962C8B-B14F-4D97-AF65-F5344CB8AC3E}">
        <p14:creationId xmlns:p14="http://schemas.microsoft.com/office/powerpoint/2010/main" val="2493537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1364" y="1825625"/>
            <a:ext cx="11549269"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321368"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GT America" panose="00000500000000000000" pitchFamily="50" charset="0"/>
              </a:defRPr>
            </a:lvl1pPr>
          </a:lstStyle>
          <a:p>
            <a:fld id="{F1A35A5B-9964-BA45-A1B5-FC54D9B083C3}" type="datetimeFigureOut">
              <a:rPr lang="en-US" smtClean="0"/>
              <a:pPr/>
              <a:t>3/24/2021</a:t>
            </a:fld>
            <a:endParaRPr lang="en-US" dirty="0"/>
          </a:p>
        </p:txBody>
      </p:sp>
      <p:sp>
        <p:nvSpPr>
          <p:cNvPr id="6" name="Slide Number Placeholder 5"/>
          <p:cNvSpPr>
            <a:spLocks noGrp="1"/>
          </p:cNvSpPr>
          <p:nvPr>
            <p:ph type="sldNum" sz="quarter" idx="4"/>
          </p:nvPr>
        </p:nvSpPr>
        <p:spPr>
          <a:xfrm>
            <a:off x="9127433"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GT America" panose="00000500000000000000" pitchFamily="50" charset="0"/>
              </a:defRPr>
            </a:lvl1pPr>
          </a:lstStyle>
          <a:p>
            <a:fld id="{53168429-B862-464C-A163-6879E3AA04C9}" type="slidenum">
              <a:rPr lang="en-US" smtClean="0"/>
              <a:pPr/>
              <a:t>‹#›</a:t>
            </a:fld>
            <a:endParaRPr lang="en-US" dirty="0"/>
          </a:p>
        </p:txBody>
      </p:sp>
      <p:sp>
        <p:nvSpPr>
          <p:cNvPr id="7" name="Rectangle 6">
            <a:extLst>
              <a:ext uri="{FF2B5EF4-FFF2-40B4-BE49-F238E27FC236}">
                <a16:creationId xmlns:a16="http://schemas.microsoft.com/office/drawing/2014/main" id="{4D09EED7-CC2C-CC47-8D30-1262C1E98083}"/>
              </a:ext>
            </a:extLst>
          </p:cNvPr>
          <p:cNvSpPr/>
          <p:nvPr userDrawn="1"/>
        </p:nvSpPr>
        <p:spPr>
          <a:xfrm>
            <a:off x="0" y="0"/>
            <a:ext cx="12192000" cy="369333"/>
          </a:xfrm>
          <a:prstGeom prst="rect">
            <a:avLst/>
          </a:prstGeom>
          <a:solidFill>
            <a:srgbClr val="2C2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50" charset="0"/>
            </a:endParaRPr>
          </a:p>
        </p:txBody>
      </p:sp>
      <p:pic>
        <p:nvPicPr>
          <p:cNvPr id="8" name="Graphic 7">
            <a:extLst>
              <a:ext uri="{FF2B5EF4-FFF2-40B4-BE49-F238E27FC236}">
                <a16:creationId xmlns:a16="http://schemas.microsoft.com/office/drawing/2014/main" id="{C5B969B3-AC41-D847-9672-432B942B0778}"/>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21365" y="9938"/>
            <a:ext cx="1078185" cy="359395"/>
          </a:xfrm>
          <a:prstGeom prst="rect">
            <a:avLst/>
          </a:prstGeom>
        </p:spPr>
      </p:pic>
      <p:sp>
        <p:nvSpPr>
          <p:cNvPr id="9" name="Title Placeholder 8">
            <a:extLst>
              <a:ext uri="{FF2B5EF4-FFF2-40B4-BE49-F238E27FC236}">
                <a16:creationId xmlns:a16="http://schemas.microsoft.com/office/drawing/2014/main" id="{7E569843-5B08-664C-AB41-1E3E55B1821A}"/>
              </a:ext>
            </a:extLst>
          </p:cNvPr>
          <p:cNvSpPr>
            <a:spLocks noGrp="1"/>
          </p:cNvSpPr>
          <p:nvPr>
            <p:ph type="title"/>
          </p:nvPr>
        </p:nvSpPr>
        <p:spPr>
          <a:xfrm>
            <a:off x="321365" y="365125"/>
            <a:ext cx="1154927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957407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7" r:id="rId12"/>
  </p:sldLayoutIdLst>
  <p:txStyles>
    <p:titleStyle>
      <a:lvl1pPr algn="l" defTabSz="914400" rtl="0" eaLnBrk="1" latinLnBrk="0" hangingPunct="1">
        <a:lnSpc>
          <a:spcPct val="90000"/>
        </a:lnSpc>
        <a:spcBef>
          <a:spcPct val="0"/>
        </a:spcBef>
        <a:buNone/>
        <a:defRPr sz="3000" b="1" kern="1200">
          <a:solidFill>
            <a:srgbClr val="F4A62D"/>
          </a:solidFill>
          <a:latin typeface="GT America"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T America"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T America"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T America"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America"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America"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53EA1CA7-6A4B-4525-B31A-79FD8A5011E4}"/>
              </a:ext>
            </a:extLst>
          </p:cNvPr>
          <p:cNvGraphicFramePr>
            <a:graphicFrameLocks noChangeAspect="1"/>
          </p:cNvGraphicFramePr>
          <p:nvPr>
            <p:custDataLst>
              <p:tags r:id="rId17"/>
            </p:custDataLst>
            <p:extLst>
              <p:ext uri="{D42A27DB-BD31-4B8C-83A1-F6EECF244321}">
                <p14:modId xmlns:p14="http://schemas.microsoft.com/office/powerpoint/2010/main" val="15298033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6" name="Diapositive think-cell" r:id="rId19" imgW="532" imgH="530" progId="TCLayout.ActiveDocument.1">
                  <p:embed/>
                </p:oleObj>
              </mc:Choice>
              <mc:Fallback>
                <p:oleObj name="Diapositive think-cell" r:id="rId19" imgW="532" imgH="530" progId="TCLayout.ActiveDocument.1">
                  <p:embed/>
                  <p:pic>
                    <p:nvPicPr>
                      <p:cNvPr id="8" name="Objet 7" hidden="1">
                        <a:extLst>
                          <a:ext uri="{FF2B5EF4-FFF2-40B4-BE49-F238E27FC236}">
                            <a16:creationId xmlns:a16="http://schemas.microsoft.com/office/drawing/2014/main" id="{53EA1CA7-6A4B-4525-B31A-79FD8A5011E4}"/>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56D049D-4B41-45FE-A1DE-AB458A6C5C72}"/>
              </a:ext>
            </a:extLst>
          </p:cNvPr>
          <p:cNvSpPr/>
          <p:nvPr>
            <p:custDataLst>
              <p:tags r:id="rId18"/>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04786" y="382816"/>
            <a:ext cx="11382428" cy="452432"/>
          </a:xfrm>
          <a:prstGeom prst="rect">
            <a:avLst/>
          </a:prstGeom>
        </p:spPr>
        <p:txBody>
          <a:bodyPr vert="horz" wrap="square" lIns="72000" tIns="45720" rIns="72000" bIns="45720" rtlCol="0" anchor="t">
            <a:spAutoFit/>
          </a:bodyPr>
          <a:lstStyle/>
          <a:p>
            <a:r>
              <a:rPr lang="en-GB"/>
              <a:t>Title of the slide</a:t>
            </a:r>
          </a:p>
        </p:txBody>
      </p:sp>
      <p:sp>
        <p:nvSpPr>
          <p:cNvPr id="6" name="Espace réservé du numéro de diapositive 5">
            <a:extLst>
              <a:ext uri="{FF2B5EF4-FFF2-40B4-BE49-F238E27FC236}">
                <a16:creationId xmlns:a16="http://schemas.microsoft.com/office/drawing/2014/main" id="{82FC3E58-D3FF-4715-9A44-E12BDE0AE046}"/>
              </a:ext>
            </a:extLst>
          </p:cNvPr>
          <p:cNvSpPr>
            <a:spLocks noGrp="1"/>
          </p:cNvSpPr>
          <p:nvPr>
            <p:ph type="sldNum" sz="quarter" idx="4"/>
          </p:nvPr>
        </p:nvSpPr>
        <p:spPr>
          <a:xfrm>
            <a:off x="382932" y="6219234"/>
            <a:ext cx="360037" cy="365125"/>
          </a:xfrm>
          <a:prstGeom prst="rect">
            <a:avLst/>
          </a:prstGeom>
        </p:spPr>
        <p:txBody>
          <a:bodyPr vert="horz" lIns="0" tIns="45720" rIns="0" bIns="45720" rtlCol="0" anchor="ctr"/>
          <a:lstStyle>
            <a:lvl1pPr algn="r">
              <a:defRPr sz="900" b="1">
                <a:solidFill>
                  <a:schemeClr val="bg1">
                    <a:lumMod val="95000"/>
                  </a:schemeClr>
                </a:solidFill>
                <a:latin typeface="+mj-lt"/>
              </a:defRPr>
            </a:lvl1pPr>
          </a:lstStyle>
          <a:p>
            <a:fld id="{F73BA400-75BE-45F2-9E46-345C1733B6B3}" type="slidenum">
              <a:rPr lang="en-US" smtClean="0"/>
              <a:pPr/>
              <a:t>‹#›</a:t>
            </a:fld>
            <a:endParaRPr lang="en-US" dirty="0"/>
          </a:p>
        </p:txBody>
      </p:sp>
      <p:sp>
        <p:nvSpPr>
          <p:cNvPr id="3" name="TextBox 2">
            <a:extLst>
              <a:ext uri="{FF2B5EF4-FFF2-40B4-BE49-F238E27FC236}">
                <a16:creationId xmlns:a16="http://schemas.microsoft.com/office/drawing/2014/main" id="{1E21FC63-12EF-43D8-B3C8-42CA3B9C290D}"/>
              </a:ext>
            </a:extLst>
          </p:cNvPr>
          <p:cNvSpPr txBox="1"/>
          <p:nvPr userDrawn="1"/>
        </p:nvSpPr>
        <p:spPr>
          <a:xfrm>
            <a:off x="10946920" y="6584359"/>
            <a:ext cx="1061049" cy="215444"/>
          </a:xfrm>
          <a:prstGeom prst="rect">
            <a:avLst/>
          </a:prstGeom>
          <a:noFill/>
        </p:spPr>
        <p:txBody>
          <a:bodyPr wrap="square" rtlCol="0">
            <a:spAutoFit/>
          </a:bodyPr>
          <a:lstStyle/>
          <a:p>
            <a:pPr algn="r"/>
            <a:r>
              <a:rPr lang="en-US" sz="800" b="1" dirty="0">
                <a:latin typeface="GT America" panose="00000500000000000000" pitchFamily="50" charset="0"/>
              </a:rPr>
              <a:t>February 2021</a:t>
            </a:r>
          </a:p>
        </p:txBody>
      </p:sp>
    </p:spTree>
    <p:extLst>
      <p:ext uri="{BB962C8B-B14F-4D97-AF65-F5344CB8AC3E}">
        <p14:creationId xmlns:p14="http://schemas.microsoft.com/office/powerpoint/2010/main" val="9052673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hdr="0" ftr="0" dt="0"/>
  <p:txStyles>
    <p:titleStyle>
      <a:lvl1pPr algn="l" defTabSz="914400" rtl="0" eaLnBrk="1" latinLnBrk="0" hangingPunct="1">
        <a:lnSpc>
          <a:spcPct val="90000"/>
        </a:lnSpc>
        <a:spcBef>
          <a:spcPct val="0"/>
        </a:spcBef>
        <a:buNone/>
        <a:defRPr sz="2600" b="1" kern="1200" cap="none" spc="0" baseline="0">
          <a:solidFill>
            <a:schemeClr val="bg2"/>
          </a:solidFill>
          <a:latin typeface="+mj-lt"/>
          <a:ea typeface="+mj-ea"/>
          <a:cs typeface="+mj-cs"/>
        </a:defRPr>
      </a:lvl1pPr>
    </p:titleStyle>
    <p:body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800" b="0" kern="1200">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800" kern="1200">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5.emf"/><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2.svg"/><Relationship Id="rId15" Type="http://schemas.openxmlformats.org/officeDocument/2006/relationships/image" Target="../media/image15.png"/><Relationship Id="rId10" Type="http://schemas.openxmlformats.org/officeDocument/2006/relationships/image" Target="../media/image10.jpeg"/><Relationship Id="rId4" Type="http://schemas.openxmlformats.org/officeDocument/2006/relationships/image" Target="../media/image1.png"/><Relationship Id="rId9" Type="http://schemas.openxmlformats.org/officeDocument/2006/relationships/image" Target="../media/image9.jpe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8.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8.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8.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8.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8.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8.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8.xml"/><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8.xml"/><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7.png"/><Relationship Id="rId1" Type="http://schemas.openxmlformats.org/officeDocument/2006/relationships/slideLayout" Target="../slideLayouts/slideLayout28.xml"/><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8B46D6-1384-3C4D-981F-DC463819157C}"/>
              </a:ext>
            </a:extLst>
          </p:cNvPr>
          <p:cNvSpPr/>
          <p:nvPr/>
        </p:nvSpPr>
        <p:spPr>
          <a:xfrm>
            <a:off x="0" y="12213"/>
            <a:ext cx="12192000" cy="6858000"/>
          </a:xfrm>
          <a:prstGeom prst="rect">
            <a:avLst/>
          </a:prstGeom>
          <a:solidFill>
            <a:srgbClr val="2C2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latin typeface="GT America" panose="00000500000000000000" pitchFamily="50" charset="0"/>
              </a:rPr>
              <a:t>                   </a:t>
            </a:r>
          </a:p>
          <a:p>
            <a:endParaRPr lang="en-US" dirty="0">
              <a:solidFill>
                <a:schemeClr val="bg1"/>
              </a:solidFill>
              <a:latin typeface="GT America" panose="00000500000000000000" pitchFamily="50" charset="0"/>
            </a:endParaRPr>
          </a:p>
          <a:p>
            <a:r>
              <a:rPr lang="en-US" dirty="0">
                <a:solidFill>
                  <a:schemeClr val="bg1"/>
                </a:solidFill>
                <a:latin typeface="GT America" panose="00000500000000000000" pitchFamily="50" charset="0"/>
              </a:rPr>
              <a:t>                  </a:t>
            </a:r>
            <a:r>
              <a:rPr lang="en-US" i="1" dirty="0">
                <a:solidFill>
                  <a:schemeClr val="bg1"/>
                </a:solidFill>
                <a:latin typeface="GT America" panose="00000500000000000000" pitchFamily="50" charset="0"/>
              </a:rPr>
              <a:t>Partnership for Evidence-based </a:t>
            </a:r>
          </a:p>
          <a:p>
            <a:r>
              <a:rPr lang="en-US" i="1" dirty="0">
                <a:solidFill>
                  <a:schemeClr val="bg1"/>
                </a:solidFill>
                <a:latin typeface="GT America" panose="00000500000000000000" pitchFamily="50" charset="0"/>
              </a:rPr>
              <a:t>                  Response to COVID-19 (PERC)</a:t>
            </a:r>
          </a:p>
          <a:p>
            <a:endParaRPr lang="en-US" dirty="0">
              <a:solidFill>
                <a:schemeClr val="bg1"/>
              </a:solidFill>
              <a:latin typeface="GT America" panose="00000500000000000000" pitchFamily="50" charset="0"/>
            </a:endParaRPr>
          </a:p>
        </p:txBody>
      </p:sp>
      <p:pic>
        <p:nvPicPr>
          <p:cNvPr id="9" name="Picture 8">
            <a:extLst>
              <a:ext uri="{FF2B5EF4-FFF2-40B4-BE49-F238E27FC236}">
                <a16:creationId xmlns:a16="http://schemas.microsoft.com/office/drawing/2014/main" id="{EABF2C0F-A72E-7A4E-9FC1-704373F1E418}"/>
              </a:ext>
            </a:extLst>
          </p:cNvPr>
          <p:cNvPicPr>
            <a:picLocks noChangeAspect="1"/>
          </p:cNvPicPr>
          <p:nvPr/>
        </p:nvPicPr>
        <p:blipFill>
          <a:blip r:embed="rId3"/>
          <a:stretch>
            <a:fillRect/>
          </a:stretch>
        </p:blipFill>
        <p:spPr>
          <a:xfrm rot="5400000" flipH="1">
            <a:off x="3769870" y="-1423471"/>
            <a:ext cx="6858000" cy="9704936"/>
          </a:xfrm>
          <a:prstGeom prst="rect">
            <a:avLst/>
          </a:prstGeom>
        </p:spPr>
      </p:pic>
      <p:sp>
        <p:nvSpPr>
          <p:cNvPr id="2" name="Title 1">
            <a:extLst>
              <a:ext uri="{FF2B5EF4-FFF2-40B4-BE49-F238E27FC236}">
                <a16:creationId xmlns:a16="http://schemas.microsoft.com/office/drawing/2014/main" id="{71615059-C2EC-466C-971F-F5E850825A25}"/>
              </a:ext>
            </a:extLst>
          </p:cNvPr>
          <p:cNvSpPr>
            <a:spLocks noGrp="1"/>
          </p:cNvSpPr>
          <p:nvPr>
            <p:ph type="ctrTitle"/>
          </p:nvPr>
        </p:nvSpPr>
        <p:spPr>
          <a:xfrm>
            <a:off x="6091898" y="1869673"/>
            <a:ext cx="5620677" cy="1320829"/>
          </a:xfrm>
        </p:spPr>
        <p:txBody>
          <a:bodyPr>
            <a:noAutofit/>
          </a:bodyPr>
          <a:lstStyle/>
          <a:p>
            <a:pPr algn="l"/>
            <a:r>
              <a:rPr lang="en-US" sz="2800" dirty="0">
                <a:solidFill>
                  <a:schemeClr val="bg1"/>
                </a:solidFill>
                <a:latin typeface="GT America" panose="00000500000000000000"/>
              </a:rPr>
              <a:t>Finding the Balance: </a:t>
            </a:r>
            <a:br>
              <a:rPr lang="en-US" sz="2800" dirty="0">
                <a:solidFill>
                  <a:schemeClr val="bg1"/>
                </a:solidFill>
                <a:latin typeface="GT America" panose="00000500000000000000"/>
              </a:rPr>
            </a:br>
            <a:r>
              <a:rPr lang="en-US" sz="2800" dirty="0">
                <a:solidFill>
                  <a:schemeClr val="bg1"/>
                </a:solidFill>
                <a:latin typeface="GT America" panose="00000500000000000000"/>
              </a:rPr>
              <a:t>Public Health and Social Measures in Liberia</a:t>
            </a:r>
            <a:endParaRPr lang="en-US" sz="2800" b="1" dirty="0">
              <a:solidFill>
                <a:schemeClr val="bg1"/>
              </a:solidFill>
              <a:latin typeface="GT America" panose="00000500000000000000"/>
            </a:endParaRPr>
          </a:p>
        </p:txBody>
      </p:sp>
      <p:sp>
        <p:nvSpPr>
          <p:cNvPr id="3" name="Subtitle 2">
            <a:extLst>
              <a:ext uri="{FF2B5EF4-FFF2-40B4-BE49-F238E27FC236}">
                <a16:creationId xmlns:a16="http://schemas.microsoft.com/office/drawing/2014/main" id="{B9032F31-572F-4846-8E69-F83BD4892DFF}"/>
              </a:ext>
            </a:extLst>
          </p:cNvPr>
          <p:cNvSpPr>
            <a:spLocks noGrp="1"/>
          </p:cNvSpPr>
          <p:nvPr>
            <p:ph type="subTitle" idx="1"/>
          </p:nvPr>
        </p:nvSpPr>
        <p:spPr>
          <a:xfrm>
            <a:off x="6109750" y="3441213"/>
            <a:ext cx="6017646" cy="1655762"/>
          </a:xfrm>
        </p:spPr>
        <p:txBody>
          <a:bodyPr/>
          <a:lstStyle/>
          <a:p>
            <a:pPr algn="l"/>
            <a:r>
              <a:rPr lang="en-US" dirty="0">
                <a:solidFill>
                  <a:schemeClr val="bg1"/>
                </a:solidFill>
                <a:latin typeface="GT America" panose="00000500000000000000"/>
              </a:rPr>
              <a:t>Data updated 26 February 2021</a:t>
            </a:r>
          </a:p>
          <a:p>
            <a:pPr algn="l"/>
            <a:endParaRPr lang="en-US" dirty="0">
              <a:solidFill>
                <a:schemeClr val="bg1"/>
              </a:solidFill>
              <a:latin typeface="GT America" panose="00000500000000000000"/>
            </a:endParaRPr>
          </a:p>
        </p:txBody>
      </p:sp>
      <p:pic>
        <p:nvPicPr>
          <p:cNvPr id="5" name="Graphic 4">
            <a:extLst>
              <a:ext uri="{FF2B5EF4-FFF2-40B4-BE49-F238E27FC236}">
                <a16:creationId xmlns:a16="http://schemas.microsoft.com/office/drawing/2014/main" id="{DCA92E32-0BC0-DF49-BD47-C03FAAF4D6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7367" y="2299863"/>
            <a:ext cx="3086937" cy="1028979"/>
          </a:xfrm>
          <a:prstGeom prst="rect">
            <a:avLst/>
          </a:prstGeom>
        </p:spPr>
      </p:pic>
      <p:sp>
        <p:nvSpPr>
          <p:cNvPr id="6" name="Rectangle 2">
            <a:extLst>
              <a:ext uri="{FF2B5EF4-FFF2-40B4-BE49-F238E27FC236}">
                <a16:creationId xmlns:a16="http://schemas.microsoft.com/office/drawing/2014/main" id="{69724E38-0063-714F-B32C-6B34B29D44BB}"/>
              </a:ext>
            </a:extLst>
          </p:cNvPr>
          <p:cNvSpPr>
            <a:spLocks noChangeArrowheads="1"/>
          </p:cNvSpPr>
          <p:nvPr/>
        </p:nvSpPr>
        <p:spPr bwMode="auto">
          <a:xfrm>
            <a:off x="1023937" y="79488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latin typeface="GT America" panose="00000500000000000000" pitchFamily="50" charset="0"/>
            </a:endParaRPr>
          </a:p>
        </p:txBody>
      </p:sp>
      <p:sp>
        <p:nvSpPr>
          <p:cNvPr id="8" name="Rectangle 3">
            <a:extLst>
              <a:ext uri="{FF2B5EF4-FFF2-40B4-BE49-F238E27FC236}">
                <a16:creationId xmlns:a16="http://schemas.microsoft.com/office/drawing/2014/main" id="{D6A34C25-40E8-5A44-B94C-E7BF2BADB4EA}"/>
              </a:ext>
            </a:extLst>
          </p:cNvPr>
          <p:cNvSpPr>
            <a:spLocks noChangeArrowheads="1"/>
          </p:cNvSpPr>
          <p:nvPr/>
        </p:nvSpPr>
        <p:spPr bwMode="auto">
          <a:xfrm>
            <a:off x="1023937" y="210298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latin typeface="GT America" panose="00000500000000000000" pitchFamily="50" charset="0"/>
            </a:endParaRPr>
          </a:p>
        </p:txBody>
      </p:sp>
      <p:sp>
        <p:nvSpPr>
          <p:cNvPr id="20" name="Rectangle 19">
            <a:extLst>
              <a:ext uri="{FF2B5EF4-FFF2-40B4-BE49-F238E27FC236}">
                <a16:creationId xmlns:a16="http://schemas.microsoft.com/office/drawing/2014/main" id="{8EEFB8B3-E07A-454C-B7B9-926E0E77CA65}"/>
              </a:ext>
            </a:extLst>
          </p:cNvPr>
          <p:cNvSpPr/>
          <p:nvPr/>
        </p:nvSpPr>
        <p:spPr>
          <a:xfrm>
            <a:off x="0" y="6214820"/>
            <a:ext cx="12192000" cy="643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50" charset="0"/>
            </a:endParaRPr>
          </a:p>
        </p:txBody>
      </p:sp>
      <p:pic>
        <p:nvPicPr>
          <p:cNvPr id="1026" name="Picture 2">
            <a:extLst>
              <a:ext uri="{FF2B5EF4-FFF2-40B4-BE49-F238E27FC236}">
                <a16:creationId xmlns:a16="http://schemas.microsoft.com/office/drawing/2014/main" id="{FD370109-46F7-4F29-9EBE-3E856DADF3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250307"/>
            <a:ext cx="904875" cy="5143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23F28E10-D5C5-4CFB-A7E7-AC57A72FCA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1413" y="6250307"/>
            <a:ext cx="1076325" cy="476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86AFA67-82C5-457A-89B1-AF2483A3B41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6250307"/>
            <a:ext cx="523875" cy="4857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91276749-A1B5-4489-9886-55FD5E8B2DE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97213" y="6250307"/>
            <a:ext cx="1057275" cy="5048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D6ABF34-A8ED-4DED-8956-55AA16C1D62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19588" y="6250307"/>
            <a:ext cx="1457325"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1A79E76E-28FE-4D94-9515-0FA4831B354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95988" y="6429002"/>
            <a:ext cx="93345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3F30199-C6FD-4831-A7F8-DBC07C2B1ED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78663" y="6250307"/>
            <a:ext cx="1009650" cy="5810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E239FD99-C03E-42EA-A8B6-32D80C31D51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21663" y="6250307"/>
            <a:ext cx="990600" cy="4191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7B4036D3-8803-4EAD-8739-1E6756B3116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361488" y="6250307"/>
            <a:ext cx="8763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a:extLst>
              <a:ext uri="{FF2B5EF4-FFF2-40B4-BE49-F238E27FC236}">
                <a16:creationId xmlns:a16="http://schemas.microsoft.com/office/drawing/2014/main" id="{4A9A82AD-1659-4113-8509-917DF6FD4B6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415588" y="6250307"/>
            <a:ext cx="1476375"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721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E3720C-7123-46AC-BE5C-47F362231A9F}"/>
              </a:ext>
            </a:extLst>
          </p:cNvPr>
          <p:cNvSpPr/>
          <p:nvPr/>
        </p:nvSpPr>
        <p:spPr>
          <a:xfrm>
            <a:off x="0" y="1714500"/>
            <a:ext cx="12192000" cy="2197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D43E2F1F-BE6F-48CB-A0ED-00292BE0AFEE}"/>
              </a:ext>
            </a:extLst>
          </p:cNvPr>
          <p:cNvSpPr txBox="1">
            <a:spLocks/>
          </p:cNvSpPr>
          <p:nvPr/>
        </p:nvSpPr>
        <p:spPr>
          <a:xfrm>
            <a:off x="662672" y="2163603"/>
            <a:ext cx="945922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400" dirty="0">
                <a:solidFill>
                  <a:srgbClr val="F4A62D"/>
                </a:solidFill>
                <a:latin typeface="HK Grotesk Black" panose="00000A00000000000000" pitchFamily="2" charset="0"/>
              </a:rPr>
              <a:t>PHSM Support and Self-Reported Adherence</a:t>
            </a:r>
            <a:endParaRPr kumimoji="0" lang="en-US" sz="44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sp>
        <p:nvSpPr>
          <p:cNvPr id="14" name="Rectangle 13">
            <a:extLst>
              <a:ext uri="{FF2B5EF4-FFF2-40B4-BE49-F238E27FC236}">
                <a16:creationId xmlns:a16="http://schemas.microsoft.com/office/drawing/2014/main" id="{3F274A8B-FA0C-471D-8EC0-23D6C4CA9343}"/>
              </a:ext>
            </a:extLst>
          </p:cNvPr>
          <p:cNvSpPr/>
          <p:nvPr/>
        </p:nvSpPr>
        <p:spPr>
          <a:xfrm>
            <a:off x="777647" y="6426278"/>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cxnSp>
        <p:nvCxnSpPr>
          <p:cNvPr id="17" name="Straight Connector 16">
            <a:extLst>
              <a:ext uri="{FF2B5EF4-FFF2-40B4-BE49-F238E27FC236}">
                <a16:creationId xmlns:a16="http://schemas.microsoft.com/office/drawing/2014/main" id="{D0D33C4B-29CD-42F9-9829-4DA9B097108F}"/>
              </a:ext>
            </a:extLst>
          </p:cNvPr>
          <p:cNvCxnSpPr/>
          <p:nvPr/>
        </p:nvCxnSpPr>
        <p:spPr>
          <a:xfrm>
            <a:off x="777647" y="3551663"/>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63AF3EC-C2A5-4338-B9A8-4646EC2CDBFF}"/>
              </a:ext>
            </a:extLst>
          </p:cNvPr>
          <p:cNvPicPr>
            <a:picLocks noChangeAspect="1"/>
          </p:cNvPicPr>
          <p:nvPr/>
        </p:nvPicPr>
        <p:blipFill>
          <a:blip r:embed="rId3"/>
          <a:stretch>
            <a:fillRect/>
          </a:stretch>
        </p:blipFill>
        <p:spPr>
          <a:xfrm>
            <a:off x="-1" y="6313360"/>
            <a:ext cx="1710543" cy="397287"/>
          </a:xfrm>
          <a:prstGeom prst="rect">
            <a:avLst/>
          </a:prstGeom>
        </p:spPr>
      </p:pic>
    </p:spTree>
    <p:extLst>
      <p:ext uri="{BB962C8B-B14F-4D97-AF65-F5344CB8AC3E}">
        <p14:creationId xmlns:p14="http://schemas.microsoft.com/office/powerpoint/2010/main" val="1750417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55B5954-BD1E-4CB1-812B-E7BD491ED9A9}"/>
              </a:ext>
            </a:extLst>
          </p:cNvPr>
          <p:cNvSpPr/>
          <p:nvPr/>
        </p:nvSpPr>
        <p:spPr>
          <a:xfrm>
            <a:off x="777647" y="6411764"/>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sp>
        <p:nvSpPr>
          <p:cNvPr id="17" name="TextBox 16">
            <a:extLst>
              <a:ext uri="{FF2B5EF4-FFF2-40B4-BE49-F238E27FC236}">
                <a16:creationId xmlns:a16="http://schemas.microsoft.com/office/drawing/2014/main" id="{AD8D3624-0A3A-4D08-9739-122DFB164521}"/>
              </a:ext>
            </a:extLst>
          </p:cNvPr>
          <p:cNvSpPr txBox="1"/>
          <p:nvPr/>
        </p:nvSpPr>
        <p:spPr>
          <a:xfrm>
            <a:off x="5665113" y="137600"/>
            <a:ext cx="2839848" cy="400110"/>
          </a:xfrm>
          <a:prstGeom prst="rect">
            <a:avLst/>
          </a:prstGeom>
          <a:noFill/>
        </p:spPr>
        <p:txBody>
          <a:bodyPr wrap="square" rtlCol="0">
            <a:spAutoFit/>
          </a:bodyPr>
          <a:lstStyle/>
          <a:p>
            <a:r>
              <a:rPr lang="en-US" sz="2000" b="1" dirty="0">
                <a:solidFill>
                  <a:schemeClr val="bg2"/>
                </a:solidFill>
                <a:latin typeface="GT America" panose="00000500000000000000"/>
              </a:rPr>
              <a:t>Individual measures</a:t>
            </a:r>
          </a:p>
        </p:txBody>
      </p:sp>
      <p:sp>
        <p:nvSpPr>
          <p:cNvPr id="22" name="TextBox 21">
            <a:extLst>
              <a:ext uri="{FF2B5EF4-FFF2-40B4-BE49-F238E27FC236}">
                <a16:creationId xmlns:a16="http://schemas.microsoft.com/office/drawing/2014/main" id="{DD6C74D8-2089-4619-BDF8-02BCFE8658F3}"/>
              </a:ext>
            </a:extLst>
          </p:cNvPr>
          <p:cNvSpPr txBox="1"/>
          <p:nvPr/>
        </p:nvSpPr>
        <p:spPr>
          <a:xfrm>
            <a:off x="5665113" y="2680097"/>
            <a:ext cx="6225246" cy="400110"/>
          </a:xfrm>
          <a:prstGeom prst="rect">
            <a:avLst/>
          </a:prstGeom>
          <a:noFill/>
        </p:spPr>
        <p:txBody>
          <a:bodyPr wrap="square" lIns="91440" tIns="45720" rIns="91440" bIns="45720" rtlCol="0" anchor="t">
            <a:spAutoFit/>
          </a:bodyPr>
          <a:lstStyle/>
          <a:p>
            <a:r>
              <a:rPr lang="en-US" sz="2000" b="1" dirty="0">
                <a:solidFill>
                  <a:schemeClr val="bg2"/>
                </a:solidFill>
                <a:latin typeface="GT America" panose="00000500000000000000"/>
              </a:rPr>
              <a:t>Measures restricting social gatherings</a:t>
            </a:r>
            <a:endParaRPr lang="en-US" dirty="0">
              <a:solidFill>
                <a:schemeClr val="bg2"/>
              </a:solidFill>
            </a:endParaRPr>
          </a:p>
        </p:txBody>
      </p:sp>
      <p:sp>
        <p:nvSpPr>
          <p:cNvPr id="23" name="TextBox 22">
            <a:extLst>
              <a:ext uri="{FF2B5EF4-FFF2-40B4-BE49-F238E27FC236}">
                <a16:creationId xmlns:a16="http://schemas.microsoft.com/office/drawing/2014/main" id="{7F836E9A-E358-4E9D-BA96-D3BE7841C65C}"/>
              </a:ext>
            </a:extLst>
          </p:cNvPr>
          <p:cNvSpPr txBox="1"/>
          <p:nvPr/>
        </p:nvSpPr>
        <p:spPr>
          <a:xfrm>
            <a:off x="5665113" y="4766245"/>
            <a:ext cx="6316933" cy="400110"/>
          </a:xfrm>
          <a:prstGeom prst="rect">
            <a:avLst/>
          </a:prstGeom>
          <a:noFill/>
        </p:spPr>
        <p:txBody>
          <a:bodyPr wrap="square" lIns="91440" tIns="45720" rIns="91440" bIns="45720" rtlCol="0" anchor="t">
            <a:spAutoFit/>
          </a:bodyPr>
          <a:lstStyle/>
          <a:p>
            <a:r>
              <a:rPr lang="en-US" sz="2000" b="1">
                <a:solidFill>
                  <a:schemeClr val="bg2"/>
                </a:solidFill>
                <a:latin typeface="GT America" panose="00000500000000000000"/>
              </a:rPr>
              <a:t>Measures restricting movement</a:t>
            </a:r>
            <a:endParaRPr lang="en-US">
              <a:solidFill>
                <a:schemeClr val="bg2"/>
              </a:solidFill>
            </a:endParaRPr>
          </a:p>
        </p:txBody>
      </p:sp>
      <p:cxnSp>
        <p:nvCxnSpPr>
          <p:cNvPr id="46" name="Straight Connector 45">
            <a:extLst>
              <a:ext uri="{FF2B5EF4-FFF2-40B4-BE49-F238E27FC236}">
                <a16:creationId xmlns:a16="http://schemas.microsoft.com/office/drawing/2014/main" id="{F9A3E2E4-5042-4F0F-975A-6240D70E61E9}"/>
              </a:ext>
            </a:extLst>
          </p:cNvPr>
          <p:cNvCxnSpPr>
            <a:cxnSpLocks/>
          </p:cNvCxnSpPr>
          <p:nvPr/>
        </p:nvCxnSpPr>
        <p:spPr>
          <a:xfrm>
            <a:off x="5665113" y="2629182"/>
            <a:ext cx="636924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76FE142-AD06-4823-A62A-FCA5ED337D60}"/>
              </a:ext>
            </a:extLst>
          </p:cNvPr>
          <p:cNvCxnSpPr>
            <a:cxnSpLocks/>
          </p:cNvCxnSpPr>
          <p:nvPr/>
        </p:nvCxnSpPr>
        <p:spPr>
          <a:xfrm>
            <a:off x="5665113" y="4713860"/>
            <a:ext cx="632005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89DE43B9-3237-4DF2-8C58-DF051E5BA1B1}"/>
              </a:ext>
            </a:extLst>
          </p:cNvPr>
          <p:cNvGrpSpPr/>
          <p:nvPr/>
        </p:nvGrpSpPr>
        <p:grpSpPr>
          <a:xfrm>
            <a:off x="0" y="2946"/>
            <a:ext cx="5530787" cy="6858000"/>
            <a:chOff x="6609059" y="1120639"/>
            <a:chExt cx="3022087" cy="6858000"/>
          </a:xfrm>
        </p:grpSpPr>
        <p:sp>
          <p:nvSpPr>
            <p:cNvPr id="18" name="Rectangle 17">
              <a:extLst>
                <a:ext uri="{FF2B5EF4-FFF2-40B4-BE49-F238E27FC236}">
                  <a16:creationId xmlns:a16="http://schemas.microsoft.com/office/drawing/2014/main" id="{8D2D8EB0-25F9-48C0-B378-36FD77D91E8F}"/>
                </a:ext>
              </a:extLst>
            </p:cNvPr>
            <p:cNvSpPr/>
            <p:nvPr/>
          </p:nvSpPr>
          <p:spPr>
            <a:xfrm>
              <a:off x="6609059" y="1120639"/>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22B14118-72CA-401B-8FE9-E5BE085770B5}"/>
                </a:ext>
              </a:extLst>
            </p:cNvPr>
            <p:cNvSpPr txBox="1">
              <a:spLocks/>
            </p:cNvSpPr>
            <p:nvPr/>
          </p:nvSpPr>
          <p:spPr>
            <a:xfrm>
              <a:off x="6682457" y="1362584"/>
              <a:ext cx="2948689"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Do people support and follow measures?</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cxnSp>
          <p:nvCxnSpPr>
            <p:cNvPr id="25" name="Straight Connector 24">
              <a:extLst>
                <a:ext uri="{FF2B5EF4-FFF2-40B4-BE49-F238E27FC236}">
                  <a16:creationId xmlns:a16="http://schemas.microsoft.com/office/drawing/2014/main" id="{A2DE186B-FC29-46E6-A829-F7430DA578EA}"/>
                </a:ext>
              </a:extLst>
            </p:cNvPr>
            <p:cNvCxnSpPr/>
            <p:nvPr/>
          </p:nvCxnSpPr>
          <p:spPr>
            <a:xfrm>
              <a:off x="6748973" y="2483503"/>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9092B204-BD85-4477-A1FC-FD320ACCC60A}"/>
              </a:ext>
            </a:extLst>
          </p:cNvPr>
          <p:cNvSpPr txBox="1"/>
          <p:nvPr/>
        </p:nvSpPr>
        <p:spPr>
          <a:xfrm>
            <a:off x="157639" y="1519880"/>
            <a:ext cx="5238822" cy="1200329"/>
          </a:xfrm>
          <a:prstGeom prst="rect">
            <a:avLst/>
          </a:prstGeom>
          <a:noFill/>
        </p:spPr>
        <p:txBody>
          <a:bodyPr wrap="square" rtlCol="0">
            <a:spAutoFit/>
          </a:bodyPr>
          <a:lstStyle/>
          <a:p>
            <a:r>
              <a:rPr lang="en-US" b="1" dirty="0">
                <a:solidFill>
                  <a:schemeClr val="bg1"/>
                </a:solidFill>
                <a:latin typeface="GT America" panose="00000500000000000000"/>
              </a:rPr>
              <a:t>Support for and self-reported adherence to all PHSMs in Liberia has declined since August 2020.  The lack of mandates may have contributed to low PHSM adherence. </a:t>
            </a:r>
          </a:p>
        </p:txBody>
      </p:sp>
      <p:sp>
        <p:nvSpPr>
          <p:cNvPr id="31" name="Rectangle 30">
            <a:extLst>
              <a:ext uri="{FF2B5EF4-FFF2-40B4-BE49-F238E27FC236}">
                <a16:creationId xmlns:a16="http://schemas.microsoft.com/office/drawing/2014/main" id="{ED67BB70-9829-40E0-96BD-342ED4362DDD}"/>
              </a:ext>
            </a:extLst>
          </p:cNvPr>
          <p:cNvSpPr/>
          <p:nvPr/>
        </p:nvSpPr>
        <p:spPr>
          <a:xfrm>
            <a:off x="1937845" y="6325340"/>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pic>
        <p:nvPicPr>
          <p:cNvPr id="32" name="Picture 31">
            <a:extLst>
              <a:ext uri="{FF2B5EF4-FFF2-40B4-BE49-F238E27FC236}">
                <a16:creationId xmlns:a16="http://schemas.microsoft.com/office/drawing/2014/main" id="{F2EF1F86-BEEF-4574-9D3F-BAD4C8F4A864}"/>
              </a:ext>
            </a:extLst>
          </p:cNvPr>
          <p:cNvPicPr>
            <a:picLocks noChangeAspect="1"/>
          </p:cNvPicPr>
          <p:nvPr/>
        </p:nvPicPr>
        <p:blipFill>
          <a:blip r:embed="rId3"/>
          <a:stretch>
            <a:fillRect/>
          </a:stretch>
        </p:blipFill>
        <p:spPr>
          <a:xfrm>
            <a:off x="127876" y="6265228"/>
            <a:ext cx="1873969" cy="397288"/>
          </a:xfrm>
          <a:prstGeom prst="rect">
            <a:avLst/>
          </a:prstGeom>
        </p:spPr>
      </p:pic>
      <p:sp>
        <p:nvSpPr>
          <p:cNvPr id="33" name="TextBox 32">
            <a:extLst>
              <a:ext uri="{FF2B5EF4-FFF2-40B4-BE49-F238E27FC236}">
                <a16:creationId xmlns:a16="http://schemas.microsoft.com/office/drawing/2014/main" id="{738CC71B-8A8F-4413-AAEC-45BBAEB68CD8}"/>
              </a:ext>
            </a:extLst>
          </p:cNvPr>
          <p:cNvSpPr txBox="1"/>
          <p:nvPr/>
        </p:nvSpPr>
        <p:spPr>
          <a:xfrm>
            <a:off x="378237" y="3684991"/>
            <a:ext cx="4774311" cy="1708160"/>
          </a:xfrm>
          <a:prstGeom prst="rect">
            <a:avLst/>
          </a:prstGeom>
          <a:noFill/>
        </p:spPr>
        <p:txBody>
          <a:bodyPr wrap="square" rtlCol="0">
            <a:spAutoFit/>
          </a:bodyPr>
          <a:lstStyle/>
          <a:p>
            <a:r>
              <a:rPr lang="en-US" sz="1750" b="1" i="0" dirty="0">
                <a:solidFill>
                  <a:schemeClr val="bg1">
                    <a:lumMod val="85000"/>
                  </a:schemeClr>
                </a:solidFill>
                <a:effectLst/>
                <a:latin typeface="GTAmerica"/>
              </a:rPr>
              <a:t>Data Breakdown:</a:t>
            </a:r>
          </a:p>
          <a:p>
            <a:pPr marL="285750" indent="-285750">
              <a:buFont typeface="Arial" panose="020B0604020202020204" pitchFamily="34" charset="0"/>
              <a:buChar char="•"/>
            </a:pPr>
            <a:r>
              <a:rPr lang="en-US" sz="1750" i="0" dirty="0">
                <a:solidFill>
                  <a:schemeClr val="bg1">
                    <a:lumMod val="85000"/>
                  </a:schemeClr>
                </a:solidFill>
                <a:effectLst/>
                <a:latin typeface="GTAmerica"/>
              </a:rPr>
              <a:t>Lower-income respondents reported less adherence than higher-income respondents to nearly all PHSMs, particularly social measures (20% vs. 33%), suggesting an economic barrier to compliance. </a:t>
            </a:r>
          </a:p>
        </p:txBody>
      </p:sp>
      <p:pic>
        <p:nvPicPr>
          <p:cNvPr id="5" name="Picture 4">
            <a:extLst>
              <a:ext uri="{FF2B5EF4-FFF2-40B4-BE49-F238E27FC236}">
                <a16:creationId xmlns:a16="http://schemas.microsoft.com/office/drawing/2014/main" id="{94651CED-58D3-498C-8F8D-2D722430E506}"/>
              </a:ext>
            </a:extLst>
          </p:cNvPr>
          <p:cNvPicPr>
            <a:picLocks noChangeAspect="1"/>
          </p:cNvPicPr>
          <p:nvPr/>
        </p:nvPicPr>
        <p:blipFill>
          <a:blip r:embed="rId4"/>
          <a:stretch>
            <a:fillRect/>
          </a:stretch>
        </p:blipFill>
        <p:spPr>
          <a:xfrm>
            <a:off x="5530786" y="501922"/>
            <a:ext cx="6454385" cy="2110517"/>
          </a:xfrm>
          <a:prstGeom prst="rect">
            <a:avLst/>
          </a:prstGeom>
        </p:spPr>
      </p:pic>
      <p:pic>
        <p:nvPicPr>
          <p:cNvPr id="12" name="Picture 11">
            <a:extLst>
              <a:ext uri="{FF2B5EF4-FFF2-40B4-BE49-F238E27FC236}">
                <a16:creationId xmlns:a16="http://schemas.microsoft.com/office/drawing/2014/main" id="{910C3237-7FB6-45CC-B8D4-F7CB0E536300}"/>
              </a:ext>
            </a:extLst>
          </p:cNvPr>
          <p:cNvPicPr>
            <a:picLocks noChangeAspect="1"/>
          </p:cNvPicPr>
          <p:nvPr/>
        </p:nvPicPr>
        <p:blipFill>
          <a:blip r:embed="rId5"/>
          <a:stretch>
            <a:fillRect/>
          </a:stretch>
        </p:blipFill>
        <p:spPr>
          <a:xfrm>
            <a:off x="5609650" y="3179335"/>
            <a:ext cx="6483924" cy="1396173"/>
          </a:xfrm>
          <a:prstGeom prst="rect">
            <a:avLst/>
          </a:prstGeom>
        </p:spPr>
      </p:pic>
      <p:pic>
        <p:nvPicPr>
          <p:cNvPr id="15" name="Picture 14">
            <a:extLst>
              <a:ext uri="{FF2B5EF4-FFF2-40B4-BE49-F238E27FC236}">
                <a16:creationId xmlns:a16="http://schemas.microsoft.com/office/drawing/2014/main" id="{277A2208-9AB2-412C-BBDE-1459705AA910}"/>
              </a:ext>
            </a:extLst>
          </p:cNvPr>
          <p:cNvPicPr>
            <a:picLocks noChangeAspect="1"/>
          </p:cNvPicPr>
          <p:nvPr/>
        </p:nvPicPr>
        <p:blipFill>
          <a:blip r:embed="rId6"/>
          <a:stretch>
            <a:fillRect/>
          </a:stretch>
        </p:blipFill>
        <p:spPr>
          <a:xfrm>
            <a:off x="5530786" y="5154708"/>
            <a:ext cx="6551264" cy="1396171"/>
          </a:xfrm>
          <a:prstGeom prst="rect">
            <a:avLst/>
          </a:prstGeom>
        </p:spPr>
      </p:pic>
    </p:spTree>
    <p:extLst>
      <p:ext uri="{BB962C8B-B14F-4D97-AF65-F5344CB8AC3E}">
        <p14:creationId xmlns:p14="http://schemas.microsoft.com/office/powerpoint/2010/main" val="1459660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84E92FCD-1680-4FF3-B75B-9FB183B90C74}"/>
              </a:ext>
            </a:extLst>
          </p:cNvPr>
          <p:cNvGrpSpPr/>
          <p:nvPr/>
        </p:nvGrpSpPr>
        <p:grpSpPr>
          <a:xfrm>
            <a:off x="0" y="0"/>
            <a:ext cx="5704114" cy="6858000"/>
            <a:chOff x="6609059" y="1126986"/>
            <a:chExt cx="3125407" cy="6858000"/>
          </a:xfrm>
        </p:grpSpPr>
        <p:sp>
          <p:nvSpPr>
            <p:cNvPr id="25" name="Rectangle 24">
              <a:extLst>
                <a:ext uri="{FF2B5EF4-FFF2-40B4-BE49-F238E27FC236}">
                  <a16:creationId xmlns:a16="http://schemas.microsoft.com/office/drawing/2014/main" id="{444F3635-1B7D-48EE-A094-1DCF8C22B933}"/>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9545867E-065D-41D6-94F0-128CAAB70CDF}"/>
                </a:ext>
              </a:extLst>
            </p:cNvPr>
            <p:cNvSpPr txBox="1">
              <a:spLocks/>
            </p:cNvSpPr>
            <p:nvPr/>
          </p:nvSpPr>
          <p:spPr>
            <a:xfrm>
              <a:off x="6716333" y="1294901"/>
              <a:ext cx="286444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Whom do people trust?</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sp>
          <p:nvSpPr>
            <p:cNvPr id="27" name="Rectangle 26">
              <a:extLst>
                <a:ext uri="{FF2B5EF4-FFF2-40B4-BE49-F238E27FC236}">
                  <a16:creationId xmlns:a16="http://schemas.microsoft.com/office/drawing/2014/main" id="{5DE77875-69C2-4AD8-8701-2E24D74C71CE}"/>
                </a:ext>
              </a:extLst>
            </p:cNvPr>
            <p:cNvSpPr/>
            <p:nvPr/>
          </p:nvSpPr>
          <p:spPr>
            <a:xfrm>
              <a:off x="7490026" y="7580703"/>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pic>
          <p:nvPicPr>
            <p:cNvPr id="28" name="Picture 27">
              <a:extLst>
                <a:ext uri="{FF2B5EF4-FFF2-40B4-BE49-F238E27FC236}">
                  <a16:creationId xmlns:a16="http://schemas.microsoft.com/office/drawing/2014/main" id="{BE743FA5-2FEE-4BF3-949A-0CA7100F5C1C}"/>
                </a:ext>
              </a:extLst>
            </p:cNvPr>
            <p:cNvPicPr>
              <a:picLocks noChangeAspect="1"/>
            </p:cNvPicPr>
            <p:nvPr/>
          </p:nvPicPr>
          <p:blipFill>
            <a:blip r:embed="rId3"/>
            <a:stretch>
              <a:fillRect/>
            </a:stretch>
          </p:blipFill>
          <p:spPr>
            <a:xfrm>
              <a:off x="6609059" y="7475793"/>
              <a:ext cx="880967" cy="397288"/>
            </a:xfrm>
            <a:prstGeom prst="rect">
              <a:avLst/>
            </a:prstGeom>
          </p:spPr>
        </p:pic>
        <p:cxnSp>
          <p:nvCxnSpPr>
            <p:cNvPr id="29" name="Straight Connector 28">
              <a:extLst>
                <a:ext uri="{FF2B5EF4-FFF2-40B4-BE49-F238E27FC236}">
                  <a16:creationId xmlns:a16="http://schemas.microsoft.com/office/drawing/2014/main" id="{DE3F8D16-9DDF-4E06-ABC8-291C27CD69FB}"/>
                </a:ext>
              </a:extLst>
            </p:cNvPr>
            <p:cNvCxnSpPr/>
            <p:nvPr/>
          </p:nvCxnSpPr>
          <p:spPr>
            <a:xfrm>
              <a:off x="6823320" y="2034161"/>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8145DD31-F0DA-41EE-8A74-2FD42AB4AE0C}"/>
              </a:ext>
            </a:extLst>
          </p:cNvPr>
          <p:cNvSpPr txBox="1"/>
          <p:nvPr/>
        </p:nvSpPr>
        <p:spPr>
          <a:xfrm>
            <a:off x="195783" y="1035225"/>
            <a:ext cx="5227843" cy="2308324"/>
          </a:xfrm>
          <a:prstGeom prst="rect">
            <a:avLst/>
          </a:prstGeom>
          <a:noFill/>
        </p:spPr>
        <p:txBody>
          <a:bodyPr wrap="square" rtlCol="0">
            <a:spAutoFit/>
          </a:bodyPr>
          <a:lstStyle/>
          <a:p>
            <a:r>
              <a:rPr lang="en-US" b="1" dirty="0">
                <a:solidFill>
                  <a:schemeClr val="bg1"/>
                </a:solidFill>
                <a:latin typeface="GT America" panose="00000500000000000000"/>
              </a:rPr>
              <a:t>Reported satisfaction with the government’s response was similar to August, but trust in nearly all institutions decreased. Respondents in Liberia reported lower overall satisfaction in their government’s response to COVID-19 than the regional average, and has the second-lowest approval rating in the Western Region after Nigeria (65%)</a:t>
            </a:r>
          </a:p>
        </p:txBody>
      </p:sp>
      <p:sp>
        <p:nvSpPr>
          <p:cNvPr id="4" name="TextBox 3">
            <a:extLst>
              <a:ext uri="{FF2B5EF4-FFF2-40B4-BE49-F238E27FC236}">
                <a16:creationId xmlns:a16="http://schemas.microsoft.com/office/drawing/2014/main" id="{BCC98333-8557-4321-AEAA-997703DFEA32}"/>
              </a:ext>
            </a:extLst>
          </p:cNvPr>
          <p:cNvSpPr txBox="1"/>
          <p:nvPr/>
        </p:nvSpPr>
        <p:spPr>
          <a:xfrm>
            <a:off x="391043" y="3747832"/>
            <a:ext cx="4630745" cy="2246769"/>
          </a:xfrm>
          <a:prstGeom prst="rect">
            <a:avLst/>
          </a:prstGeom>
          <a:noFill/>
          <a:ln>
            <a:noFill/>
          </a:ln>
        </p:spPr>
        <p:txBody>
          <a:bodyPr wrap="square" rtlCol="0">
            <a:spAutoFit/>
          </a:bodyPr>
          <a:lstStyle/>
          <a:p>
            <a:r>
              <a:rPr lang="en-US" sz="1750" b="1" dirty="0">
                <a:solidFill>
                  <a:schemeClr val="bg1">
                    <a:lumMod val="85000"/>
                  </a:schemeClr>
                </a:solidFill>
                <a:latin typeface="GT America" panose="00000500000000000000"/>
              </a:rPr>
              <a:t>Data Breakdown:</a:t>
            </a:r>
          </a:p>
          <a:p>
            <a:pPr marL="285750" indent="-285750">
              <a:buFont typeface="Arial" panose="020B0604020202020204" pitchFamily="34" charset="0"/>
              <a:buChar char="•"/>
            </a:pPr>
            <a:r>
              <a:rPr lang="en-US" sz="1750" dirty="0">
                <a:solidFill>
                  <a:schemeClr val="bg1">
                    <a:lumMod val="85000"/>
                  </a:schemeClr>
                </a:solidFill>
                <a:latin typeface="GT America" panose="00000500000000000000"/>
              </a:rPr>
              <a:t>Male respondents reported a significant increase in satisfaction for the government’s response (from 67% in August to 75%). This is consistent with additional survey results that show male respondents reported a fivefold increase in receiving food assistance from the government since August.</a:t>
            </a:r>
          </a:p>
        </p:txBody>
      </p:sp>
      <p:pic>
        <p:nvPicPr>
          <p:cNvPr id="5" name="Picture 4">
            <a:extLst>
              <a:ext uri="{FF2B5EF4-FFF2-40B4-BE49-F238E27FC236}">
                <a16:creationId xmlns:a16="http://schemas.microsoft.com/office/drawing/2014/main" id="{FCEE48A7-597E-4320-A6D5-7894640F5645}"/>
              </a:ext>
            </a:extLst>
          </p:cNvPr>
          <p:cNvPicPr>
            <a:picLocks noChangeAspect="1"/>
          </p:cNvPicPr>
          <p:nvPr/>
        </p:nvPicPr>
        <p:blipFill>
          <a:blip r:embed="rId4"/>
          <a:stretch>
            <a:fillRect/>
          </a:stretch>
        </p:blipFill>
        <p:spPr>
          <a:xfrm>
            <a:off x="6201445" y="352547"/>
            <a:ext cx="4989069" cy="1639666"/>
          </a:xfrm>
          <a:prstGeom prst="rect">
            <a:avLst/>
          </a:prstGeom>
        </p:spPr>
      </p:pic>
      <p:pic>
        <p:nvPicPr>
          <p:cNvPr id="7" name="Picture 6">
            <a:extLst>
              <a:ext uri="{FF2B5EF4-FFF2-40B4-BE49-F238E27FC236}">
                <a16:creationId xmlns:a16="http://schemas.microsoft.com/office/drawing/2014/main" id="{4F0CC263-963E-4E84-AB3C-9EE37A6DC44E}"/>
              </a:ext>
            </a:extLst>
          </p:cNvPr>
          <p:cNvPicPr>
            <a:picLocks noChangeAspect="1"/>
          </p:cNvPicPr>
          <p:nvPr/>
        </p:nvPicPr>
        <p:blipFill>
          <a:blip r:embed="rId5"/>
          <a:stretch>
            <a:fillRect/>
          </a:stretch>
        </p:blipFill>
        <p:spPr>
          <a:xfrm>
            <a:off x="6794046" y="2016211"/>
            <a:ext cx="4396468" cy="3994177"/>
          </a:xfrm>
          <a:prstGeom prst="rect">
            <a:avLst/>
          </a:prstGeom>
        </p:spPr>
      </p:pic>
    </p:spTree>
    <p:extLst>
      <p:ext uri="{BB962C8B-B14F-4D97-AF65-F5344CB8AC3E}">
        <p14:creationId xmlns:p14="http://schemas.microsoft.com/office/powerpoint/2010/main" val="3591698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E3720C-7123-46AC-BE5C-47F362231A9F}"/>
              </a:ext>
            </a:extLst>
          </p:cNvPr>
          <p:cNvSpPr/>
          <p:nvPr/>
        </p:nvSpPr>
        <p:spPr>
          <a:xfrm>
            <a:off x="0" y="1714500"/>
            <a:ext cx="12192000" cy="2197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D43E2F1F-BE6F-48CB-A0ED-00292BE0AFEE}"/>
              </a:ext>
            </a:extLst>
          </p:cNvPr>
          <p:cNvSpPr txBox="1">
            <a:spLocks/>
          </p:cNvSpPr>
          <p:nvPr/>
        </p:nvSpPr>
        <p:spPr>
          <a:xfrm>
            <a:off x="662672" y="2163603"/>
            <a:ext cx="945922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400" dirty="0">
                <a:solidFill>
                  <a:srgbClr val="F4A62D"/>
                </a:solidFill>
                <a:latin typeface="HK Grotesk Black" panose="00000A00000000000000" pitchFamily="2" charset="0"/>
              </a:rPr>
              <a:t>Risk Perception and Information</a:t>
            </a:r>
            <a:endParaRPr kumimoji="0" lang="en-US" sz="44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sp>
        <p:nvSpPr>
          <p:cNvPr id="14" name="Rectangle 13">
            <a:extLst>
              <a:ext uri="{FF2B5EF4-FFF2-40B4-BE49-F238E27FC236}">
                <a16:creationId xmlns:a16="http://schemas.microsoft.com/office/drawing/2014/main" id="{3F274A8B-FA0C-471D-8EC0-23D6C4CA9343}"/>
              </a:ext>
            </a:extLst>
          </p:cNvPr>
          <p:cNvSpPr/>
          <p:nvPr/>
        </p:nvSpPr>
        <p:spPr>
          <a:xfrm>
            <a:off x="777647" y="6426278"/>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cxnSp>
        <p:nvCxnSpPr>
          <p:cNvPr id="17" name="Straight Connector 16">
            <a:extLst>
              <a:ext uri="{FF2B5EF4-FFF2-40B4-BE49-F238E27FC236}">
                <a16:creationId xmlns:a16="http://schemas.microsoft.com/office/drawing/2014/main" id="{D0D33C4B-29CD-42F9-9829-4DA9B097108F}"/>
              </a:ext>
            </a:extLst>
          </p:cNvPr>
          <p:cNvCxnSpPr/>
          <p:nvPr/>
        </p:nvCxnSpPr>
        <p:spPr>
          <a:xfrm>
            <a:off x="777647" y="3168068"/>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63AF3EC-C2A5-4338-B9A8-4646EC2CDBFF}"/>
              </a:ext>
            </a:extLst>
          </p:cNvPr>
          <p:cNvPicPr>
            <a:picLocks noChangeAspect="1"/>
          </p:cNvPicPr>
          <p:nvPr/>
        </p:nvPicPr>
        <p:blipFill>
          <a:blip r:embed="rId3"/>
          <a:stretch>
            <a:fillRect/>
          </a:stretch>
        </p:blipFill>
        <p:spPr>
          <a:xfrm>
            <a:off x="-1" y="6313360"/>
            <a:ext cx="1710543" cy="397287"/>
          </a:xfrm>
          <a:prstGeom prst="rect">
            <a:avLst/>
          </a:prstGeom>
        </p:spPr>
      </p:pic>
    </p:spTree>
    <p:extLst>
      <p:ext uri="{BB962C8B-B14F-4D97-AF65-F5344CB8AC3E}">
        <p14:creationId xmlns:p14="http://schemas.microsoft.com/office/powerpoint/2010/main" val="418981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E4D5CFE-5500-43AF-A7CD-E73385110F7D}"/>
              </a:ext>
            </a:extLst>
          </p:cNvPr>
          <p:cNvGrpSpPr/>
          <p:nvPr/>
        </p:nvGrpSpPr>
        <p:grpSpPr>
          <a:xfrm>
            <a:off x="1" y="0"/>
            <a:ext cx="5530787" cy="6858000"/>
            <a:chOff x="6609059" y="1126986"/>
            <a:chExt cx="3022087" cy="6858000"/>
          </a:xfrm>
        </p:grpSpPr>
        <p:sp>
          <p:nvSpPr>
            <p:cNvPr id="13" name="Rectangle 12">
              <a:extLst>
                <a:ext uri="{FF2B5EF4-FFF2-40B4-BE49-F238E27FC236}">
                  <a16:creationId xmlns:a16="http://schemas.microsoft.com/office/drawing/2014/main" id="{A52202E8-3122-4424-BCDB-FB7BCCF79FBC}"/>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5AFD5666-E4C0-4B12-8C1A-1858C169476D}"/>
                </a:ext>
              </a:extLst>
            </p:cNvPr>
            <p:cNvSpPr txBox="1">
              <a:spLocks/>
            </p:cNvSpPr>
            <p:nvPr/>
          </p:nvSpPr>
          <p:spPr>
            <a:xfrm>
              <a:off x="6663786" y="1285980"/>
              <a:ext cx="286444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How do people understand risk?</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cxnSp>
          <p:nvCxnSpPr>
            <p:cNvPr id="18" name="Straight Connector 17">
              <a:extLst>
                <a:ext uri="{FF2B5EF4-FFF2-40B4-BE49-F238E27FC236}">
                  <a16:creationId xmlns:a16="http://schemas.microsoft.com/office/drawing/2014/main" id="{525ECE08-0C8E-4AAD-9F58-CEEA933FEF16}"/>
                </a:ext>
              </a:extLst>
            </p:cNvPr>
            <p:cNvCxnSpPr/>
            <p:nvPr/>
          </p:nvCxnSpPr>
          <p:spPr>
            <a:xfrm>
              <a:off x="6712895" y="2450049"/>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2EA809DC-9A1D-423E-AC5B-F331E08B02F6}"/>
              </a:ext>
            </a:extLst>
          </p:cNvPr>
          <p:cNvSpPr txBox="1"/>
          <p:nvPr/>
        </p:nvSpPr>
        <p:spPr>
          <a:xfrm>
            <a:off x="127876" y="1579990"/>
            <a:ext cx="5402911" cy="1477328"/>
          </a:xfrm>
          <a:prstGeom prst="rect">
            <a:avLst/>
          </a:prstGeom>
          <a:noFill/>
        </p:spPr>
        <p:txBody>
          <a:bodyPr wrap="square" rtlCol="0">
            <a:spAutoFit/>
          </a:bodyPr>
          <a:lstStyle/>
          <a:p>
            <a:r>
              <a:rPr lang="en-US" b="1" dirty="0">
                <a:solidFill>
                  <a:schemeClr val="bg1"/>
                </a:solidFill>
                <a:latin typeface="GT America" panose="00000500000000000000"/>
              </a:rPr>
              <a:t>Almost three in five respondents (57%) believed that COVID-19 would affect their country, but far fewer (34%) believed they would personally be affected by the virus. Since August, perceived levels of risk have remained similar.</a:t>
            </a:r>
          </a:p>
        </p:txBody>
      </p:sp>
      <p:sp>
        <p:nvSpPr>
          <p:cNvPr id="20" name="TextBox 19">
            <a:extLst>
              <a:ext uri="{FF2B5EF4-FFF2-40B4-BE49-F238E27FC236}">
                <a16:creationId xmlns:a16="http://schemas.microsoft.com/office/drawing/2014/main" id="{92656886-0F66-4622-ABA5-E272A2396ACE}"/>
              </a:ext>
            </a:extLst>
          </p:cNvPr>
          <p:cNvSpPr txBox="1"/>
          <p:nvPr/>
        </p:nvSpPr>
        <p:spPr>
          <a:xfrm>
            <a:off x="190034" y="3650805"/>
            <a:ext cx="5214570" cy="1438855"/>
          </a:xfrm>
          <a:prstGeom prst="rect">
            <a:avLst/>
          </a:prstGeom>
          <a:noFill/>
        </p:spPr>
        <p:txBody>
          <a:bodyPr wrap="square" rtlCol="0">
            <a:spAutoFit/>
          </a:bodyPr>
          <a:lstStyle/>
          <a:p>
            <a:r>
              <a:rPr lang="en-US" sz="1750" b="1" dirty="0">
                <a:solidFill>
                  <a:schemeClr val="bg1">
                    <a:lumMod val="85000"/>
                  </a:schemeClr>
                </a:solidFill>
                <a:latin typeface="GT America" panose="00000500000000000000"/>
              </a:rPr>
              <a:t>Data Breakdown:</a:t>
            </a:r>
          </a:p>
          <a:p>
            <a:pPr marL="285750" indent="-285750">
              <a:buFont typeface="Arial" panose="020B0604020202020204" pitchFamily="34" charset="0"/>
              <a:buChar char="•"/>
            </a:pPr>
            <a:r>
              <a:rPr lang="en-US" sz="1750" dirty="0">
                <a:solidFill>
                  <a:schemeClr val="bg1">
                    <a:lumMod val="85000"/>
                  </a:schemeClr>
                </a:solidFill>
                <a:latin typeface="GT America" panose="00000500000000000000"/>
              </a:rPr>
              <a:t>Low personal risk perception may be related to the fact that few respondents knew someone who had tested positive to COVID-19 (12%), and therefore had little personal experience with the virus. </a:t>
            </a:r>
          </a:p>
        </p:txBody>
      </p:sp>
      <p:sp>
        <p:nvSpPr>
          <p:cNvPr id="12" name="Rectangle 11">
            <a:extLst>
              <a:ext uri="{FF2B5EF4-FFF2-40B4-BE49-F238E27FC236}">
                <a16:creationId xmlns:a16="http://schemas.microsoft.com/office/drawing/2014/main" id="{BA88531E-7E35-4680-B066-C36068D8D94F}"/>
              </a:ext>
            </a:extLst>
          </p:cNvPr>
          <p:cNvSpPr/>
          <p:nvPr/>
        </p:nvSpPr>
        <p:spPr>
          <a:xfrm>
            <a:off x="1937845" y="6325340"/>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pic>
        <p:nvPicPr>
          <p:cNvPr id="16" name="Picture 15">
            <a:extLst>
              <a:ext uri="{FF2B5EF4-FFF2-40B4-BE49-F238E27FC236}">
                <a16:creationId xmlns:a16="http://schemas.microsoft.com/office/drawing/2014/main" id="{2D2A4108-4C15-48F0-A0E8-EB239EB8CB45}"/>
              </a:ext>
            </a:extLst>
          </p:cNvPr>
          <p:cNvPicPr>
            <a:picLocks noChangeAspect="1"/>
          </p:cNvPicPr>
          <p:nvPr/>
        </p:nvPicPr>
        <p:blipFill>
          <a:blip r:embed="rId3"/>
          <a:stretch>
            <a:fillRect/>
          </a:stretch>
        </p:blipFill>
        <p:spPr>
          <a:xfrm>
            <a:off x="127876" y="6265228"/>
            <a:ext cx="1873969" cy="397288"/>
          </a:xfrm>
          <a:prstGeom prst="rect">
            <a:avLst/>
          </a:prstGeom>
        </p:spPr>
      </p:pic>
      <p:pic>
        <p:nvPicPr>
          <p:cNvPr id="3" name="Picture 2">
            <a:extLst>
              <a:ext uri="{FF2B5EF4-FFF2-40B4-BE49-F238E27FC236}">
                <a16:creationId xmlns:a16="http://schemas.microsoft.com/office/drawing/2014/main" id="{0551650E-A3B4-4C0C-A59B-6F395E5F036C}"/>
              </a:ext>
            </a:extLst>
          </p:cNvPr>
          <p:cNvPicPr>
            <a:picLocks noChangeAspect="1"/>
          </p:cNvPicPr>
          <p:nvPr/>
        </p:nvPicPr>
        <p:blipFill>
          <a:blip r:embed="rId4"/>
          <a:stretch>
            <a:fillRect/>
          </a:stretch>
        </p:blipFill>
        <p:spPr>
          <a:xfrm>
            <a:off x="6661214" y="576943"/>
            <a:ext cx="4751666" cy="5428685"/>
          </a:xfrm>
          <a:prstGeom prst="rect">
            <a:avLst/>
          </a:prstGeom>
        </p:spPr>
      </p:pic>
    </p:spTree>
    <p:extLst>
      <p:ext uri="{BB962C8B-B14F-4D97-AF65-F5344CB8AC3E}">
        <p14:creationId xmlns:p14="http://schemas.microsoft.com/office/powerpoint/2010/main" val="964683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FFEFF1AC-5A52-4D36-B379-1AD98FCF8021}"/>
              </a:ext>
            </a:extLst>
          </p:cNvPr>
          <p:cNvGrpSpPr/>
          <p:nvPr/>
        </p:nvGrpSpPr>
        <p:grpSpPr>
          <a:xfrm>
            <a:off x="1" y="-15100"/>
            <a:ext cx="5540798" cy="6858000"/>
            <a:chOff x="6609059" y="1126986"/>
            <a:chExt cx="3022087" cy="6858000"/>
          </a:xfrm>
        </p:grpSpPr>
        <p:sp>
          <p:nvSpPr>
            <p:cNvPr id="20" name="Rectangle 19">
              <a:extLst>
                <a:ext uri="{FF2B5EF4-FFF2-40B4-BE49-F238E27FC236}">
                  <a16:creationId xmlns:a16="http://schemas.microsoft.com/office/drawing/2014/main" id="{861BE201-86C3-4ACC-90A9-5C449E8BDC40}"/>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B4F9BB81-C607-424A-927D-FBBFA4114ECA}"/>
                </a:ext>
              </a:extLst>
            </p:cNvPr>
            <p:cNvSpPr txBox="1">
              <a:spLocks/>
            </p:cNvSpPr>
            <p:nvPr/>
          </p:nvSpPr>
          <p:spPr>
            <a:xfrm>
              <a:off x="6686569" y="1283033"/>
              <a:ext cx="286444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How do people understand risk?</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cxnSp>
          <p:nvCxnSpPr>
            <p:cNvPr id="25" name="Straight Connector 24">
              <a:extLst>
                <a:ext uri="{FF2B5EF4-FFF2-40B4-BE49-F238E27FC236}">
                  <a16:creationId xmlns:a16="http://schemas.microsoft.com/office/drawing/2014/main" id="{FF54FC8B-6847-4D1A-BB6B-B435EA9E6D4E}"/>
                </a:ext>
              </a:extLst>
            </p:cNvPr>
            <p:cNvCxnSpPr/>
            <p:nvPr/>
          </p:nvCxnSpPr>
          <p:spPr>
            <a:xfrm>
              <a:off x="6748238" y="2395886"/>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FFB93C77-53F0-46B8-BEDE-E4AE5E924FE4}"/>
              </a:ext>
            </a:extLst>
          </p:cNvPr>
          <p:cNvSpPr txBox="1"/>
          <p:nvPr/>
        </p:nvSpPr>
        <p:spPr>
          <a:xfrm>
            <a:off x="196034" y="1417208"/>
            <a:ext cx="5197853" cy="1754326"/>
          </a:xfrm>
          <a:prstGeom prst="rect">
            <a:avLst/>
          </a:prstGeom>
          <a:noFill/>
        </p:spPr>
        <p:txBody>
          <a:bodyPr wrap="square" rtlCol="0">
            <a:spAutoFit/>
          </a:bodyPr>
          <a:lstStyle/>
          <a:p>
            <a:r>
              <a:rPr lang="en-US" b="1" dirty="0">
                <a:solidFill>
                  <a:schemeClr val="bg1"/>
                </a:solidFill>
                <a:latin typeface="GT America" panose="00000500000000000000"/>
              </a:rPr>
              <a:t>Reported understanding of COVID-19 transmission and asymptomatic carriage among respondents in Liberia was some of the lowest in the Western region. Respondents in Liberia also reported the lowest levels of belief in the efficacy of herbal remedies to cure COVID-19. </a:t>
            </a:r>
          </a:p>
        </p:txBody>
      </p:sp>
      <p:sp>
        <p:nvSpPr>
          <p:cNvPr id="27" name="TextBox 26">
            <a:extLst>
              <a:ext uri="{FF2B5EF4-FFF2-40B4-BE49-F238E27FC236}">
                <a16:creationId xmlns:a16="http://schemas.microsoft.com/office/drawing/2014/main" id="{A6BCF9CC-AF9C-4B01-A6F5-D3BF62B405BB}"/>
              </a:ext>
            </a:extLst>
          </p:cNvPr>
          <p:cNvSpPr txBox="1"/>
          <p:nvPr/>
        </p:nvSpPr>
        <p:spPr>
          <a:xfrm>
            <a:off x="133720" y="3821049"/>
            <a:ext cx="5197853" cy="1708160"/>
          </a:xfrm>
          <a:prstGeom prst="rect">
            <a:avLst/>
          </a:prstGeom>
          <a:noFill/>
        </p:spPr>
        <p:txBody>
          <a:bodyPr wrap="square" rtlCol="0">
            <a:spAutoFit/>
          </a:bodyPr>
          <a:lstStyle/>
          <a:p>
            <a:r>
              <a:rPr lang="en-US" sz="1750" b="1" dirty="0">
                <a:solidFill>
                  <a:schemeClr val="bg1">
                    <a:lumMod val="85000"/>
                  </a:schemeClr>
                </a:solidFill>
                <a:effectLst/>
                <a:latin typeface="GTAmerica"/>
              </a:rPr>
              <a:t>Data Breakdown:</a:t>
            </a:r>
          </a:p>
          <a:p>
            <a:pPr marL="285750" indent="-285750">
              <a:buFont typeface="Arial" panose="020B0604020202020204" pitchFamily="34" charset="0"/>
              <a:buChar char="•"/>
            </a:pPr>
            <a:r>
              <a:rPr lang="en-US" sz="1750" b="0" i="0" dirty="0">
                <a:solidFill>
                  <a:schemeClr val="bg1">
                    <a:lumMod val="85000"/>
                  </a:schemeClr>
                </a:solidFill>
                <a:effectLst/>
                <a:latin typeface="GTAmerica"/>
              </a:rPr>
              <a:t>Rural and higher-income respondents were more likely than urban and lower-income respondents to report a belief in the efficacy of herbal remedies (40% for rural vs. 30% for urban; 41% high income vs. 31% for low income). </a:t>
            </a:r>
            <a:endParaRPr lang="en-US" sz="1750" dirty="0">
              <a:solidFill>
                <a:schemeClr val="bg1">
                  <a:lumMod val="85000"/>
                </a:schemeClr>
              </a:solidFill>
              <a:latin typeface="GT America" panose="00000500000000000000"/>
            </a:endParaRPr>
          </a:p>
        </p:txBody>
      </p:sp>
      <p:sp>
        <p:nvSpPr>
          <p:cNvPr id="13" name="Rectangle 12">
            <a:extLst>
              <a:ext uri="{FF2B5EF4-FFF2-40B4-BE49-F238E27FC236}">
                <a16:creationId xmlns:a16="http://schemas.microsoft.com/office/drawing/2014/main" id="{0E36AC74-588C-49F3-994A-987419B7CB41}"/>
              </a:ext>
            </a:extLst>
          </p:cNvPr>
          <p:cNvSpPr/>
          <p:nvPr/>
        </p:nvSpPr>
        <p:spPr>
          <a:xfrm>
            <a:off x="1863959" y="6453717"/>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pic>
        <p:nvPicPr>
          <p:cNvPr id="14" name="Picture 13">
            <a:extLst>
              <a:ext uri="{FF2B5EF4-FFF2-40B4-BE49-F238E27FC236}">
                <a16:creationId xmlns:a16="http://schemas.microsoft.com/office/drawing/2014/main" id="{7DF567E4-1605-427D-A5D7-E27BDA35C58C}"/>
              </a:ext>
            </a:extLst>
          </p:cNvPr>
          <p:cNvPicPr>
            <a:picLocks noChangeAspect="1"/>
          </p:cNvPicPr>
          <p:nvPr/>
        </p:nvPicPr>
        <p:blipFill>
          <a:blip r:embed="rId3"/>
          <a:stretch>
            <a:fillRect/>
          </a:stretch>
        </p:blipFill>
        <p:spPr>
          <a:xfrm>
            <a:off x="-10010" y="6348807"/>
            <a:ext cx="1873969" cy="397288"/>
          </a:xfrm>
          <a:prstGeom prst="rect">
            <a:avLst/>
          </a:prstGeom>
        </p:spPr>
      </p:pic>
      <p:pic>
        <p:nvPicPr>
          <p:cNvPr id="3" name="Picture 2">
            <a:extLst>
              <a:ext uri="{FF2B5EF4-FFF2-40B4-BE49-F238E27FC236}">
                <a16:creationId xmlns:a16="http://schemas.microsoft.com/office/drawing/2014/main" id="{FF76FD5D-8C09-43E7-B673-82C8BC71FF16}"/>
              </a:ext>
            </a:extLst>
          </p:cNvPr>
          <p:cNvPicPr>
            <a:picLocks noChangeAspect="1"/>
          </p:cNvPicPr>
          <p:nvPr/>
        </p:nvPicPr>
        <p:blipFill>
          <a:blip r:embed="rId4"/>
          <a:stretch>
            <a:fillRect/>
          </a:stretch>
        </p:blipFill>
        <p:spPr>
          <a:xfrm>
            <a:off x="6300813" y="937093"/>
            <a:ext cx="5236234" cy="4386021"/>
          </a:xfrm>
          <a:prstGeom prst="rect">
            <a:avLst/>
          </a:prstGeom>
        </p:spPr>
      </p:pic>
    </p:spTree>
    <p:extLst>
      <p:ext uri="{BB962C8B-B14F-4D97-AF65-F5344CB8AC3E}">
        <p14:creationId xmlns:p14="http://schemas.microsoft.com/office/powerpoint/2010/main" val="606846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EEB191F-0EC5-4B0D-913B-5A46502C20F1}"/>
              </a:ext>
            </a:extLst>
          </p:cNvPr>
          <p:cNvGrpSpPr/>
          <p:nvPr/>
        </p:nvGrpSpPr>
        <p:grpSpPr>
          <a:xfrm>
            <a:off x="-36902" y="0"/>
            <a:ext cx="5635859" cy="6858000"/>
            <a:chOff x="6609059" y="1126986"/>
            <a:chExt cx="3059087" cy="6858000"/>
          </a:xfrm>
        </p:grpSpPr>
        <p:sp>
          <p:nvSpPr>
            <p:cNvPr id="24" name="Rectangle 23">
              <a:extLst>
                <a:ext uri="{FF2B5EF4-FFF2-40B4-BE49-F238E27FC236}">
                  <a16:creationId xmlns:a16="http://schemas.microsoft.com/office/drawing/2014/main" id="{62A1D2E1-D900-49A5-B780-F893741DB6F0}"/>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a:extLst>
                <a:ext uri="{FF2B5EF4-FFF2-40B4-BE49-F238E27FC236}">
                  <a16:creationId xmlns:a16="http://schemas.microsoft.com/office/drawing/2014/main" id="{73E65CC0-3EC1-40DB-A0E2-FB904C10D080}"/>
                </a:ext>
              </a:extLst>
            </p:cNvPr>
            <p:cNvSpPr txBox="1">
              <a:spLocks/>
            </p:cNvSpPr>
            <p:nvPr/>
          </p:nvSpPr>
          <p:spPr>
            <a:xfrm>
              <a:off x="6646971" y="1319584"/>
              <a:ext cx="3021175"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How do people feel about resuming activities?</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cxnSp>
          <p:nvCxnSpPr>
            <p:cNvPr id="30" name="Straight Connector 29">
              <a:extLst>
                <a:ext uri="{FF2B5EF4-FFF2-40B4-BE49-F238E27FC236}">
                  <a16:creationId xmlns:a16="http://schemas.microsoft.com/office/drawing/2014/main" id="{FC562526-FB97-4CF4-ACDB-481BB1CCE6BD}"/>
                </a:ext>
              </a:extLst>
            </p:cNvPr>
            <p:cNvCxnSpPr/>
            <p:nvPr/>
          </p:nvCxnSpPr>
          <p:spPr>
            <a:xfrm>
              <a:off x="6717343" y="2451332"/>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4E55ED66-CD27-4CED-AE5B-18B971165F86}"/>
              </a:ext>
            </a:extLst>
          </p:cNvPr>
          <p:cNvSpPr txBox="1"/>
          <p:nvPr/>
        </p:nvSpPr>
        <p:spPr>
          <a:xfrm>
            <a:off x="162593" y="1607850"/>
            <a:ext cx="5168696" cy="1200329"/>
          </a:xfrm>
          <a:prstGeom prst="rect">
            <a:avLst/>
          </a:prstGeom>
          <a:noFill/>
        </p:spPr>
        <p:txBody>
          <a:bodyPr wrap="square" rtlCol="0">
            <a:spAutoFit/>
          </a:bodyPr>
          <a:lstStyle/>
          <a:p>
            <a:r>
              <a:rPr lang="en-US" b="1" dirty="0">
                <a:solidFill>
                  <a:schemeClr val="bg1"/>
                </a:solidFill>
                <a:latin typeface="GT America" panose="00000500000000000000"/>
              </a:rPr>
              <a:t>More than three-fourths of respondents felt anxious about resuming normal activities (77%). Despite this, an almost equal number of respondents (74%) reported having already resumed daily activities. </a:t>
            </a:r>
          </a:p>
        </p:txBody>
      </p:sp>
      <p:sp>
        <p:nvSpPr>
          <p:cNvPr id="32" name="TextBox 31">
            <a:extLst>
              <a:ext uri="{FF2B5EF4-FFF2-40B4-BE49-F238E27FC236}">
                <a16:creationId xmlns:a16="http://schemas.microsoft.com/office/drawing/2014/main" id="{3A5453CC-98EA-4B03-8C72-535C882BAC36}"/>
              </a:ext>
            </a:extLst>
          </p:cNvPr>
          <p:cNvSpPr txBox="1"/>
          <p:nvPr/>
        </p:nvSpPr>
        <p:spPr>
          <a:xfrm>
            <a:off x="162593" y="3561475"/>
            <a:ext cx="5168696" cy="1708160"/>
          </a:xfrm>
          <a:prstGeom prst="rect">
            <a:avLst/>
          </a:prstGeom>
          <a:noFill/>
        </p:spPr>
        <p:txBody>
          <a:bodyPr wrap="square" rtlCol="0">
            <a:spAutoFit/>
          </a:bodyPr>
          <a:lstStyle/>
          <a:p>
            <a:r>
              <a:rPr lang="en-US" sz="1750" b="1" dirty="0">
                <a:solidFill>
                  <a:schemeClr val="bg1">
                    <a:lumMod val="85000"/>
                  </a:schemeClr>
                </a:solidFill>
                <a:latin typeface="GT America" panose="00000500000000000000"/>
              </a:rPr>
              <a:t>Data Breakdown:</a:t>
            </a:r>
          </a:p>
          <a:p>
            <a:pPr marL="285750" indent="-285750">
              <a:buFont typeface="Arial" panose="020B0604020202020204" pitchFamily="34" charset="0"/>
              <a:buChar char="•"/>
            </a:pPr>
            <a:r>
              <a:rPr lang="en-US" sz="1750" dirty="0">
                <a:solidFill>
                  <a:schemeClr val="bg1">
                    <a:lumMod val="85000"/>
                  </a:schemeClr>
                </a:solidFill>
                <a:latin typeface="GT America" panose="00000500000000000000"/>
              </a:rPr>
              <a:t>More respondents reporting no income loss since the pandemic began have resumed normal activities (79%) than those who lost all (66%) or some (74%) of their income, suggesting motivations beyond economic necessity. </a:t>
            </a:r>
          </a:p>
        </p:txBody>
      </p:sp>
      <p:sp>
        <p:nvSpPr>
          <p:cNvPr id="11" name="Rectangle 10">
            <a:extLst>
              <a:ext uri="{FF2B5EF4-FFF2-40B4-BE49-F238E27FC236}">
                <a16:creationId xmlns:a16="http://schemas.microsoft.com/office/drawing/2014/main" id="{AF5FECB2-AB16-40D7-B40A-4607B82E5A1A}"/>
              </a:ext>
            </a:extLst>
          </p:cNvPr>
          <p:cNvSpPr/>
          <p:nvPr/>
        </p:nvSpPr>
        <p:spPr>
          <a:xfrm>
            <a:off x="1863959" y="6453717"/>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pic>
        <p:nvPicPr>
          <p:cNvPr id="12" name="Picture 11">
            <a:extLst>
              <a:ext uri="{FF2B5EF4-FFF2-40B4-BE49-F238E27FC236}">
                <a16:creationId xmlns:a16="http://schemas.microsoft.com/office/drawing/2014/main" id="{C77A9843-59B2-464C-BA63-1CC7AF5D85B3}"/>
              </a:ext>
            </a:extLst>
          </p:cNvPr>
          <p:cNvPicPr>
            <a:picLocks noChangeAspect="1"/>
          </p:cNvPicPr>
          <p:nvPr/>
        </p:nvPicPr>
        <p:blipFill>
          <a:blip r:embed="rId3"/>
          <a:stretch>
            <a:fillRect/>
          </a:stretch>
        </p:blipFill>
        <p:spPr>
          <a:xfrm>
            <a:off x="-10010" y="6348807"/>
            <a:ext cx="1873969" cy="397288"/>
          </a:xfrm>
          <a:prstGeom prst="rect">
            <a:avLst/>
          </a:prstGeom>
        </p:spPr>
      </p:pic>
      <p:pic>
        <p:nvPicPr>
          <p:cNvPr id="4" name="Picture 3">
            <a:extLst>
              <a:ext uri="{FF2B5EF4-FFF2-40B4-BE49-F238E27FC236}">
                <a16:creationId xmlns:a16="http://schemas.microsoft.com/office/drawing/2014/main" id="{BB98E6B5-4F56-4121-9A04-153EFDBF510C}"/>
              </a:ext>
            </a:extLst>
          </p:cNvPr>
          <p:cNvPicPr>
            <a:picLocks noChangeAspect="1"/>
          </p:cNvPicPr>
          <p:nvPr/>
        </p:nvPicPr>
        <p:blipFill>
          <a:blip r:embed="rId4"/>
          <a:stretch>
            <a:fillRect/>
          </a:stretch>
        </p:blipFill>
        <p:spPr>
          <a:xfrm>
            <a:off x="6977742" y="255814"/>
            <a:ext cx="4005943" cy="6346372"/>
          </a:xfrm>
          <a:prstGeom prst="rect">
            <a:avLst/>
          </a:prstGeom>
        </p:spPr>
      </p:pic>
    </p:spTree>
    <p:extLst>
      <p:ext uri="{BB962C8B-B14F-4D97-AF65-F5344CB8AC3E}">
        <p14:creationId xmlns:p14="http://schemas.microsoft.com/office/powerpoint/2010/main" val="859411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F7E6C32-FAB4-417B-B5EB-59C1B7D1FFEB}"/>
              </a:ext>
            </a:extLst>
          </p:cNvPr>
          <p:cNvGrpSpPr/>
          <p:nvPr/>
        </p:nvGrpSpPr>
        <p:grpSpPr>
          <a:xfrm>
            <a:off x="1" y="0"/>
            <a:ext cx="5540798" cy="6858000"/>
            <a:chOff x="6609059" y="1126986"/>
            <a:chExt cx="3022087" cy="6858000"/>
          </a:xfrm>
        </p:grpSpPr>
        <p:sp>
          <p:nvSpPr>
            <p:cNvPr id="14" name="Rectangle 13">
              <a:extLst>
                <a:ext uri="{FF2B5EF4-FFF2-40B4-BE49-F238E27FC236}">
                  <a16:creationId xmlns:a16="http://schemas.microsoft.com/office/drawing/2014/main" id="{F33D6707-F984-491A-8B95-4E71AE1DEDA4}"/>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44251CEA-A59D-4427-8D77-11A2537B37FC}"/>
                </a:ext>
              </a:extLst>
            </p:cNvPr>
            <p:cNvSpPr txBox="1">
              <a:spLocks/>
            </p:cNvSpPr>
            <p:nvPr/>
          </p:nvSpPr>
          <p:spPr>
            <a:xfrm>
              <a:off x="6687878" y="1296905"/>
              <a:ext cx="286444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What do people think about vaccines?</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cxnSp>
          <p:nvCxnSpPr>
            <p:cNvPr id="19" name="Straight Connector 18">
              <a:extLst>
                <a:ext uri="{FF2B5EF4-FFF2-40B4-BE49-F238E27FC236}">
                  <a16:creationId xmlns:a16="http://schemas.microsoft.com/office/drawing/2014/main" id="{59FE522B-8612-4912-9A3F-D3343E14892C}"/>
                </a:ext>
              </a:extLst>
            </p:cNvPr>
            <p:cNvCxnSpPr/>
            <p:nvPr/>
          </p:nvCxnSpPr>
          <p:spPr>
            <a:xfrm>
              <a:off x="6767152" y="2471289"/>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EBDF8537-9AB1-4D10-816F-9ABBDC143BC7}"/>
              </a:ext>
            </a:extLst>
          </p:cNvPr>
          <p:cNvSpPr txBox="1"/>
          <p:nvPr/>
        </p:nvSpPr>
        <p:spPr>
          <a:xfrm>
            <a:off x="206998" y="1448544"/>
            <a:ext cx="5189290" cy="923330"/>
          </a:xfrm>
          <a:prstGeom prst="rect">
            <a:avLst/>
          </a:prstGeom>
          <a:noFill/>
        </p:spPr>
        <p:txBody>
          <a:bodyPr wrap="square" rtlCol="0">
            <a:spAutoFit/>
          </a:bodyPr>
          <a:lstStyle/>
          <a:p>
            <a:r>
              <a:rPr lang="en-US" b="1" dirty="0">
                <a:solidFill>
                  <a:schemeClr val="bg1"/>
                </a:solidFill>
                <a:latin typeface="GT America" panose="00000500000000000000"/>
              </a:rPr>
              <a:t>The majority of respondents in Liberia would definitely or probably get a COVID-19 vaccine (70%), on par with regional findings (68%).</a:t>
            </a:r>
          </a:p>
        </p:txBody>
      </p:sp>
      <p:sp>
        <p:nvSpPr>
          <p:cNvPr id="22" name="TextBox 21">
            <a:extLst>
              <a:ext uri="{FF2B5EF4-FFF2-40B4-BE49-F238E27FC236}">
                <a16:creationId xmlns:a16="http://schemas.microsoft.com/office/drawing/2014/main" id="{AFE6C7D0-8C91-4740-BBDB-55C46095BBC6}"/>
              </a:ext>
            </a:extLst>
          </p:cNvPr>
          <p:cNvSpPr txBox="1"/>
          <p:nvPr/>
        </p:nvSpPr>
        <p:spPr>
          <a:xfrm>
            <a:off x="219085" y="3427781"/>
            <a:ext cx="4989698" cy="2246769"/>
          </a:xfrm>
          <a:prstGeom prst="rect">
            <a:avLst/>
          </a:prstGeom>
          <a:noFill/>
        </p:spPr>
        <p:txBody>
          <a:bodyPr wrap="square" rtlCol="0">
            <a:spAutoFit/>
          </a:bodyPr>
          <a:lstStyle/>
          <a:p>
            <a:r>
              <a:rPr lang="en-US" sz="1750" b="1" dirty="0">
                <a:solidFill>
                  <a:schemeClr val="bg1">
                    <a:lumMod val="85000"/>
                  </a:schemeClr>
                </a:solidFill>
                <a:latin typeface="GT America" panose="00000500000000000000"/>
              </a:rPr>
              <a:t>Data Breakdown:</a:t>
            </a:r>
          </a:p>
          <a:p>
            <a:pPr marL="285750" indent="-285750">
              <a:buFont typeface="Arial" panose="020B0604020202020204" pitchFamily="34" charset="0"/>
              <a:buChar char="•"/>
            </a:pPr>
            <a:r>
              <a:rPr lang="en-US" sz="1750" dirty="0">
                <a:solidFill>
                  <a:schemeClr val="bg1">
                    <a:lumMod val="85000"/>
                  </a:schemeClr>
                </a:solidFill>
                <a:latin typeface="GT America" panose="00000500000000000000"/>
              </a:rPr>
              <a:t>Among respondents who did not plan to get vaccinated, about one in three (34%) stated they needed more information.</a:t>
            </a:r>
          </a:p>
          <a:p>
            <a:pPr marL="285750" indent="-285750">
              <a:buFont typeface="Arial" panose="020B0604020202020204" pitchFamily="34" charset="0"/>
              <a:buChar char="•"/>
            </a:pPr>
            <a:r>
              <a:rPr lang="en-US" sz="1750" dirty="0">
                <a:solidFill>
                  <a:schemeClr val="bg1">
                    <a:lumMod val="85000"/>
                  </a:schemeClr>
                </a:solidFill>
                <a:latin typeface="GT America" panose="00000500000000000000"/>
              </a:rPr>
              <a:t>In line with the low reported personal risk perception, about one in four respondents said they did not need the vaccine because they were not at risk of catching COVID-19.</a:t>
            </a:r>
          </a:p>
        </p:txBody>
      </p:sp>
      <p:sp>
        <p:nvSpPr>
          <p:cNvPr id="12" name="Rectangle 11">
            <a:extLst>
              <a:ext uri="{FF2B5EF4-FFF2-40B4-BE49-F238E27FC236}">
                <a16:creationId xmlns:a16="http://schemas.microsoft.com/office/drawing/2014/main" id="{2B01A900-17AF-45F6-B60C-5BE6BC9DA3B3}"/>
              </a:ext>
            </a:extLst>
          </p:cNvPr>
          <p:cNvSpPr/>
          <p:nvPr/>
        </p:nvSpPr>
        <p:spPr>
          <a:xfrm>
            <a:off x="1863959" y="6453717"/>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pic>
        <p:nvPicPr>
          <p:cNvPr id="16" name="Picture 15">
            <a:extLst>
              <a:ext uri="{FF2B5EF4-FFF2-40B4-BE49-F238E27FC236}">
                <a16:creationId xmlns:a16="http://schemas.microsoft.com/office/drawing/2014/main" id="{38F7D3E5-415D-4259-8E22-57899E9BA662}"/>
              </a:ext>
            </a:extLst>
          </p:cNvPr>
          <p:cNvPicPr>
            <a:picLocks noChangeAspect="1"/>
          </p:cNvPicPr>
          <p:nvPr/>
        </p:nvPicPr>
        <p:blipFill>
          <a:blip r:embed="rId3"/>
          <a:stretch>
            <a:fillRect/>
          </a:stretch>
        </p:blipFill>
        <p:spPr>
          <a:xfrm>
            <a:off x="-10010" y="6348807"/>
            <a:ext cx="1873969" cy="397288"/>
          </a:xfrm>
          <a:prstGeom prst="rect">
            <a:avLst/>
          </a:prstGeom>
        </p:spPr>
      </p:pic>
      <p:pic>
        <p:nvPicPr>
          <p:cNvPr id="3" name="Picture 2">
            <a:extLst>
              <a:ext uri="{FF2B5EF4-FFF2-40B4-BE49-F238E27FC236}">
                <a16:creationId xmlns:a16="http://schemas.microsoft.com/office/drawing/2014/main" id="{C9F10966-DC6C-4DA9-ADFA-698E87FC88E3}"/>
              </a:ext>
            </a:extLst>
          </p:cNvPr>
          <p:cNvPicPr>
            <a:picLocks noChangeAspect="1"/>
          </p:cNvPicPr>
          <p:nvPr/>
        </p:nvPicPr>
        <p:blipFill>
          <a:blip r:embed="rId4"/>
          <a:stretch>
            <a:fillRect/>
          </a:stretch>
        </p:blipFill>
        <p:spPr>
          <a:xfrm>
            <a:off x="6379499" y="687673"/>
            <a:ext cx="4931229" cy="2797399"/>
          </a:xfrm>
          <a:prstGeom prst="rect">
            <a:avLst/>
          </a:prstGeom>
        </p:spPr>
      </p:pic>
      <p:pic>
        <p:nvPicPr>
          <p:cNvPr id="7" name="Picture 6">
            <a:extLst>
              <a:ext uri="{FF2B5EF4-FFF2-40B4-BE49-F238E27FC236}">
                <a16:creationId xmlns:a16="http://schemas.microsoft.com/office/drawing/2014/main" id="{C6250459-2FCF-4F5A-B5F8-7E486DE26B88}"/>
              </a:ext>
            </a:extLst>
          </p:cNvPr>
          <p:cNvPicPr>
            <a:picLocks noChangeAspect="1"/>
          </p:cNvPicPr>
          <p:nvPr/>
        </p:nvPicPr>
        <p:blipFill>
          <a:blip r:embed="rId5"/>
          <a:stretch>
            <a:fillRect/>
          </a:stretch>
        </p:blipFill>
        <p:spPr>
          <a:xfrm>
            <a:off x="6791582" y="3566906"/>
            <a:ext cx="4519146" cy="2603421"/>
          </a:xfrm>
          <a:prstGeom prst="rect">
            <a:avLst/>
          </a:prstGeom>
        </p:spPr>
      </p:pic>
    </p:spTree>
    <p:extLst>
      <p:ext uri="{BB962C8B-B14F-4D97-AF65-F5344CB8AC3E}">
        <p14:creationId xmlns:p14="http://schemas.microsoft.com/office/powerpoint/2010/main" val="619889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E3720C-7123-46AC-BE5C-47F362231A9F}"/>
              </a:ext>
            </a:extLst>
          </p:cNvPr>
          <p:cNvSpPr/>
          <p:nvPr/>
        </p:nvSpPr>
        <p:spPr>
          <a:xfrm>
            <a:off x="0" y="1714500"/>
            <a:ext cx="12192000" cy="2197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D43E2F1F-BE6F-48CB-A0ED-00292BE0AFEE}"/>
              </a:ext>
            </a:extLst>
          </p:cNvPr>
          <p:cNvSpPr txBox="1">
            <a:spLocks/>
          </p:cNvSpPr>
          <p:nvPr/>
        </p:nvSpPr>
        <p:spPr>
          <a:xfrm>
            <a:off x="662672" y="2163603"/>
            <a:ext cx="945922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400" dirty="0">
                <a:solidFill>
                  <a:srgbClr val="F4A62D"/>
                </a:solidFill>
                <a:latin typeface="HK Grotesk Black" panose="00000A00000000000000" pitchFamily="2" charset="0"/>
              </a:rPr>
              <a:t>Secondary Burdens</a:t>
            </a:r>
            <a:endParaRPr kumimoji="0" lang="en-US" sz="44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sp>
        <p:nvSpPr>
          <p:cNvPr id="14" name="Rectangle 13">
            <a:extLst>
              <a:ext uri="{FF2B5EF4-FFF2-40B4-BE49-F238E27FC236}">
                <a16:creationId xmlns:a16="http://schemas.microsoft.com/office/drawing/2014/main" id="{3F274A8B-FA0C-471D-8EC0-23D6C4CA9343}"/>
              </a:ext>
            </a:extLst>
          </p:cNvPr>
          <p:cNvSpPr/>
          <p:nvPr/>
        </p:nvSpPr>
        <p:spPr>
          <a:xfrm>
            <a:off x="777647" y="6426278"/>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cxnSp>
        <p:nvCxnSpPr>
          <p:cNvPr id="17" name="Straight Connector 16">
            <a:extLst>
              <a:ext uri="{FF2B5EF4-FFF2-40B4-BE49-F238E27FC236}">
                <a16:creationId xmlns:a16="http://schemas.microsoft.com/office/drawing/2014/main" id="{D0D33C4B-29CD-42F9-9829-4DA9B097108F}"/>
              </a:ext>
            </a:extLst>
          </p:cNvPr>
          <p:cNvCxnSpPr/>
          <p:nvPr/>
        </p:nvCxnSpPr>
        <p:spPr>
          <a:xfrm>
            <a:off x="777647" y="3211611"/>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63AF3EC-C2A5-4338-B9A8-4646EC2CDBFF}"/>
              </a:ext>
            </a:extLst>
          </p:cNvPr>
          <p:cNvPicPr>
            <a:picLocks noChangeAspect="1"/>
          </p:cNvPicPr>
          <p:nvPr/>
        </p:nvPicPr>
        <p:blipFill>
          <a:blip r:embed="rId3"/>
          <a:stretch>
            <a:fillRect/>
          </a:stretch>
        </p:blipFill>
        <p:spPr>
          <a:xfrm>
            <a:off x="-1" y="6313360"/>
            <a:ext cx="1710543" cy="397287"/>
          </a:xfrm>
          <a:prstGeom prst="rect">
            <a:avLst/>
          </a:prstGeom>
        </p:spPr>
      </p:pic>
    </p:spTree>
    <p:extLst>
      <p:ext uri="{BB962C8B-B14F-4D97-AF65-F5344CB8AC3E}">
        <p14:creationId xmlns:p14="http://schemas.microsoft.com/office/powerpoint/2010/main" val="1510800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AB8CE3B-C611-4815-A70F-BC2EEABE40E4}"/>
              </a:ext>
            </a:extLst>
          </p:cNvPr>
          <p:cNvGrpSpPr/>
          <p:nvPr/>
        </p:nvGrpSpPr>
        <p:grpSpPr>
          <a:xfrm>
            <a:off x="-1" y="0"/>
            <a:ext cx="5971558" cy="6858000"/>
            <a:chOff x="6609059" y="1126986"/>
            <a:chExt cx="3262929" cy="6858000"/>
          </a:xfrm>
        </p:grpSpPr>
        <p:sp>
          <p:nvSpPr>
            <p:cNvPr id="11" name="Rectangle 10">
              <a:extLst>
                <a:ext uri="{FF2B5EF4-FFF2-40B4-BE49-F238E27FC236}">
                  <a16:creationId xmlns:a16="http://schemas.microsoft.com/office/drawing/2014/main" id="{038B7CF2-D1DB-463C-B17D-CCEF7C52A7A2}"/>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C8217CC7-E033-4E72-947B-C9C47CA0B6E4}"/>
                </a:ext>
              </a:extLst>
            </p:cNvPr>
            <p:cNvSpPr txBox="1">
              <a:spLocks/>
            </p:cNvSpPr>
            <p:nvPr/>
          </p:nvSpPr>
          <p:spPr>
            <a:xfrm>
              <a:off x="6662052" y="1275067"/>
              <a:ext cx="286444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Are people skipping or delaying healthcare?</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sp>
          <p:nvSpPr>
            <p:cNvPr id="14" name="Rectangle 13">
              <a:extLst>
                <a:ext uri="{FF2B5EF4-FFF2-40B4-BE49-F238E27FC236}">
                  <a16:creationId xmlns:a16="http://schemas.microsoft.com/office/drawing/2014/main" id="{568E32EE-9BDA-4C0A-AE30-912307CB7DDC}"/>
                </a:ext>
              </a:extLst>
            </p:cNvPr>
            <p:cNvSpPr/>
            <p:nvPr/>
          </p:nvSpPr>
          <p:spPr>
            <a:xfrm>
              <a:off x="7627548" y="7577600"/>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cxnSp>
          <p:nvCxnSpPr>
            <p:cNvPr id="17" name="Straight Connector 16">
              <a:extLst>
                <a:ext uri="{FF2B5EF4-FFF2-40B4-BE49-F238E27FC236}">
                  <a16:creationId xmlns:a16="http://schemas.microsoft.com/office/drawing/2014/main" id="{EF5D0C85-5612-481D-A58F-FB0773FFBF30}"/>
                </a:ext>
              </a:extLst>
            </p:cNvPr>
            <p:cNvCxnSpPr/>
            <p:nvPr/>
          </p:nvCxnSpPr>
          <p:spPr>
            <a:xfrm>
              <a:off x="6763598" y="2450846"/>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A798D2B9-27F2-4F0E-ACFB-D23B9C762F80}"/>
              </a:ext>
            </a:extLst>
          </p:cNvPr>
          <p:cNvSpPr txBox="1"/>
          <p:nvPr/>
        </p:nvSpPr>
        <p:spPr>
          <a:xfrm>
            <a:off x="217129" y="1505955"/>
            <a:ext cx="5122143" cy="1754326"/>
          </a:xfrm>
          <a:prstGeom prst="rect">
            <a:avLst/>
          </a:prstGeom>
          <a:noFill/>
        </p:spPr>
        <p:txBody>
          <a:bodyPr wrap="square" rtlCol="0">
            <a:spAutoFit/>
          </a:bodyPr>
          <a:lstStyle/>
          <a:p>
            <a:r>
              <a:rPr lang="en-US" b="1" i="0">
                <a:solidFill>
                  <a:schemeClr val="bg1"/>
                </a:solidFill>
                <a:effectLst/>
                <a:latin typeface="GTAmerica"/>
              </a:rPr>
              <a:t>Among respondents who reported that they or someone in their household needed health care or medication, 28% skipped or delayed services in the previous six months and 65% reported difficulty obtaining medication in the previous three months—on par with findings from August 2020. </a:t>
            </a:r>
            <a:endParaRPr lang="en-US" b="1" dirty="0">
              <a:solidFill>
                <a:schemeClr val="bg1"/>
              </a:solidFill>
              <a:latin typeface="GTAmerica"/>
            </a:endParaRPr>
          </a:p>
        </p:txBody>
      </p:sp>
      <p:sp>
        <p:nvSpPr>
          <p:cNvPr id="19" name="TextBox 18">
            <a:extLst>
              <a:ext uri="{FF2B5EF4-FFF2-40B4-BE49-F238E27FC236}">
                <a16:creationId xmlns:a16="http://schemas.microsoft.com/office/drawing/2014/main" id="{73260903-7068-4FBF-8A10-90E9E3153B22}"/>
              </a:ext>
            </a:extLst>
          </p:cNvPr>
          <p:cNvSpPr txBox="1"/>
          <p:nvPr/>
        </p:nvSpPr>
        <p:spPr>
          <a:xfrm>
            <a:off x="5701363" y="419482"/>
            <a:ext cx="4101648" cy="461665"/>
          </a:xfrm>
          <a:prstGeom prst="rect">
            <a:avLst/>
          </a:prstGeom>
          <a:noFill/>
        </p:spPr>
        <p:txBody>
          <a:bodyPr wrap="square" rtlCol="0">
            <a:spAutoFit/>
          </a:bodyPr>
          <a:lstStyle/>
          <a:p>
            <a:r>
              <a:rPr lang="en-US" sz="2400" b="1" dirty="0">
                <a:solidFill>
                  <a:schemeClr val="bg2"/>
                </a:solidFill>
                <a:latin typeface="GT America" panose="00000500000000000000"/>
              </a:rPr>
              <a:t>Difficulty getting medicines</a:t>
            </a:r>
          </a:p>
        </p:txBody>
      </p:sp>
      <p:cxnSp>
        <p:nvCxnSpPr>
          <p:cNvPr id="20" name="Straight Connector 19">
            <a:extLst>
              <a:ext uri="{FF2B5EF4-FFF2-40B4-BE49-F238E27FC236}">
                <a16:creationId xmlns:a16="http://schemas.microsoft.com/office/drawing/2014/main" id="{9C31E14B-17C9-46EF-A861-C45ACADD5C78}"/>
              </a:ext>
            </a:extLst>
          </p:cNvPr>
          <p:cNvCxnSpPr>
            <a:cxnSpLocks/>
          </p:cNvCxnSpPr>
          <p:nvPr/>
        </p:nvCxnSpPr>
        <p:spPr>
          <a:xfrm>
            <a:off x="5753946" y="3198470"/>
            <a:ext cx="62484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5C93F9F-3B15-4154-A32D-6D2F738A5C93}"/>
              </a:ext>
            </a:extLst>
          </p:cNvPr>
          <p:cNvSpPr txBox="1"/>
          <p:nvPr/>
        </p:nvSpPr>
        <p:spPr>
          <a:xfrm>
            <a:off x="5701363" y="3504717"/>
            <a:ext cx="4613276" cy="461665"/>
          </a:xfrm>
          <a:prstGeom prst="rect">
            <a:avLst/>
          </a:prstGeom>
          <a:noFill/>
        </p:spPr>
        <p:txBody>
          <a:bodyPr wrap="square" rtlCol="0">
            <a:spAutoFit/>
          </a:bodyPr>
          <a:lstStyle/>
          <a:p>
            <a:r>
              <a:rPr lang="en-US" sz="2400" b="1" dirty="0">
                <a:solidFill>
                  <a:schemeClr val="bg2"/>
                </a:solidFill>
                <a:latin typeface="GT America" panose="00000500000000000000"/>
              </a:rPr>
              <a:t>Skipping or delaying health visits</a:t>
            </a:r>
          </a:p>
        </p:txBody>
      </p:sp>
      <p:pic>
        <p:nvPicPr>
          <p:cNvPr id="23" name="Picture 22">
            <a:extLst>
              <a:ext uri="{FF2B5EF4-FFF2-40B4-BE49-F238E27FC236}">
                <a16:creationId xmlns:a16="http://schemas.microsoft.com/office/drawing/2014/main" id="{E285F0EB-BBA8-4621-8DA6-D0DDC38C09B6}"/>
              </a:ext>
            </a:extLst>
          </p:cNvPr>
          <p:cNvPicPr>
            <a:picLocks noChangeAspect="1"/>
          </p:cNvPicPr>
          <p:nvPr/>
        </p:nvPicPr>
        <p:blipFill>
          <a:blip r:embed="rId3"/>
          <a:stretch>
            <a:fillRect/>
          </a:stretch>
        </p:blipFill>
        <p:spPr>
          <a:xfrm>
            <a:off x="-10010" y="6348807"/>
            <a:ext cx="1873969" cy="397288"/>
          </a:xfrm>
          <a:prstGeom prst="rect">
            <a:avLst/>
          </a:prstGeom>
        </p:spPr>
      </p:pic>
      <p:sp>
        <p:nvSpPr>
          <p:cNvPr id="24" name="TextBox 23">
            <a:extLst>
              <a:ext uri="{FF2B5EF4-FFF2-40B4-BE49-F238E27FC236}">
                <a16:creationId xmlns:a16="http://schemas.microsoft.com/office/drawing/2014/main" id="{98303402-DDA0-4322-8B0F-9DC5E04D3D0D}"/>
              </a:ext>
            </a:extLst>
          </p:cNvPr>
          <p:cNvSpPr txBox="1"/>
          <p:nvPr/>
        </p:nvSpPr>
        <p:spPr>
          <a:xfrm>
            <a:off x="204321" y="3630256"/>
            <a:ext cx="5122143" cy="2246769"/>
          </a:xfrm>
          <a:prstGeom prst="rect">
            <a:avLst/>
          </a:prstGeom>
          <a:noFill/>
        </p:spPr>
        <p:txBody>
          <a:bodyPr wrap="square" rtlCol="0">
            <a:spAutoFit/>
          </a:bodyPr>
          <a:lstStyle/>
          <a:p>
            <a:r>
              <a:rPr lang="en-US" sz="1750" b="1" dirty="0">
                <a:solidFill>
                  <a:schemeClr val="bg1">
                    <a:lumMod val="85000"/>
                  </a:schemeClr>
                </a:solidFill>
                <a:latin typeface="GT America" panose="00000500000000000000"/>
              </a:rPr>
              <a:t>Data Breakdown:</a:t>
            </a:r>
          </a:p>
          <a:p>
            <a:pPr marL="285750" indent="-285750">
              <a:buFont typeface="Arial" panose="020B0604020202020204" pitchFamily="34" charset="0"/>
              <a:buChar char="•"/>
            </a:pPr>
            <a:r>
              <a:rPr lang="en-US" sz="1750" dirty="0">
                <a:solidFill>
                  <a:schemeClr val="bg1">
                    <a:lumMod val="85000"/>
                  </a:schemeClr>
                </a:solidFill>
                <a:latin typeface="GT America" panose="00000500000000000000"/>
              </a:rPr>
              <a:t>Respondents with high risk perception were more likely to skip or delay a health visit (32%) than those with low risk perception (25%). Respondents with high risk perception were also more likely to believe that health care workers should be avoided to prevent transmission, which may contribute to their greater tendency to skip or delay care.</a:t>
            </a:r>
          </a:p>
        </p:txBody>
      </p:sp>
      <p:pic>
        <p:nvPicPr>
          <p:cNvPr id="3" name="Picture 2">
            <a:extLst>
              <a:ext uri="{FF2B5EF4-FFF2-40B4-BE49-F238E27FC236}">
                <a16:creationId xmlns:a16="http://schemas.microsoft.com/office/drawing/2014/main" id="{C7770F68-CCEA-411E-8AB8-324B68FFB637}"/>
              </a:ext>
            </a:extLst>
          </p:cNvPr>
          <p:cNvPicPr>
            <a:picLocks noChangeAspect="1"/>
          </p:cNvPicPr>
          <p:nvPr/>
        </p:nvPicPr>
        <p:blipFill>
          <a:blip r:embed="rId4"/>
          <a:stretch>
            <a:fillRect/>
          </a:stretch>
        </p:blipFill>
        <p:spPr>
          <a:xfrm>
            <a:off x="5594622" y="1038288"/>
            <a:ext cx="6597378" cy="1868284"/>
          </a:xfrm>
          <a:prstGeom prst="rect">
            <a:avLst/>
          </a:prstGeom>
        </p:spPr>
      </p:pic>
      <p:pic>
        <p:nvPicPr>
          <p:cNvPr id="6" name="Picture 5">
            <a:extLst>
              <a:ext uri="{FF2B5EF4-FFF2-40B4-BE49-F238E27FC236}">
                <a16:creationId xmlns:a16="http://schemas.microsoft.com/office/drawing/2014/main" id="{44914D6F-DDBB-4146-A60A-282C5CE68507}"/>
              </a:ext>
            </a:extLst>
          </p:cNvPr>
          <p:cNvPicPr>
            <a:picLocks noChangeAspect="1"/>
          </p:cNvPicPr>
          <p:nvPr/>
        </p:nvPicPr>
        <p:blipFill>
          <a:blip r:embed="rId5"/>
          <a:stretch>
            <a:fillRect/>
          </a:stretch>
        </p:blipFill>
        <p:spPr>
          <a:xfrm>
            <a:off x="5673871" y="4194128"/>
            <a:ext cx="6499407" cy="1765271"/>
          </a:xfrm>
          <a:prstGeom prst="rect">
            <a:avLst/>
          </a:prstGeom>
        </p:spPr>
      </p:pic>
    </p:spTree>
    <p:extLst>
      <p:ext uri="{BB962C8B-B14F-4D97-AF65-F5344CB8AC3E}">
        <p14:creationId xmlns:p14="http://schemas.microsoft.com/office/powerpoint/2010/main" val="780480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96A8D6-EBAB-4410-A25E-95535278CD59}"/>
              </a:ext>
            </a:extLst>
          </p:cNvPr>
          <p:cNvPicPr>
            <a:picLocks noChangeAspect="1"/>
          </p:cNvPicPr>
          <p:nvPr/>
        </p:nvPicPr>
        <p:blipFill>
          <a:blip r:embed="rId2"/>
          <a:stretch>
            <a:fillRect/>
          </a:stretch>
        </p:blipFill>
        <p:spPr>
          <a:xfrm>
            <a:off x="614362" y="4429721"/>
            <a:ext cx="10963275" cy="2495550"/>
          </a:xfrm>
          <a:prstGeom prst="rect">
            <a:avLst/>
          </a:prstGeom>
        </p:spPr>
      </p:pic>
      <p:sp>
        <p:nvSpPr>
          <p:cNvPr id="2" name="Title 1">
            <a:extLst>
              <a:ext uri="{FF2B5EF4-FFF2-40B4-BE49-F238E27FC236}">
                <a16:creationId xmlns:a16="http://schemas.microsoft.com/office/drawing/2014/main" id="{C9B74E92-1778-498F-AB6D-308144985DF9}"/>
              </a:ext>
            </a:extLst>
          </p:cNvPr>
          <p:cNvSpPr>
            <a:spLocks noGrp="1"/>
          </p:cNvSpPr>
          <p:nvPr>
            <p:ph type="title"/>
          </p:nvPr>
        </p:nvSpPr>
        <p:spPr>
          <a:xfrm>
            <a:off x="264439" y="365127"/>
            <a:ext cx="11448135" cy="1325563"/>
          </a:xfrm>
        </p:spPr>
        <p:txBody>
          <a:bodyPr>
            <a:normAutofit/>
          </a:bodyPr>
          <a:lstStyle/>
          <a:p>
            <a:r>
              <a:rPr lang="en-US" sz="4000" dirty="0">
                <a:latin typeface="GT America"/>
              </a:rPr>
              <a:t>PERC Overview</a:t>
            </a:r>
          </a:p>
        </p:txBody>
      </p:sp>
      <p:sp>
        <p:nvSpPr>
          <p:cNvPr id="3" name="Content Placeholder 2">
            <a:extLst>
              <a:ext uri="{FF2B5EF4-FFF2-40B4-BE49-F238E27FC236}">
                <a16:creationId xmlns:a16="http://schemas.microsoft.com/office/drawing/2014/main" id="{18A972A7-88A4-44D4-89B8-FE44EB8D2F0C}"/>
              </a:ext>
            </a:extLst>
          </p:cNvPr>
          <p:cNvSpPr>
            <a:spLocks noGrp="1"/>
          </p:cNvSpPr>
          <p:nvPr>
            <p:ph idx="1"/>
          </p:nvPr>
        </p:nvSpPr>
        <p:spPr>
          <a:xfrm>
            <a:off x="264439" y="1685110"/>
            <a:ext cx="11834633" cy="4797244"/>
          </a:xfrm>
        </p:spPr>
        <p:txBody>
          <a:bodyPr vert="horz" lIns="91440" tIns="45720" rIns="91440" bIns="45720" rtlCol="0" anchor="t">
            <a:normAutofit/>
          </a:bodyPr>
          <a:lstStyle/>
          <a:p>
            <a:pPr marL="0" indent="0">
              <a:spcBef>
                <a:spcPts val="1600"/>
              </a:spcBef>
              <a:buNone/>
            </a:pPr>
            <a:r>
              <a:rPr lang="en-US" sz="2200" dirty="0">
                <a:latin typeface="GT America" panose="00000500000000000000"/>
              </a:rPr>
              <a:t>The </a:t>
            </a:r>
            <a:r>
              <a:rPr lang="en-US" sz="2200" b="1" dirty="0">
                <a:latin typeface="GT America" panose="00000500000000000000"/>
              </a:rPr>
              <a:t>Partnership for Evidence-Based Response to COVID-19</a:t>
            </a:r>
            <a:r>
              <a:rPr lang="en-US" sz="2200" dirty="0">
                <a:latin typeface="GT America" panose="00000500000000000000"/>
              </a:rPr>
              <a:t> (PERC) is a public-private partnership that supports evidence-based measures to reduce the impact of COVID-19 on African Union Member States.</a:t>
            </a:r>
          </a:p>
          <a:p>
            <a:pPr marL="0" indent="0">
              <a:spcBef>
                <a:spcPts val="1600"/>
              </a:spcBef>
              <a:buNone/>
            </a:pPr>
            <a:r>
              <a:rPr lang="en-US" sz="2200" dirty="0">
                <a:latin typeface="GT America" panose="00000500000000000000"/>
              </a:rPr>
              <a:t>PERC collects </a:t>
            </a:r>
            <a:r>
              <a:rPr lang="en-US" sz="2200" b="1" dirty="0">
                <a:latin typeface="GT America" panose="00000500000000000000"/>
              </a:rPr>
              <a:t>social, economic, epidemiological, population movement, and security data </a:t>
            </a:r>
            <a:r>
              <a:rPr lang="en-US" sz="2200" dirty="0">
                <a:latin typeface="GT America" panose="00000500000000000000"/>
              </a:rPr>
              <a:t>from 19 African Union Member States to help determine the acceptability, impact and effectiveness of public health and social measures for COVID-19.</a:t>
            </a:r>
          </a:p>
          <a:p>
            <a:pPr marL="0" indent="0">
              <a:spcBef>
                <a:spcPts val="1600"/>
              </a:spcBef>
              <a:buNone/>
            </a:pPr>
            <a:r>
              <a:rPr lang="en-US" sz="2200" dirty="0">
                <a:latin typeface="GT America" panose="00000500000000000000"/>
              </a:rPr>
              <a:t>This presentation focuses on findings from a telephone survey with 1,313 people conducted in February 2021. It is the third survey and analysis conducted since the pandemic began.</a:t>
            </a:r>
          </a:p>
        </p:txBody>
      </p:sp>
    </p:spTree>
    <p:extLst>
      <p:ext uri="{BB962C8B-B14F-4D97-AF65-F5344CB8AC3E}">
        <p14:creationId xmlns:p14="http://schemas.microsoft.com/office/powerpoint/2010/main" val="895686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883CE7C-1E71-4CE2-889F-0FB9F48629D4}"/>
              </a:ext>
            </a:extLst>
          </p:cNvPr>
          <p:cNvGrpSpPr/>
          <p:nvPr/>
        </p:nvGrpSpPr>
        <p:grpSpPr>
          <a:xfrm>
            <a:off x="1" y="0"/>
            <a:ext cx="5540797" cy="6858000"/>
            <a:chOff x="0" y="0"/>
            <a:chExt cx="3022087" cy="6858000"/>
          </a:xfrm>
        </p:grpSpPr>
        <p:grpSp>
          <p:nvGrpSpPr>
            <p:cNvPr id="13" name="Group 12">
              <a:extLst>
                <a:ext uri="{FF2B5EF4-FFF2-40B4-BE49-F238E27FC236}">
                  <a16:creationId xmlns:a16="http://schemas.microsoft.com/office/drawing/2014/main" id="{6A492628-A165-4700-9CE6-CCF975DBB37C}"/>
                </a:ext>
              </a:extLst>
            </p:cNvPr>
            <p:cNvGrpSpPr/>
            <p:nvPr/>
          </p:nvGrpSpPr>
          <p:grpSpPr>
            <a:xfrm>
              <a:off x="0" y="0"/>
              <a:ext cx="3022087" cy="6858000"/>
              <a:chOff x="6609059" y="1126986"/>
              <a:chExt cx="3022087" cy="6858000"/>
            </a:xfrm>
          </p:grpSpPr>
          <p:sp>
            <p:nvSpPr>
              <p:cNvPr id="14" name="Rectangle 13">
                <a:extLst>
                  <a:ext uri="{FF2B5EF4-FFF2-40B4-BE49-F238E27FC236}">
                    <a16:creationId xmlns:a16="http://schemas.microsoft.com/office/drawing/2014/main" id="{5CCAEF73-AC05-4101-BEFF-C70491C12824}"/>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295D7357-8800-4BDC-A08A-1E51B40E8534}"/>
                  </a:ext>
                </a:extLst>
              </p:cNvPr>
              <p:cNvSpPr txBox="1">
                <a:spLocks/>
              </p:cNvSpPr>
              <p:nvPr/>
            </p:nvSpPr>
            <p:spPr>
              <a:xfrm>
                <a:off x="6704496" y="1296672"/>
                <a:ext cx="286444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Are people skipping or delaying healthcare?</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cxnSp>
            <p:nvCxnSpPr>
              <p:cNvPr id="19" name="Straight Connector 18">
                <a:extLst>
                  <a:ext uri="{FF2B5EF4-FFF2-40B4-BE49-F238E27FC236}">
                    <a16:creationId xmlns:a16="http://schemas.microsoft.com/office/drawing/2014/main" id="{AA874E94-458C-4A43-8B48-E4CB6ED42930}"/>
                  </a:ext>
                </a:extLst>
              </p:cNvPr>
              <p:cNvCxnSpPr/>
              <p:nvPr/>
            </p:nvCxnSpPr>
            <p:spPr>
              <a:xfrm>
                <a:off x="6784697" y="2505805"/>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DCCD9F64-2556-4D1B-B880-24A01F81A86B}"/>
                </a:ext>
              </a:extLst>
            </p:cNvPr>
            <p:cNvSpPr txBox="1"/>
            <p:nvPr/>
          </p:nvSpPr>
          <p:spPr>
            <a:xfrm>
              <a:off x="99764" y="1483730"/>
              <a:ext cx="2822558" cy="1200329"/>
            </a:xfrm>
            <a:prstGeom prst="rect">
              <a:avLst/>
            </a:prstGeom>
            <a:noFill/>
          </p:spPr>
          <p:txBody>
            <a:bodyPr wrap="square" rtlCol="0">
              <a:spAutoFit/>
            </a:bodyPr>
            <a:lstStyle/>
            <a:p>
              <a:r>
                <a:rPr lang="en-US" b="1" dirty="0">
                  <a:solidFill>
                    <a:schemeClr val="bg1"/>
                  </a:solidFill>
                  <a:latin typeface="GT America" panose="00000500000000000000"/>
                </a:rPr>
                <a:t>The cost of health visits was the most common reason cited for skipping or delaying needed care (26%). Most missed visits were for general or routine care (51%).</a:t>
              </a:r>
            </a:p>
          </p:txBody>
        </p:sp>
      </p:grpSp>
      <p:sp>
        <p:nvSpPr>
          <p:cNvPr id="21" name="TextBox 20">
            <a:extLst>
              <a:ext uri="{FF2B5EF4-FFF2-40B4-BE49-F238E27FC236}">
                <a16:creationId xmlns:a16="http://schemas.microsoft.com/office/drawing/2014/main" id="{28CD3BA7-B239-44A2-B01F-22EEE0AE35D0}"/>
              </a:ext>
            </a:extLst>
          </p:cNvPr>
          <p:cNvSpPr txBox="1"/>
          <p:nvPr/>
        </p:nvSpPr>
        <p:spPr>
          <a:xfrm>
            <a:off x="182912" y="3491344"/>
            <a:ext cx="4859256" cy="2246769"/>
          </a:xfrm>
          <a:prstGeom prst="rect">
            <a:avLst/>
          </a:prstGeom>
          <a:noFill/>
        </p:spPr>
        <p:txBody>
          <a:bodyPr wrap="square" rtlCol="0">
            <a:spAutoFit/>
          </a:bodyPr>
          <a:lstStyle/>
          <a:p>
            <a:r>
              <a:rPr lang="en-US" sz="1750" b="1" dirty="0">
                <a:solidFill>
                  <a:schemeClr val="bg1">
                    <a:lumMod val="85000"/>
                  </a:schemeClr>
                </a:solidFill>
                <a:latin typeface="GT America" panose="00000500000000000000"/>
              </a:rPr>
              <a:t>Data Breakdown:</a:t>
            </a:r>
          </a:p>
          <a:p>
            <a:pPr marL="285750" indent="-285750">
              <a:buFont typeface="Arial" panose="020B0604020202020204" pitchFamily="34" charset="0"/>
              <a:buChar char="•"/>
            </a:pPr>
            <a:r>
              <a:rPr lang="en-US" sz="1750" b="0" i="0" dirty="0">
                <a:solidFill>
                  <a:schemeClr val="bg1">
                    <a:lumMod val="85000"/>
                  </a:schemeClr>
                </a:solidFill>
                <a:effectLst/>
                <a:latin typeface="GTAmerica"/>
              </a:rPr>
              <a:t>Among respondents reporting skipped health visits, 13% said they delayed treatment for fever/chills (common symptoms of COVID-19), an increase from 0% in August. Fever is also a potential sign of other diseases endemic to Liberia, including Lassa fever, of which there is currently a reported outbreak.</a:t>
            </a:r>
            <a:endParaRPr lang="en-US" sz="1750" dirty="0">
              <a:solidFill>
                <a:schemeClr val="bg1">
                  <a:lumMod val="85000"/>
                </a:schemeClr>
              </a:solidFill>
              <a:latin typeface="GT America" panose="00000500000000000000"/>
            </a:endParaRPr>
          </a:p>
        </p:txBody>
      </p:sp>
      <p:sp>
        <p:nvSpPr>
          <p:cNvPr id="12" name="Rectangle 11">
            <a:extLst>
              <a:ext uri="{FF2B5EF4-FFF2-40B4-BE49-F238E27FC236}">
                <a16:creationId xmlns:a16="http://schemas.microsoft.com/office/drawing/2014/main" id="{64724D60-B4E4-41F3-A53F-508CEFDAB52C}"/>
              </a:ext>
            </a:extLst>
          </p:cNvPr>
          <p:cNvSpPr/>
          <p:nvPr/>
        </p:nvSpPr>
        <p:spPr>
          <a:xfrm>
            <a:off x="1863959" y="6453717"/>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pic>
        <p:nvPicPr>
          <p:cNvPr id="16" name="Picture 15">
            <a:extLst>
              <a:ext uri="{FF2B5EF4-FFF2-40B4-BE49-F238E27FC236}">
                <a16:creationId xmlns:a16="http://schemas.microsoft.com/office/drawing/2014/main" id="{D711C3EC-B899-44CA-9B46-34183C0F772A}"/>
              </a:ext>
            </a:extLst>
          </p:cNvPr>
          <p:cNvPicPr>
            <a:picLocks noChangeAspect="1"/>
          </p:cNvPicPr>
          <p:nvPr/>
        </p:nvPicPr>
        <p:blipFill>
          <a:blip r:embed="rId3"/>
          <a:stretch>
            <a:fillRect/>
          </a:stretch>
        </p:blipFill>
        <p:spPr>
          <a:xfrm>
            <a:off x="-10010" y="6348807"/>
            <a:ext cx="1873969" cy="397288"/>
          </a:xfrm>
          <a:prstGeom prst="rect">
            <a:avLst/>
          </a:prstGeom>
        </p:spPr>
      </p:pic>
      <p:pic>
        <p:nvPicPr>
          <p:cNvPr id="4" name="Picture 3">
            <a:extLst>
              <a:ext uri="{FF2B5EF4-FFF2-40B4-BE49-F238E27FC236}">
                <a16:creationId xmlns:a16="http://schemas.microsoft.com/office/drawing/2014/main" id="{D274F3B3-76C3-4DDE-9717-6435280CF762}"/>
              </a:ext>
            </a:extLst>
          </p:cNvPr>
          <p:cNvPicPr>
            <a:picLocks noChangeAspect="1"/>
          </p:cNvPicPr>
          <p:nvPr/>
        </p:nvPicPr>
        <p:blipFill>
          <a:blip r:embed="rId4"/>
          <a:stretch>
            <a:fillRect/>
          </a:stretch>
        </p:blipFill>
        <p:spPr>
          <a:xfrm>
            <a:off x="6789963" y="377245"/>
            <a:ext cx="4488515" cy="2860811"/>
          </a:xfrm>
          <a:prstGeom prst="rect">
            <a:avLst/>
          </a:prstGeom>
        </p:spPr>
      </p:pic>
      <p:pic>
        <p:nvPicPr>
          <p:cNvPr id="6" name="Picture 5">
            <a:extLst>
              <a:ext uri="{FF2B5EF4-FFF2-40B4-BE49-F238E27FC236}">
                <a16:creationId xmlns:a16="http://schemas.microsoft.com/office/drawing/2014/main" id="{D7A71E37-FC82-4BF7-8157-C7F9911E72B9}"/>
              </a:ext>
            </a:extLst>
          </p:cNvPr>
          <p:cNvPicPr>
            <a:picLocks noChangeAspect="1"/>
          </p:cNvPicPr>
          <p:nvPr/>
        </p:nvPicPr>
        <p:blipFill>
          <a:blip r:embed="rId5"/>
          <a:stretch>
            <a:fillRect/>
          </a:stretch>
        </p:blipFill>
        <p:spPr>
          <a:xfrm>
            <a:off x="6789964" y="3429000"/>
            <a:ext cx="4622271" cy="2860811"/>
          </a:xfrm>
          <a:prstGeom prst="rect">
            <a:avLst/>
          </a:prstGeom>
        </p:spPr>
      </p:pic>
    </p:spTree>
    <p:extLst>
      <p:ext uri="{BB962C8B-B14F-4D97-AF65-F5344CB8AC3E}">
        <p14:creationId xmlns:p14="http://schemas.microsoft.com/office/powerpoint/2010/main" val="2102342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BDE90E5-A85F-4440-A39B-EA7688721BBA}"/>
              </a:ext>
            </a:extLst>
          </p:cNvPr>
          <p:cNvGrpSpPr/>
          <p:nvPr/>
        </p:nvGrpSpPr>
        <p:grpSpPr>
          <a:xfrm>
            <a:off x="14304" y="-13558"/>
            <a:ext cx="5678925" cy="6858000"/>
            <a:chOff x="6465" y="-13558"/>
            <a:chExt cx="3082377" cy="6858000"/>
          </a:xfrm>
        </p:grpSpPr>
        <p:grpSp>
          <p:nvGrpSpPr>
            <p:cNvPr id="14" name="Group 13">
              <a:extLst>
                <a:ext uri="{FF2B5EF4-FFF2-40B4-BE49-F238E27FC236}">
                  <a16:creationId xmlns:a16="http://schemas.microsoft.com/office/drawing/2014/main" id="{59B9E84F-0F68-4AAB-BB1E-FCE54010D729}"/>
                </a:ext>
              </a:extLst>
            </p:cNvPr>
            <p:cNvGrpSpPr/>
            <p:nvPr/>
          </p:nvGrpSpPr>
          <p:grpSpPr>
            <a:xfrm>
              <a:off x="6465" y="-13558"/>
              <a:ext cx="3082377" cy="6858000"/>
              <a:chOff x="6615524" y="1113428"/>
              <a:chExt cx="3082377" cy="6858000"/>
            </a:xfrm>
          </p:grpSpPr>
          <p:sp>
            <p:nvSpPr>
              <p:cNvPr id="17" name="Rectangle 16">
                <a:extLst>
                  <a:ext uri="{FF2B5EF4-FFF2-40B4-BE49-F238E27FC236}">
                    <a16:creationId xmlns:a16="http://schemas.microsoft.com/office/drawing/2014/main" id="{138AD285-82A6-42BD-BF44-28243B41D8B1}"/>
                  </a:ext>
                </a:extLst>
              </p:cNvPr>
              <p:cNvSpPr/>
              <p:nvPr/>
            </p:nvSpPr>
            <p:spPr>
              <a:xfrm>
                <a:off x="6615524" y="1113428"/>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34A9C33F-B40D-4C5E-89EE-AC0015370C50}"/>
                  </a:ext>
                </a:extLst>
              </p:cNvPr>
              <p:cNvSpPr txBox="1">
                <a:spLocks/>
              </p:cNvSpPr>
              <p:nvPr/>
            </p:nvSpPr>
            <p:spPr>
              <a:xfrm>
                <a:off x="6675815" y="1296973"/>
                <a:ext cx="3022086"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Are people experiencing income loss?</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cxnSp>
            <p:nvCxnSpPr>
              <p:cNvPr id="21" name="Straight Connector 20">
                <a:extLst>
                  <a:ext uri="{FF2B5EF4-FFF2-40B4-BE49-F238E27FC236}">
                    <a16:creationId xmlns:a16="http://schemas.microsoft.com/office/drawing/2014/main" id="{47A41980-F7E0-4C4E-9DC9-7A8710600DF4}"/>
                  </a:ext>
                </a:extLst>
              </p:cNvPr>
              <p:cNvCxnSpPr/>
              <p:nvPr/>
            </p:nvCxnSpPr>
            <p:spPr>
              <a:xfrm>
                <a:off x="6731217" y="2584660"/>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C50BBA43-50A2-41FA-8A6B-456717B482D3}"/>
                </a:ext>
              </a:extLst>
            </p:cNvPr>
            <p:cNvSpPr txBox="1"/>
            <p:nvPr/>
          </p:nvSpPr>
          <p:spPr>
            <a:xfrm>
              <a:off x="66756" y="1606359"/>
              <a:ext cx="2813064" cy="1200329"/>
            </a:xfrm>
            <a:prstGeom prst="rect">
              <a:avLst/>
            </a:prstGeom>
            <a:noFill/>
          </p:spPr>
          <p:txBody>
            <a:bodyPr wrap="square" rtlCol="0">
              <a:spAutoFit/>
            </a:bodyPr>
            <a:lstStyle/>
            <a:p>
              <a:r>
                <a:rPr lang="en-US" b="1" dirty="0">
                  <a:solidFill>
                    <a:schemeClr val="bg1"/>
                  </a:solidFill>
                  <a:effectLst/>
                  <a:latin typeface="GTAmerica"/>
                </a:rPr>
                <a:t>More than three-quarters of respondents reported losing some or all of their income since the start of the pandemic (78%), on par with the average in the Western Region (77%). </a:t>
              </a:r>
              <a:endParaRPr lang="en-US" b="1" dirty="0">
                <a:solidFill>
                  <a:schemeClr val="bg1"/>
                </a:solidFill>
                <a:latin typeface="GT America" panose="00000500000000000000"/>
              </a:endParaRPr>
            </a:p>
          </p:txBody>
        </p:sp>
      </p:grpSp>
      <p:sp>
        <p:nvSpPr>
          <p:cNvPr id="37" name="TextBox 36">
            <a:extLst>
              <a:ext uri="{FF2B5EF4-FFF2-40B4-BE49-F238E27FC236}">
                <a16:creationId xmlns:a16="http://schemas.microsoft.com/office/drawing/2014/main" id="{CC495CEE-B810-4F68-996A-5F28D93A2AA0}"/>
              </a:ext>
            </a:extLst>
          </p:cNvPr>
          <p:cNvSpPr txBox="1"/>
          <p:nvPr/>
        </p:nvSpPr>
        <p:spPr>
          <a:xfrm>
            <a:off x="329600" y="3054488"/>
            <a:ext cx="4774311" cy="3054682"/>
          </a:xfrm>
          <a:prstGeom prst="rect">
            <a:avLst/>
          </a:prstGeom>
          <a:noFill/>
        </p:spPr>
        <p:txBody>
          <a:bodyPr wrap="square" rtlCol="0">
            <a:spAutoFit/>
          </a:bodyPr>
          <a:lstStyle/>
          <a:p>
            <a:r>
              <a:rPr lang="en-US" sz="1750" b="1" i="0" dirty="0">
                <a:solidFill>
                  <a:schemeClr val="bg1">
                    <a:lumMod val="85000"/>
                  </a:schemeClr>
                </a:solidFill>
                <a:effectLst/>
                <a:latin typeface="GTAmerica"/>
              </a:rPr>
              <a:t>Data Breakdown:</a:t>
            </a:r>
          </a:p>
          <a:p>
            <a:pPr marL="285750" indent="-285750">
              <a:buFont typeface="Arial" panose="020B0604020202020204" pitchFamily="34" charset="0"/>
              <a:buChar char="•"/>
            </a:pPr>
            <a:r>
              <a:rPr lang="en-US" sz="1750" dirty="0">
                <a:solidFill>
                  <a:schemeClr val="bg1">
                    <a:lumMod val="85000"/>
                  </a:schemeClr>
                </a:solidFill>
                <a:latin typeface="GT America" panose="00000500000000000000"/>
              </a:rPr>
              <a:t>The government, in partnership with international agencies, has been supporting some of the most vulnerable populations though cash transfers to women and the poor. </a:t>
            </a:r>
          </a:p>
          <a:p>
            <a:pPr marL="285750" indent="-285750">
              <a:buFont typeface="Arial" panose="020B0604020202020204" pitchFamily="34" charset="0"/>
              <a:buChar char="•"/>
            </a:pPr>
            <a:r>
              <a:rPr lang="en-US" sz="1750" dirty="0">
                <a:solidFill>
                  <a:schemeClr val="bg1">
                    <a:lumMod val="85000"/>
                  </a:schemeClr>
                </a:solidFill>
                <a:latin typeface="GT America" panose="00000500000000000000"/>
              </a:rPr>
              <a:t>Almost one in five respondents reported receiving government support of some kind (17%), a significant increase since August (7%). Women received two times more government support since August (16% vs. 8%). Most of this assistance was in the form of food.</a:t>
            </a:r>
          </a:p>
        </p:txBody>
      </p:sp>
      <p:pic>
        <p:nvPicPr>
          <p:cNvPr id="29" name="Picture 28">
            <a:extLst>
              <a:ext uri="{FF2B5EF4-FFF2-40B4-BE49-F238E27FC236}">
                <a16:creationId xmlns:a16="http://schemas.microsoft.com/office/drawing/2014/main" id="{60181A4F-F077-4732-B4D6-75ED78DC569C}"/>
              </a:ext>
            </a:extLst>
          </p:cNvPr>
          <p:cNvPicPr>
            <a:picLocks noChangeAspect="1"/>
          </p:cNvPicPr>
          <p:nvPr/>
        </p:nvPicPr>
        <p:blipFill>
          <a:blip r:embed="rId3"/>
          <a:stretch>
            <a:fillRect/>
          </a:stretch>
        </p:blipFill>
        <p:spPr>
          <a:xfrm>
            <a:off x="-10010" y="6348807"/>
            <a:ext cx="1873969" cy="397288"/>
          </a:xfrm>
          <a:prstGeom prst="rect">
            <a:avLst/>
          </a:prstGeom>
        </p:spPr>
      </p:pic>
      <p:sp>
        <p:nvSpPr>
          <p:cNvPr id="30" name="Rectangle 29">
            <a:extLst>
              <a:ext uri="{FF2B5EF4-FFF2-40B4-BE49-F238E27FC236}">
                <a16:creationId xmlns:a16="http://schemas.microsoft.com/office/drawing/2014/main" id="{B5A96745-A857-4D3B-A789-06130B25BC14}"/>
              </a:ext>
            </a:extLst>
          </p:cNvPr>
          <p:cNvSpPr/>
          <p:nvPr/>
        </p:nvSpPr>
        <p:spPr>
          <a:xfrm>
            <a:off x="1863959" y="6453717"/>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pic>
        <p:nvPicPr>
          <p:cNvPr id="3" name="Picture 2">
            <a:extLst>
              <a:ext uri="{FF2B5EF4-FFF2-40B4-BE49-F238E27FC236}">
                <a16:creationId xmlns:a16="http://schemas.microsoft.com/office/drawing/2014/main" id="{D0E25132-1CD7-4BB9-922F-1F273F1E3E8D}"/>
              </a:ext>
            </a:extLst>
          </p:cNvPr>
          <p:cNvPicPr>
            <a:picLocks noChangeAspect="1"/>
          </p:cNvPicPr>
          <p:nvPr/>
        </p:nvPicPr>
        <p:blipFill>
          <a:blip r:embed="rId4"/>
          <a:stretch>
            <a:fillRect/>
          </a:stretch>
        </p:blipFill>
        <p:spPr>
          <a:xfrm>
            <a:off x="6096000" y="649068"/>
            <a:ext cx="4980478" cy="2702904"/>
          </a:xfrm>
          <a:prstGeom prst="rect">
            <a:avLst/>
          </a:prstGeom>
        </p:spPr>
      </p:pic>
      <p:pic>
        <p:nvPicPr>
          <p:cNvPr id="6" name="Picture 5">
            <a:extLst>
              <a:ext uri="{FF2B5EF4-FFF2-40B4-BE49-F238E27FC236}">
                <a16:creationId xmlns:a16="http://schemas.microsoft.com/office/drawing/2014/main" id="{4132BDB5-4077-4C16-ABB4-86A3A3925F3A}"/>
              </a:ext>
            </a:extLst>
          </p:cNvPr>
          <p:cNvPicPr>
            <a:picLocks noChangeAspect="1"/>
          </p:cNvPicPr>
          <p:nvPr/>
        </p:nvPicPr>
        <p:blipFill>
          <a:blip r:embed="rId5"/>
          <a:stretch>
            <a:fillRect/>
          </a:stretch>
        </p:blipFill>
        <p:spPr>
          <a:xfrm>
            <a:off x="6542083" y="3773185"/>
            <a:ext cx="4894983" cy="1991437"/>
          </a:xfrm>
          <a:prstGeom prst="rect">
            <a:avLst/>
          </a:prstGeom>
        </p:spPr>
      </p:pic>
    </p:spTree>
    <p:extLst>
      <p:ext uri="{BB962C8B-B14F-4D97-AF65-F5344CB8AC3E}">
        <p14:creationId xmlns:p14="http://schemas.microsoft.com/office/powerpoint/2010/main" val="2966072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5BA357-DEA1-4800-9896-0D3583132A60}"/>
              </a:ext>
            </a:extLst>
          </p:cNvPr>
          <p:cNvSpPr>
            <a:spLocks noGrp="1"/>
          </p:cNvSpPr>
          <p:nvPr>
            <p:ph type="sldNum" sz="quarter" idx="14"/>
          </p:nvPr>
        </p:nvSpPr>
        <p:spPr/>
        <p:txBody>
          <a:bodyPr/>
          <a:lstStyle/>
          <a:p>
            <a:pPr>
              <a:defRPr/>
            </a:pPr>
            <a:fld id="{654BF1D4-C2E8-43FC-8EFA-04180D85A10F}" type="slidenum">
              <a:rPr lang="en-GB" smtClean="0"/>
              <a:pPr>
                <a:defRPr/>
              </a:pPr>
              <a:t>22</a:t>
            </a:fld>
            <a:r>
              <a:rPr lang="en-GB"/>
              <a:t> ‒ </a:t>
            </a:r>
            <a:endParaRPr lang="en-GB" dirty="0"/>
          </a:p>
        </p:txBody>
      </p:sp>
      <p:grpSp>
        <p:nvGrpSpPr>
          <p:cNvPr id="6" name="Group 5">
            <a:extLst>
              <a:ext uri="{FF2B5EF4-FFF2-40B4-BE49-F238E27FC236}">
                <a16:creationId xmlns:a16="http://schemas.microsoft.com/office/drawing/2014/main" id="{75B47221-1A8E-4D42-81B9-70B2B09382A1}"/>
              </a:ext>
            </a:extLst>
          </p:cNvPr>
          <p:cNvGrpSpPr/>
          <p:nvPr/>
        </p:nvGrpSpPr>
        <p:grpSpPr>
          <a:xfrm>
            <a:off x="9577" y="0"/>
            <a:ext cx="5618337" cy="6858000"/>
            <a:chOff x="0" y="0"/>
            <a:chExt cx="3082119" cy="6858000"/>
          </a:xfrm>
        </p:grpSpPr>
        <p:grpSp>
          <p:nvGrpSpPr>
            <p:cNvPr id="7" name="Group 6">
              <a:extLst>
                <a:ext uri="{FF2B5EF4-FFF2-40B4-BE49-F238E27FC236}">
                  <a16:creationId xmlns:a16="http://schemas.microsoft.com/office/drawing/2014/main" id="{A1F23612-115E-4861-9EA6-FA682AE2B42C}"/>
                </a:ext>
              </a:extLst>
            </p:cNvPr>
            <p:cNvGrpSpPr/>
            <p:nvPr/>
          </p:nvGrpSpPr>
          <p:grpSpPr>
            <a:xfrm>
              <a:off x="0" y="0"/>
              <a:ext cx="3082119" cy="6858000"/>
              <a:chOff x="6609059" y="1126986"/>
              <a:chExt cx="3082119" cy="6858000"/>
            </a:xfrm>
          </p:grpSpPr>
          <p:sp>
            <p:nvSpPr>
              <p:cNvPr id="9" name="Rectangle 8">
                <a:extLst>
                  <a:ext uri="{FF2B5EF4-FFF2-40B4-BE49-F238E27FC236}">
                    <a16:creationId xmlns:a16="http://schemas.microsoft.com/office/drawing/2014/main" id="{A910B6E0-AA35-4788-B996-086994706B4E}"/>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AFB3B64-35DC-4B01-8381-7AA17E0254C5}"/>
                  </a:ext>
                </a:extLst>
              </p:cNvPr>
              <p:cNvSpPr txBox="1">
                <a:spLocks/>
              </p:cNvSpPr>
              <p:nvPr/>
            </p:nvSpPr>
            <p:spPr>
              <a:xfrm>
                <a:off x="6669092" y="1261151"/>
                <a:ext cx="3022086"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Are people experiencing food insecurity?</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sp>
            <p:nvSpPr>
              <p:cNvPr id="11" name="Rectangle 10">
                <a:extLst>
                  <a:ext uri="{FF2B5EF4-FFF2-40B4-BE49-F238E27FC236}">
                    <a16:creationId xmlns:a16="http://schemas.microsoft.com/office/drawing/2014/main" id="{F2C36C41-2181-4FA6-B34D-C616E5D7BF21}"/>
                  </a:ext>
                </a:extLst>
              </p:cNvPr>
              <p:cNvSpPr/>
              <p:nvPr/>
            </p:nvSpPr>
            <p:spPr>
              <a:xfrm>
                <a:off x="7386706" y="7538750"/>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cxnSp>
            <p:nvCxnSpPr>
              <p:cNvPr id="13" name="Straight Connector 12">
                <a:extLst>
                  <a:ext uri="{FF2B5EF4-FFF2-40B4-BE49-F238E27FC236}">
                    <a16:creationId xmlns:a16="http://schemas.microsoft.com/office/drawing/2014/main" id="{3DF26E1B-736D-4D66-89F0-AEAD981244C4}"/>
                  </a:ext>
                </a:extLst>
              </p:cNvPr>
              <p:cNvCxnSpPr/>
              <p:nvPr/>
            </p:nvCxnSpPr>
            <p:spPr>
              <a:xfrm>
                <a:off x="6723617" y="2450313"/>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60035300-417A-4BDA-8A3C-88B9CAB661C9}"/>
                </a:ext>
              </a:extLst>
            </p:cNvPr>
            <p:cNvSpPr txBox="1"/>
            <p:nvPr/>
          </p:nvSpPr>
          <p:spPr>
            <a:xfrm>
              <a:off x="88239" y="1430371"/>
              <a:ext cx="2845608" cy="1754326"/>
            </a:xfrm>
            <a:prstGeom prst="rect">
              <a:avLst/>
            </a:prstGeom>
            <a:noFill/>
          </p:spPr>
          <p:txBody>
            <a:bodyPr wrap="square" rtlCol="0">
              <a:spAutoFit/>
            </a:bodyPr>
            <a:lstStyle/>
            <a:p>
              <a:r>
                <a:rPr lang="en-US" b="1" dirty="0">
                  <a:solidFill>
                    <a:schemeClr val="bg1"/>
                  </a:solidFill>
                  <a:latin typeface="GT America" panose="00000500000000000000"/>
                </a:rPr>
                <a:t>Almost two million Liberians (about 32% of the population) are moderately or severely food-insecure. Prices for staple foods were increasing before the pandemic due to inflation and currency depreciation, and COVID-19 has further exacerbated this issue.</a:t>
              </a:r>
            </a:p>
          </p:txBody>
        </p:sp>
      </p:grpSp>
      <p:sp>
        <p:nvSpPr>
          <p:cNvPr id="18" name="TextBox 17">
            <a:extLst>
              <a:ext uri="{FF2B5EF4-FFF2-40B4-BE49-F238E27FC236}">
                <a16:creationId xmlns:a16="http://schemas.microsoft.com/office/drawing/2014/main" id="{F5FF48A8-09F8-4161-8EC4-C0D8FB859FA8}"/>
              </a:ext>
            </a:extLst>
          </p:cNvPr>
          <p:cNvSpPr txBox="1"/>
          <p:nvPr/>
        </p:nvSpPr>
        <p:spPr>
          <a:xfrm>
            <a:off x="135762" y="3673304"/>
            <a:ext cx="5018316" cy="1708160"/>
          </a:xfrm>
          <a:prstGeom prst="rect">
            <a:avLst/>
          </a:prstGeom>
          <a:noFill/>
        </p:spPr>
        <p:txBody>
          <a:bodyPr wrap="square" rtlCol="0">
            <a:spAutoFit/>
          </a:bodyPr>
          <a:lstStyle/>
          <a:p>
            <a:r>
              <a:rPr lang="en-US" sz="1750" b="1" dirty="0">
                <a:solidFill>
                  <a:schemeClr val="bg1">
                    <a:lumMod val="85000"/>
                  </a:schemeClr>
                </a:solidFill>
                <a:latin typeface="GT America" panose="00000500000000000000"/>
              </a:rPr>
              <a:t>Data Breakdown:</a:t>
            </a:r>
          </a:p>
          <a:p>
            <a:pPr marL="285750" indent="-285750">
              <a:buFont typeface="Arial" panose="020B0604020202020204" pitchFamily="34" charset="0"/>
              <a:buChar char="•"/>
            </a:pPr>
            <a:r>
              <a:rPr lang="en-US" sz="1750" dirty="0">
                <a:solidFill>
                  <a:schemeClr val="bg1">
                    <a:lumMod val="85000"/>
                  </a:schemeClr>
                </a:solidFill>
                <a:latin typeface="GT America" panose="00000500000000000000"/>
              </a:rPr>
              <a:t>More lower-income respondents reported reducing the quantity of meals they usually eat (77%) than higher-income respondents (68%), illustrating the economic disparities in food security.</a:t>
            </a:r>
          </a:p>
        </p:txBody>
      </p:sp>
      <p:pic>
        <p:nvPicPr>
          <p:cNvPr id="16" name="Picture 15">
            <a:extLst>
              <a:ext uri="{FF2B5EF4-FFF2-40B4-BE49-F238E27FC236}">
                <a16:creationId xmlns:a16="http://schemas.microsoft.com/office/drawing/2014/main" id="{BB39F48A-8FDB-42DE-BDE5-C84969125B5E}"/>
              </a:ext>
            </a:extLst>
          </p:cNvPr>
          <p:cNvPicPr>
            <a:picLocks noChangeAspect="1"/>
          </p:cNvPicPr>
          <p:nvPr/>
        </p:nvPicPr>
        <p:blipFill>
          <a:blip r:embed="rId2"/>
          <a:stretch>
            <a:fillRect/>
          </a:stretch>
        </p:blipFill>
        <p:spPr>
          <a:xfrm>
            <a:off x="-10010" y="6348807"/>
            <a:ext cx="1873969" cy="397288"/>
          </a:xfrm>
          <a:prstGeom prst="rect">
            <a:avLst/>
          </a:prstGeom>
        </p:spPr>
      </p:pic>
      <p:pic>
        <p:nvPicPr>
          <p:cNvPr id="5" name="Picture 4">
            <a:extLst>
              <a:ext uri="{FF2B5EF4-FFF2-40B4-BE49-F238E27FC236}">
                <a16:creationId xmlns:a16="http://schemas.microsoft.com/office/drawing/2014/main" id="{DB497CE1-5B63-4963-8160-2424D4098C33}"/>
              </a:ext>
            </a:extLst>
          </p:cNvPr>
          <p:cNvPicPr>
            <a:picLocks noChangeAspect="1"/>
          </p:cNvPicPr>
          <p:nvPr/>
        </p:nvPicPr>
        <p:blipFill>
          <a:blip r:embed="rId3"/>
          <a:stretch>
            <a:fillRect/>
          </a:stretch>
        </p:blipFill>
        <p:spPr>
          <a:xfrm>
            <a:off x="6744100" y="134165"/>
            <a:ext cx="3891387" cy="2042978"/>
          </a:xfrm>
          <a:prstGeom prst="rect">
            <a:avLst/>
          </a:prstGeom>
        </p:spPr>
      </p:pic>
      <p:pic>
        <p:nvPicPr>
          <p:cNvPr id="14" name="Picture 13">
            <a:extLst>
              <a:ext uri="{FF2B5EF4-FFF2-40B4-BE49-F238E27FC236}">
                <a16:creationId xmlns:a16="http://schemas.microsoft.com/office/drawing/2014/main" id="{574ED2BE-F68F-4723-9084-45F755DF10B3}"/>
              </a:ext>
            </a:extLst>
          </p:cNvPr>
          <p:cNvPicPr>
            <a:picLocks noChangeAspect="1"/>
          </p:cNvPicPr>
          <p:nvPr/>
        </p:nvPicPr>
        <p:blipFill>
          <a:blip r:embed="rId4"/>
          <a:stretch>
            <a:fillRect/>
          </a:stretch>
        </p:blipFill>
        <p:spPr>
          <a:xfrm>
            <a:off x="7077551" y="2258404"/>
            <a:ext cx="3809864" cy="1497167"/>
          </a:xfrm>
          <a:prstGeom prst="rect">
            <a:avLst/>
          </a:prstGeom>
        </p:spPr>
      </p:pic>
      <p:pic>
        <p:nvPicPr>
          <p:cNvPr id="20" name="Picture 19">
            <a:extLst>
              <a:ext uri="{FF2B5EF4-FFF2-40B4-BE49-F238E27FC236}">
                <a16:creationId xmlns:a16="http://schemas.microsoft.com/office/drawing/2014/main" id="{E81D0BCC-D1D0-4A38-AE5E-9E38BF0CEC02}"/>
              </a:ext>
            </a:extLst>
          </p:cNvPr>
          <p:cNvPicPr>
            <a:picLocks noChangeAspect="1"/>
          </p:cNvPicPr>
          <p:nvPr/>
        </p:nvPicPr>
        <p:blipFill>
          <a:blip r:embed="rId5"/>
          <a:stretch>
            <a:fillRect/>
          </a:stretch>
        </p:blipFill>
        <p:spPr>
          <a:xfrm>
            <a:off x="7258720" y="3853856"/>
            <a:ext cx="3628695" cy="2730503"/>
          </a:xfrm>
          <a:prstGeom prst="rect">
            <a:avLst/>
          </a:prstGeom>
        </p:spPr>
      </p:pic>
    </p:spTree>
    <p:extLst>
      <p:ext uri="{BB962C8B-B14F-4D97-AF65-F5344CB8AC3E}">
        <p14:creationId xmlns:p14="http://schemas.microsoft.com/office/powerpoint/2010/main" val="867604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6FAAD-6872-4BB1-BBF3-9DDE7B1DD5D3}"/>
              </a:ext>
            </a:extLst>
          </p:cNvPr>
          <p:cNvSpPr>
            <a:spLocks noGrp="1"/>
          </p:cNvSpPr>
          <p:nvPr>
            <p:ph type="title"/>
          </p:nvPr>
        </p:nvSpPr>
        <p:spPr/>
        <p:txBody>
          <a:bodyPr>
            <a:normAutofit/>
          </a:bodyPr>
          <a:lstStyle/>
          <a:p>
            <a:r>
              <a:rPr lang="en-US" sz="4000" dirty="0">
                <a:latin typeface="GT America"/>
              </a:rPr>
              <a:t>Table of Contents</a:t>
            </a:r>
          </a:p>
        </p:txBody>
      </p:sp>
      <p:sp>
        <p:nvSpPr>
          <p:cNvPr id="3" name="Content Placeholder 2">
            <a:extLst>
              <a:ext uri="{FF2B5EF4-FFF2-40B4-BE49-F238E27FC236}">
                <a16:creationId xmlns:a16="http://schemas.microsoft.com/office/drawing/2014/main" id="{5A29ED0A-F659-4E53-81D5-8CE131C21CFE}"/>
              </a:ext>
            </a:extLst>
          </p:cNvPr>
          <p:cNvSpPr>
            <a:spLocks noGrp="1"/>
          </p:cNvSpPr>
          <p:nvPr>
            <p:ph idx="1"/>
          </p:nvPr>
        </p:nvSpPr>
        <p:spPr>
          <a:xfrm>
            <a:off x="264440" y="1580225"/>
            <a:ext cx="11089360" cy="5063568"/>
          </a:xfrm>
        </p:spPr>
        <p:txBody>
          <a:bodyPr>
            <a:normAutofit/>
          </a:bodyPr>
          <a:lstStyle/>
          <a:p>
            <a:pPr marL="514350" indent="-514350">
              <a:buFont typeface="+mj-lt"/>
              <a:buAutoNum type="romanUcPeriod"/>
            </a:pPr>
            <a:r>
              <a:rPr lang="en-US" sz="2400" b="1" i="0" dirty="0">
                <a:solidFill>
                  <a:srgbClr val="000000"/>
                </a:solidFill>
                <a:effectLst/>
                <a:latin typeface="HK Grotesk Medium" panose="00000600000000000000" pitchFamily="2" charset="0"/>
              </a:rPr>
              <a:t>Highlights</a:t>
            </a:r>
          </a:p>
          <a:p>
            <a:pPr marL="514350" indent="-514350">
              <a:buFont typeface="+mj-lt"/>
              <a:buAutoNum type="romanUcPeriod"/>
            </a:pPr>
            <a:r>
              <a:rPr lang="en-US" sz="2400" b="1" i="0" dirty="0">
                <a:solidFill>
                  <a:srgbClr val="000000"/>
                </a:solidFill>
                <a:effectLst/>
                <a:latin typeface="HK Grotesk Medium" panose="00000600000000000000" pitchFamily="2" charset="0"/>
              </a:rPr>
              <a:t>Disease Dynamics and PHSM Implementation</a:t>
            </a:r>
          </a:p>
          <a:p>
            <a:pPr marL="514350" indent="-514350">
              <a:buFont typeface="+mj-lt"/>
              <a:buAutoNum type="romanUcPeriod"/>
            </a:pPr>
            <a:r>
              <a:rPr lang="en-US" sz="2400" b="1" i="0" dirty="0">
                <a:solidFill>
                  <a:srgbClr val="000000"/>
                </a:solidFill>
                <a:effectLst/>
                <a:latin typeface="HK Grotesk Medium" panose="00000600000000000000" pitchFamily="2" charset="0"/>
              </a:rPr>
              <a:t>PSHM Support and Self-Reported Adherence</a:t>
            </a:r>
          </a:p>
          <a:p>
            <a:pPr marL="514350" indent="-514350">
              <a:buFont typeface="+mj-lt"/>
              <a:buAutoNum type="romanUcPeriod"/>
            </a:pPr>
            <a:r>
              <a:rPr lang="en-US" sz="2400" b="1" i="0" dirty="0">
                <a:solidFill>
                  <a:srgbClr val="000000"/>
                </a:solidFill>
                <a:effectLst/>
                <a:latin typeface="HK Grotesk Medium" panose="00000600000000000000" pitchFamily="2" charset="0"/>
              </a:rPr>
              <a:t>Risk Perceptions and Information</a:t>
            </a:r>
          </a:p>
          <a:p>
            <a:pPr marL="514350" indent="-514350">
              <a:buFont typeface="+mj-lt"/>
              <a:buAutoNum type="romanUcPeriod"/>
            </a:pPr>
            <a:r>
              <a:rPr lang="en-US" sz="2400" b="1" i="0" dirty="0">
                <a:solidFill>
                  <a:srgbClr val="000000"/>
                </a:solidFill>
                <a:effectLst/>
                <a:latin typeface="HK Grotesk Medium" panose="00000600000000000000" pitchFamily="2" charset="0"/>
              </a:rPr>
              <a:t>Secondary Burdens</a:t>
            </a:r>
          </a:p>
          <a:p>
            <a:endParaRPr lang="en-US" sz="2400" dirty="0">
              <a:latin typeface="HK Grotesk Medium" panose="00000600000000000000" pitchFamily="2" charset="0"/>
            </a:endParaRPr>
          </a:p>
        </p:txBody>
      </p:sp>
    </p:spTree>
    <p:extLst>
      <p:ext uri="{BB962C8B-B14F-4D97-AF65-F5344CB8AC3E}">
        <p14:creationId xmlns:p14="http://schemas.microsoft.com/office/powerpoint/2010/main" val="432371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E3720C-7123-46AC-BE5C-47F362231A9F}"/>
              </a:ext>
            </a:extLst>
          </p:cNvPr>
          <p:cNvSpPr/>
          <p:nvPr/>
        </p:nvSpPr>
        <p:spPr>
          <a:xfrm>
            <a:off x="0" y="1714500"/>
            <a:ext cx="12192000" cy="2197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D43E2F1F-BE6F-48CB-A0ED-00292BE0AFEE}"/>
              </a:ext>
            </a:extLst>
          </p:cNvPr>
          <p:cNvSpPr txBox="1">
            <a:spLocks/>
          </p:cNvSpPr>
          <p:nvPr/>
        </p:nvSpPr>
        <p:spPr>
          <a:xfrm>
            <a:off x="662672" y="2163603"/>
            <a:ext cx="945922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400" dirty="0">
                <a:solidFill>
                  <a:srgbClr val="F4A62D"/>
                </a:solidFill>
                <a:latin typeface="HK Grotesk Black" panose="00000A00000000000000" pitchFamily="2" charset="0"/>
              </a:rPr>
              <a:t>Highlights and Trend Analysis</a:t>
            </a:r>
            <a:endParaRPr kumimoji="0" lang="en-US" sz="44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sp>
        <p:nvSpPr>
          <p:cNvPr id="14" name="Rectangle 13">
            <a:extLst>
              <a:ext uri="{FF2B5EF4-FFF2-40B4-BE49-F238E27FC236}">
                <a16:creationId xmlns:a16="http://schemas.microsoft.com/office/drawing/2014/main" id="{3F274A8B-FA0C-471D-8EC0-23D6C4CA9343}"/>
              </a:ext>
            </a:extLst>
          </p:cNvPr>
          <p:cNvSpPr/>
          <p:nvPr/>
        </p:nvSpPr>
        <p:spPr>
          <a:xfrm>
            <a:off x="777647" y="6426278"/>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cxnSp>
        <p:nvCxnSpPr>
          <p:cNvPr id="17" name="Straight Connector 16">
            <a:extLst>
              <a:ext uri="{FF2B5EF4-FFF2-40B4-BE49-F238E27FC236}">
                <a16:creationId xmlns:a16="http://schemas.microsoft.com/office/drawing/2014/main" id="{D0D33C4B-29CD-42F9-9829-4DA9B097108F}"/>
              </a:ext>
            </a:extLst>
          </p:cNvPr>
          <p:cNvCxnSpPr>
            <a:cxnSpLocks/>
          </p:cNvCxnSpPr>
          <p:nvPr/>
        </p:nvCxnSpPr>
        <p:spPr>
          <a:xfrm>
            <a:off x="777647" y="2960648"/>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63AF3EC-C2A5-4338-B9A8-4646EC2CDBFF}"/>
              </a:ext>
            </a:extLst>
          </p:cNvPr>
          <p:cNvPicPr>
            <a:picLocks noChangeAspect="1"/>
          </p:cNvPicPr>
          <p:nvPr/>
        </p:nvPicPr>
        <p:blipFill>
          <a:blip r:embed="rId3"/>
          <a:stretch>
            <a:fillRect/>
          </a:stretch>
        </p:blipFill>
        <p:spPr>
          <a:xfrm>
            <a:off x="-1" y="6313360"/>
            <a:ext cx="1710543" cy="397287"/>
          </a:xfrm>
          <a:prstGeom prst="rect">
            <a:avLst/>
          </a:prstGeom>
        </p:spPr>
      </p:pic>
    </p:spTree>
    <p:extLst>
      <p:ext uri="{BB962C8B-B14F-4D97-AF65-F5344CB8AC3E}">
        <p14:creationId xmlns:p14="http://schemas.microsoft.com/office/powerpoint/2010/main" val="3490260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6FAAD-6872-4BB1-BBF3-9DDE7B1DD5D3}"/>
              </a:ext>
            </a:extLst>
          </p:cNvPr>
          <p:cNvSpPr>
            <a:spLocks noGrp="1"/>
          </p:cNvSpPr>
          <p:nvPr>
            <p:ph type="title"/>
          </p:nvPr>
        </p:nvSpPr>
        <p:spPr/>
        <p:txBody>
          <a:bodyPr>
            <a:normAutofit/>
          </a:bodyPr>
          <a:lstStyle/>
          <a:p>
            <a:r>
              <a:rPr lang="en-US" sz="4000" dirty="0">
                <a:latin typeface="GT America"/>
              </a:rPr>
              <a:t>Highlights: February 2021 survey</a:t>
            </a:r>
          </a:p>
        </p:txBody>
      </p:sp>
      <p:sp>
        <p:nvSpPr>
          <p:cNvPr id="3" name="Content Placeholder 2">
            <a:extLst>
              <a:ext uri="{FF2B5EF4-FFF2-40B4-BE49-F238E27FC236}">
                <a16:creationId xmlns:a16="http://schemas.microsoft.com/office/drawing/2014/main" id="{5A29ED0A-F659-4E53-81D5-8CE131C21CFE}"/>
              </a:ext>
            </a:extLst>
          </p:cNvPr>
          <p:cNvSpPr>
            <a:spLocks noGrp="1"/>
          </p:cNvSpPr>
          <p:nvPr>
            <p:ph idx="1"/>
          </p:nvPr>
        </p:nvSpPr>
        <p:spPr>
          <a:xfrm>
            <a:off x="264440" y="1580225"/>
            <a:ext cx="11764274" cy="5063568"/>
          </a:xfrm>
        </p:spPr>
        <p:txBody>
          <a:bodyPr>
            <a:normAutofit lnSpcReduction="10000"/>
          </a:bodyPr>
          <a:lstStyle/>
          <a:p>
            <a:r>
              <a:rPr lang="en-US" sz="2400" b="0" i="0" dirty="0">
                <a:solidFill>
                  <a:srgbClr val="000000"/>
                </a:solidFill>
                <a:effectLst/>
                <a:latin typeface="HK Grotesk Medium" panose="00000600000000000000" pitchFamily="2" charset="0"/>
              </a:rPr>
              <a:t>Liberia has reported fewer cases of COVID-19 than other African Union Member States in the Western Region, with just over 2,000 in total as of February 2021. Incidence has remained low since the first wave of transmission in June 2020, although there was an uptick in December 2020 after nationwide senatorial elections. </a:t>
            </a:r>
          </a:p>
          <a:p>
            <a:r>
              <a:rPr lang="en-US" sz="2400" dirty="0">
                <a:latin typeface="HK Grotesk Medium" panose="00000600000000000000" pitchFamily="2" charset="0"/>
              </a:rPr>
              <a:t>While approximately three-quarters of respondents expressed trust in government institutions—including the president and the Ministry of Health—this is less than almost all other surveyed Member States in the Western region.</a:t>
            </a:r>
          </a:p>
          <a:p>
            <a:r>
              <a:rPr lang="en-US" sz="2400" dirty="0">
                <a:latin typeface="HK Grotesk Medium" panose="00000600000000000000" pitchFamily="2" charset="0"/>
              </a:rPr>
              <a:t>Despite fewer reported COVID-19 cases in Liberia, respondents reported higher levels of personal risk perception compared to the regional average. </a:t>
            </a:r>
          </a:p>
          <a:p>
            <a:r>
              <a:rPr lang="en-US" sz="2400" dirty="0">
                <a:latin typeface="HK Grotesk Medium" panose="00000600000000000000" pitchFamily="2" charset="0"/>
              </a:rPr>
              <a:t>Survey data showed meaningful economic disparities in accessing essential medical care in Liberia: respondents that lost some or all of their income since the start of the pandemic reported greater trouble accessing medication than those that lost no income. </a:t>
            </a:r>
          </a:p>
        </p:txBody>
      </p:sp>
    </p:spTree>
    <p:extLst>
      <p:ext uri="{BB962C8B-B14F-4D97-AF65-F5344CB8AC3E}">
        <p14:creationId xmlns:p14="http://schemas.microsoft.com/office/powerpoint/2010/main" val="3552266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6FAAD-6872-4BB1-BBF3-9DDE7B1DD5D3}"/>
              </a:ext>
            </a:extLst>
          </p:cNvPr>
          <p:cNvSpPr>
            <a:spLocks noGrp="1"/>
          </p:cNvSpPr>
          <p:nvPr>
            <p:ph type="title"/>
          </p:nvPr>
        </p:nvSpPr>
        <p:spPr/>
        <p:txBody>
          <a:bodyPr>
            <a:normAutofit/>
          </a:bodyPr>
          <a:lstStyle/>
          <a:p>
            <a:r>
              <a:rPr lang="en-US" sz="4000" dirty="0">
                <a:latin typeface="GT America"/>
              </a:rPr>
              <a:t>Highlights: August 2020 to February 2021 Trend</a:t>
            </a:r>
          </a:p>
        </p:txBody>
      </p:sp>
      <p:sp>
        <p:nvSpPr>
          <p:cNvPr id="3" name="Content Placeholder 2">
            <a:extLst>
              <a:ext uri="{FF2B5EF4-FFF2-40B4-BE49-F238E27FC236}">
                <a16:creationId xmlns:a16="http://schemas.microsoft.com/office/drawing/2014/main" id="{5A29ED0A-F659-4E53-81D5-8CE131C21CFE}"/>
              </a:ext>
            </a:extLst>
          </p:cNvPr>
          <p:cNvSpPr>
            <a:spLocks noGrp="1"/>
          </p:cNvSpPr>
          <p:nvPr>
            <p:ph idx="1"/>
          </p:nvPr>
        </p:nvSpPr>
        <p:spPr>
          <a:xfrm>
            <a:off x="440436" y="1437921"/>
            <a:ext cx="11610050" cy="5174695"/>
          </a:xfrm>
        </p:spPr>
        <p:txBody>
          <a:bodyPr>
            <a:normAutofit fontScale="92500"/>
          </a:bodyPr>
          <a:lstStyle/>
          <a:p>
            <a:r>
              <a:rPr lang="en-US" b="0" i="0" dirty="0">
                <a:solidFill>
                  <a:srgbClr val="000000"/>
                </a:solidFill>
                <a:effectLst/>
                <a:latin typeface="HK Grotesk Medium" panose="00000600000000000000" pitchFamily="2" charset="0"/>
              </a:rPr>
              <a:t>Support for and self-reported adherence to all PHSMs have declined since August. Adherence to individual measures in particular has declined, with an 11 percentage point decrease in adherence overall. Low adherence may reflect the fact that few measures are mandatory in Liberia.</a:t>
            </a:r>
          </a:p>
          <a:p>
            <a:r>
              <a:rPr lang="en-US" b="0" i="0" dirty="0">
                <a:solidFill>
                  <a:srgbClr val="000000"/>
                </a:solidFill>
                <a:effectLst/>
                <a:latin typeface="HK Grotesk Medium" panose="00000600000000000000" pitchFamily="2" charset="0"/>
              </a:rPr>
              <a:t>Reported satisfaction with the government’s response was similar to August, but trust in nearly all institutions decreased. </a:t>
            </a:r>
          </a:p>
          <a:p>
            <a:r>
              <a:rPr lang="en-US" b="0" i="0" dirty="0">
                <a:solidFill>
                  <a:srgbClr val="000000"/>
                </a:solidFill>
                <a:effectLst/>
                <a:latin typeface="HK Grotesk Medium" panose="00000600000000000000" pitchFamily="2" charset="0"/>
              </a:rPr>
              <a:t>Almost three in five respondents (57%) believed that COVID-19 would affect their country, but far fewer (34%) believed they would personally be affected by the virus. Since August, perceived levels of risk have remained similar.</a:t>
            </a:r>
          </a:p>
          <a:p>
            <a:r>
              <a:rPr lang="en-US" b="0" i="0" dirty="0">
                <a:solidFill>
                  <a:srgbClr val="000000"/>
                </a:solidFill>
                <a:effectLst/>
                <a:latin typeface="HK Grotesk Medium" panose="00000600000000000000" pitchFamily="2" charset="0"/>
              </a:rPr>
              <a:t>The share of households that reported trouble accessing medication or skipping a needed health visit has remained the same since August 2020.</a:t>
            </a:r>
          </a:p>
          <a:p>
            <a:endParaRPr lang="en-US" b="0" i="0" dirty="0">
              <a:solidFill>
                <a:srgbClr val="000000"/>
              </a:solidFill>
              <a:effectLst/>
              <a:latin typeface="HK Grotesk Medium" panose="00000600000000000000" pitchFamily="2" charset="0"/>
            </a:endParaRPr>
          </a:p>
        </p:txBody>
      </p:sp>
    </p:spTree>
    <p:extLst>
      <p:ext uri="{BB962C8B-B14F-4D97-AF65-F5344CB8AC3E}">
        <p14:creationId xmlns:p14="http://schemas.microsoft.com/office/powerpoint/2010/main" val="3558206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13" name="Picture 8">
            <a:extLst>
              <a:ext uri="{FF2B5EF4-FFF2-40B4-BE49-F238E27FC236}">
                <a16:creationId xmlns:a16="http://schemas.microsoft.com/office/drawing/2014/main" id="{FE4C73AB-D43B-4679-B586-C66E30CF76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48780" y="2733220"/>
            <a:ext cx="9588153" cy="4165810"/>
          </a:xfrm>
          <a:prstGeom prst="rect">
            <a:avLst/>
          </a:prstGeom>
        </p:spPr>
      </p:pic>
      <p:graphicFrame>
        <p:nvGraphicFramePr>
          <p:cNvPr id="81" name="Google Shape;81;p15"/>
          <p:cNvGraphicFramePr/>
          <p:nvPr>
            <p:extLst>
              <p:ext uri="{D42A27DB-BD31-4B8C-83A1-F6EECF244321}">
                <p14:modId xmlns:p14="http://schemas.microsoft.com/office/powerpoint/2010/main" val="3860199114"/>
              </p:ext>
            </p:extLst>
          </p:nvPr>
        </p:nvGraphicFramePr>
        <p:xfrm>
          <a:off x="5242296" y="652622"/>
          <a:ext cx="6549267" cy="1676535"/>
        </p:xfrm>
        <a:graphic>
          <a:graphicData uri="http://schemas.openxmlformats.org/drawingml/2006/table">
            <a:tbl>
              <a:tblPr firstRow="1" bandRow="1">
                <a:noFill/>
              </a:tblPr>
              <a:tblGrid>
                <a:gridCol w="2923767">
                  <a:extLst>
                    <a:ext uri="{9D8B030D-6E8A-4147-A177-3AD203B41FA5}">
                      <a16:colId xmlns:a16="http://schemas.microsoft.com/office/drawing/2014/main" val="20000"/>
                    </a:ext>
                  </a:extLst>
                </a:gridCol>
                <a:gridCol w="1208500">
                  <a:extLst>
                    <a:ext uri="{9D8B030D-6E8A-4147-A177-3AD203B41FA5}">
                      <a16:colId xmlns:a16="http://schemas.microsoft.com/office/drawing/2014/main" val="20001"/>
                    </a:ext>
                  </a:extLst>
                </a:gridCol>
                <a:gridCol w="1208500">
                  <a:extLst>
                    <a:ext uri="{9D8B030D-6E8A-4147-A177-3AD203B41FA5}">
                      <a16:colId xmlns:a16="http://schemas.microsoft.com/office/drawing/2014/main" val="20002"/>
                    </a:ext>
                  </a:extLst>
                </a:gridCol>
                <a:gridCol w="1208500">
                  <a:extLst>
                    <a:ext uri="{9D8B030D-6E8A-4147-A177-3AD203B41FA5}">
                      <a16:colId xmlns:a16="http://schemas.microsoft.com/office/drawing/2014/main" val="20003"/>
                    </a:ext>
                  </a:extLst>
                </a:gridCol>
              </a:tblGrid>
              <a:tr h="335307">
                <a:tc>
                  <a:txBody>
                    <a:bodyPr/>
                    <a:lstStyle/>
                    <a:p>
                      <a:pPr marL="0" marR="0" lvl="0" indent="0" algn="l" rtl="0">
                        <a:spcBef>
                          <a:spcPts val="0"/>
                        </a:spcBef>
                        <a:spcAft>
                          <a:spcPts val="0"/>
                        </a:spcAft>
                        <a:buNone/>
                      </a:pPr>
                      <a:endParaRPr sz="1600" u="none" strike="noStrike" cap="none">
                        <a:latin typeface="Open Sans Light"/>
                        <a:ea typeface="Open Sans Light"/>
                        <a:cs typeface="Open Sans Light"/>
                        <a:sym typeface="Open Sans Light"/>
                      </a:endParaRPr>
                    </a:p>
                  </a:txBody>
                  <a:tcPr marL="91467" marR="91467" marT="45733" marB="45733"/>
                </a:tc>
                <a:tc>
                  <a:txBody>
                    <a:bodyPr/>
                    <a:lstStyle/>
                    <a:p>
                      <a:pPr marL="0" marR="0" lvl="0" indent="0" algn="l" rtl="0">
                        <a:spcBef>
                          <a:spcPts val="0"/>
                        </a:spcBef>
                        <a:spcAft>
                          <a:spcPts val="0"/>
                        </a:spcAft>
                        <a:buNone/>
                      </a:pPr>
                      <a:r>
                        <a:rPr lang="en" sz="1600" u="none" strike="noStrike" cap="none" dirty="0">
                          <a:solidFill>
                            <a:srgbClr val="434343"/>
                          </a:solidFill>
                          <a:latin typeface="Open Sans SemiBold"/>
                          <a:ea typeface="Open Sans SemiBold"/>
                          <a:cs typeface="Open Sans SemiBold"/>
                          <a:sym typeface="Open Sans SemiBold"/>
                        </a:rPr>
                        <a:t>Survey 2</a:t>
                      </a:r>
                      <a:endParaRPr sz="1500" dirty="0">
                        <a:solidFill>
                          <a:srgbClr val="434343"/>
                        </a:solidFill>
                        <a:latin typeface="Open Sans SemiBold"/>
                        <a:ea typeface="Open Sans SemiBold"/>
                        <a:cs typeface="Open Sans SemiBold"/>
                        <a:sym typeface="Open Sans SemiBold"/>
                      </a:endParaRPr>
                    </a:p>
                  </a:txBody>
                  <a:tcPr marL="91467" marR="91467" marT="45733" marB="45733"/>
                </a:tc>
                <a:tc>
                  <a:txBody>
                    <a:bodyPr/>
                    <a:lstStyle/>
                    <a:p>
                      <a:pPr marL="0" marR="0" lvl="0" indent="0" algn="l" rtl="0">
                        <a:lnSpc>
                          <a:spcPct val="100000"/>
                        </a:lnSpc>
                        <a:spcBef>
                          <a:spcPts val="0"/>
                        </a:spcBef>
                        <a:spcAft>
                          <a:spcPts val="0"/>
                        </a:spcAft>
                        <a:buNone/>
                      </a:pPr>
                      <a:r>
                        <a:rPr lang="en" sz="1600">
                          <a:solidFill>
                            <a:srgbClr val="434343"/>
                          </a:solidFill>
                          <a:latin typeface="Open Sans SemiBold"/>
                          <a:ea typeface="Open Sans SemiBold"/>
                          <a:cs typeface="Open Sans SemiBold"/>
                          <a:sym typeface="Open Sans SemiBold"/>
                        </a:rPr>
                        <a:t>Survey 3</a:t>
                      </a:r>
                      <a:endParaRPr sz="1600" dirty="0">
                        <a:solidFill>
                          <a:srgbClr val="434343"/>
                        </a:solidFill>
                        <a:latin typeface="Open Sans SemiBold"/>
                        <a:ea typeface="Open Sans SemiBold"/>
                        <a:cs typeface="Open Sans SemiBold"/>
                        <a:sym typeface="Open Sans SemiBold"/>
                      </a:endParaRPr>
                    </a:p>
                  </a:txBody>
                  <a:tcPr marL="91467" marR="91467" marT="45733" marB="45733"/>
                </a:tc>
                <a:tc>
                  <a:txBody>
                    <a:bodyPr/>
                    <a:lstStyle/>
                    <a:p>
                      <a:pPr marL="0" marR="0" lvl="0" indent="0" algn="l" rtl="0">
                        <a:lnSpc>
                          <a:spcPct val="100000"/>
                        </a:lnSpc>
                        <a:spcBef>
                          <a:spcPts val="0"/>
                        </a:spcBef>
                        <a:spcAft>
                          <a:spcPts val="0"/>
                        </a:spcAft>
                        <a:buNone/>
                      </a:pPr>
                      <a:r>
                        <a:rPr lang="en" sz="1600">
                          <a:solidFill>
                            <a:srgbClr val="434343"/>
                          </a:solidFill>
                          <a:latin typeface="Open Sans SemiBold"/>
                          <a:ea typeface="Open Sans SemiBold"/>
                          <a:cs typeface="Open Sans SemiBold"/>
                          <a:sym typeface="Open Sans SemiBold"/>
                        </a:rPr>
                        <a:t>Trend</a:t>
                      </a:r>
                      <a:endParaRPr sz="1600">
                        <a:solidFill>
                          <a:srgbClr val="434343"/>
                        </a:solidFill>
                        <a:latin typeface="Open Sans SemiBold"/>
                        <a:ea typeface="Open Sans SemiBold"/>
                        <a:cs typeface="Open Sans SemiBold"/>
                        <a:sym typeface="Open Sans SemiBold"/>
                      </a:endParaRPr>
                    </a:p>
                  </a:txBody>
                  <a:tcPr marL="91467" marR="91467" marT="45733" marB="45733"/>
                </a:tc>
                <a:extLst>
                  <a:ext uri="{0D108BD9-81ED-4DB2-BD59-A6C34878D82A}">
                    <a16:rowId xmlns:a16="http://schemas.microsoft.com/office/drawing/2014/main" val="10000"/>
                  </a:ext>
                </a:extLst>
              </a:tr>
              <a:tr h="335307">
                <a:tc>
                  <a:txBody>
                    <a:bodyPr/>
                    <a:lstStyle/>
                    <a:p>
                      <a:pPr marL="0" marR="0" lvl="0" indent="0" algn="l" rtl="0">
                        <a:spcBef>
                          <a:spcPts val="0"/>
                        </a:spcBef>
                        <a:spcAft>
                          <a:spcPts val="0"/>
                        </a:spcAft>
                        <a:buNone/>
                      </a:pPr>
                      <a:r>
                        <a:rPr lang="en" sz="1600">
                          <a:latin typeface="Open Sans Light"/>
                          <a:ea typeface="Open Sans Light"/>
                          <a:cs typeface="Open Sans Light"/>
                          <a:sym typeface="Open Sans Light"/>
                        </a:rPr>
                        <a:t>Personal</a:t>
                      </a:r>
                      <a:r>
                        <a:rPr lang="en" sz="1600" u="none" strike="noStrike" cap="none">
                          <a:latin typeface="Open Sans Light"/>
                          <a:ea typeface="Open Sans Light"/>
                          <a:cs typeface="Open Sans Light"/>
                          <a:sym typeface="Open Sans Light"/>
                        </a:rPr>
                        <a:t> risk perception</a:t>
                      </a:r>
                      <a:endParaRPr sz="1500">
                        <a:latin typeface="Open Sans Light"/>
                        <a:ea typeface="Open Sans Light"/>
                        <a:cs typeface="Open Sans Light"/>
                        <a:sym typeface="Open Sans Light"/>
                      </a:endParaRPr>
                    </a:p>
                  </a:txBody>
                  <a:tcPr marL="91467" marR="91467" marT="45733" marB="45733"/>
                </a:tc>
                <a:tc>
                  <a:txBody>
                    <a:bodyPr/>
                    <a:lstStyle/>
                    <a:p>
                      <a:pPr marL="0" marR="0" lvl="0" indent="0" algn="l" rtl="0">
                        <a:spcBef>
                          <a:spcPts val="0"/>
                        </a:spcBef>
                        <a:spcAft>
                          <a:spcPts val="0"/>
                        </a:spcAft>
                        <a:buNone/>
                      </a:pPr>
                      <a:r>
                        <a:rPr lang="en" sz="1500" u="none" strike="noStrike" cap="none" dirty="0">
                          <a:latin typeface="Open Sans Light"/>
                          <a:ea typeface="Open Sans Light"/>
                          <a:cs typeface="Open Sans Light"/>
                          <a:sym typeface="Open Sans Light"/>
                        </a:rPr>
                        <a:t>33%</a:t>
                      </a:r>
                      <a:endParaRPr sz="1500" dirty="0">
                        <a:latin typeface="Open Sans Light"/>
                        <a:ea typeface="Open Sans Light"/>
                        <a:cs typeface="Open Sans Light"/>
                        <a:sym typeface="Open Sans Light"/>
                      </a:endParaRPr>
                    </a:p>
                  </a:txBody>
                  <a:tcPr marL="91467" marR="91467" marT="45733" marB="45733" anchor="ctr"/>
                </a:tc>
                <a:tc>
                  <a:txBody>
                    <a:bodyPr/>
                    <a:lstStyle/>
                    <a:p>
                      <a:pPr marL="0" marR="0" lvl="0" indent="0" algn="l" rtl="0">
                        <a:spcBef>
                          <a:spcPts val="0"/>
                        </a:spcBef>
                        <a:spcAft>
                          <a:spcPts val="0"/>
                        </a:spcAft>
                        <a:buNone/>
                      </a:pPr>
                      <a:r>
                        <a:rPr lang="en" sz="1500" dirty="0">
                          <a:latin typeface="Open Sans Light"/>
                          <a:ea typeface="Open Sans Light"/>
                          <a:cs typeface="Open Sans Light"/>
                          <a:sym typeface="Open Sans Light"/>
                        </a:rPr>
                        <a:t>34</a:t>
                      </a:r>
                      <a:r>
                        <a:rPr lang="en" sz="1500" u="none" strike="noStrike" cap="none" dirty="0">
                          <a:latin typeface="Open Sans Light"/>
                          <a:ea typeface="Open Sans Light"/>
                          <a:cs typeface="Open Sans Light"/>
                          <a:sym typeface="Open Sans Light"/>
                        </a:rPr>
                        <a:t>%</a:t>
                      </a:r>
                      <a:endParaRPr sz="1500" dirty="0">
                        <a:latin typeface="Open Sans Light"/>
                        <a:ea typeface="Open Sans Light"/>
                        <a:cs typeface="Open Sans Light"/>
                        <a:sym typeface="Open Sans Light"/>
                      </a:endParaRPr>
                    </a:p>
                  </a:txBody>
                  <a:tcPr marL="91467" marR="91467" marT="45733" marB="45733" anchor="ctr"/>
                </a:tc>
                <a:tc>
                  <a:txBody>
                    <a:bodyPr/>
                    <a:lstStyle/>
                    <a:p>
                      <a:pPr marL="0" lvl="0" indent="0" algn="l" rtl="0">
                        <a:spcBef>
                          <a:spcPts val="0"/>
                        </a:spcBef>
                        <a:spcAft>
                          <a:spcPts val="0"/>
                        </a:spcAft>
                        <a:buNone/>
                      </a:pPr>
                      <a:r>
                        <a:rPr lang="en-US" sz="1500" b="0" dirty="0"/>
                        <a:t>↑</a:t>
                      </a:r>
                      <a:r>
                        <a:rPr lang="en" sz="1500" b="0" dirty="0">
                          <a:latin typeface="Open Sans Light"/>
                          <a:ea typeface="Open Sans Light"/>
                          <a:cs typeface="Open Sans Light"/>
                          <a:sym typeface="Open Sans Light"/>
                        </a:rPr>
                        <a:t> 1% </a:t>
                      </a:r>
                      <a:endParaRPr sz="1500" b="0" u="none" strike="noStrike" cap="none" dirty="0">
                        <a:latin typeface="Open Sans Light"/>
                        <a:ea typeface="Open Sans Light"/>
                        <a:cs typeface="Open Sans Light"/>
                        <a:sym typeface="Open Sans Light"/>
                      </a:endParaRPr>
                    </a:p>
                  </a:txBody>
                  <a:tcPr marL="91467" marR="91467" marT="45733" marB="45733" anchor="ctr"/>
                </a:tc>
                <a:extLst>
                  <a:ext uri="{0D108BD9-81ED-4DB2-BD59-A6C34878D82A}">
                    <a16:rowId xmlns:a16="http://schemas.microsoft.com/office/drawing/2014/main" val="10001"/>
                  </a:ext>
                </a:extLst>
              </a:tr>
              <a:tr h="335307">
                <a:tc>
                  <a:txBody>
                    <a:bodyPr/>
                    <a:lstStyle/>
                    <a:p>
                      <a:pPr marL="0" marR="0" lvl="0" indent="0" algn="l" rtl="0">
                        <a:spcBef>
                          <a:spcPts val="0"/>
                        </a:spcBef>
                        <a:spcAft>
                          <a:spcPts val="0"/>
                        </a:spcAft>
                        <a:buNone/>
                      </a:pPr>
                      <a:r>
                        <a:rPr lang="en" sz="1600" u="none" strike="noStrike" cap="none">
                          <a:latin typeface="Open Sans Light"/>
                          <a:ea typeface="Open Sans Light"/>
                          <a:cs typeface="Open Sans Light"/>
                          <a:sym typeface="Open Sans Light"/>
                        </a:rPr>
                        <a:t>Support for staying home</a:t>
                      </a:r>
                      <a:endParaRPr sz="1500">
                        <a:latin typeface="Open Sans Light"/>
                        <a:ea typeface="Open Sans Light"/>
                        <a:cs typeface="Open Sans Light"/>
                        <a:sym typeface="Open Sans Light"/>
                      </a:endParaRPr>
                    </a:p>
                  </a:txBody>
                  <a:tcPr marL="91467" marR="91467" marT="45733" marB="45733"/>
                </a:tc>
                <a:tc>
                  <a:txBody>
                    <a:bodyPr/>
                    <a:lstStyle/>
                    <a:p>
                      <a:pPr marL="0" marR="0" lvl="0" indent="0" algn="l" rtl="0">
                        <a:spcBef>
                          <a:spcPts val="0"/>
                        </a:spcBef>
                        <a:spcAft>
                          <a:spcPts val="0"/>
                        </a:spcAft>
                        <a:buNone/>
                      </a:pPr>
                      <a:r>
                        <a:rPr lang="en" sz="1500" u="none" strike="noStrike" cap="none" dirty="0">
                          <a:latin typeface="Open Sans Light"/>
                          <a:ea typeface="Open Sans Light"/>
                          <a:cs typeface="Open Sans Light"/>
                          <a:sym typeface="Open Sans Light"/>
                        </a:rPr>
                        <a:t>69%*</a:t>
                      </a:r>
                      <a:endParaRPr sz="1500" dirty="0">
                        <a:latin typeface="Open Sans Light"/>
                        <a:ea typeface="Open Sans Light"/>
                        <a:cs typeface="Open Sans Light"/>
                        <a:sym typeface="Open Sans Light"/>
                      </a:endParaRPr>
                    </a:p>
                  </a:txBody>
                  <a:tcPr marL="91467" marR="91467" marT="45733" marB="45733" anchor="ctr"/>
                </a:tc>
                <a:tc>
                  <a:txBody>
                    <a:bodyPr/>
                    <a:lstStyle/>
                    <a:p>
                      <a:pPr marL="0" marR="0" lvl="0" indent="0" algn="l" rtl="0">
                        <a:spcBef>
                          <a:spcPts val="0"/>
                        </a:spcBef>
                        <a:spcAft>
                          <a:spcPts val="0"/>
                        </a:spcAft>
                        <a:buNone/>
                      </a:pPr>
                      <a:r>
                        <a:rPr lang="en" sz="1500" u="none" strike="noStrike" cap="none" dirty="0">
                          <a:latin typeface="Open Sans Light"/>
                          <a:ea typeface="Open Sans Light"/>
                          <a:cs typeface="Open Sans Light"/>
                          <a:sym typeface="Open Sans Light"/>
                        </a:rPr>
                        <a:t>60%</a:t>
                      </a:r>
                      <a:endParaRPr sz="1500" dirty="0">
                        <a:latin typeface="Open Sans Light"/>
                        <a:ea typeface="Open Sans Light"/>
                        <a:cs typeface="Open Sans Light"/>
                        <a:sym typeface="Open Sans Light"/>
                      </a:endParaRPr>
                    </a:p>
                  </a:txBody>
                  <a:tcPr marL="91467" marR="91467" marT="45733" marB="45733" anchor="ctr"/>
                </a:tc>
                <a:tc>
                  <a:txBody>
                    <a:bodyPr/>
                    <a:lstStyle/>
                    <a:p>
                      <a:pPr marL="0" lvl="0" indent="0" algn="l" rtl="0">
                        <a:spcBef>
                          <a:spcPts val="0"/>
                        </a:spcBef>
                        <a:spcAft>
                          <a:spcPts val="0"/>
                        </a:spcAft>
                        <a:buNone/>
                      </a:pPr>
                      <a:r>
                        <a:rPr lang="en-US" sz="1500" b="1" dirty="0"/>
                        <a:t>↓</a:t>
                      </a:r>
                      <a:r>
                        <a:rPr lang="en" sz="1500" b="1" dirty="0">
                          <a:latin typeface="Open Sans Light"/>
                          <a:ea typeface="Open Sans Light"/>
                          <a:cs typeface="Open Sans Light"/>
                          <a:sym typeface="Open Sans Light"/>
                        </a:rPr>
                        <a:t> 9% </a:t>
                      </a:r>
                      <a:endParaRPr sz="1500" b="1" u="none" strike="noStrike" cap="none" dirty="0">
                        <a:latin typeface="Open Sans Light"/>
                        <a:ea typeface="Open Sans Light"/>
                        <a:cs typeface="Open Sans Light"/>
                        <a:sym typeface="Open Sans Light"/>
                      </a:endParaRPr>
                    </a:p>
                  </a:txBody>
                  <a:tcPr marL="91467" marR="91467" marT="45733" marB="45733" anchor="ctr"/>
                </a:tc>
                <a:extLst>
                  <a:ext uri="{0D108BD9-81ED-4DB2-BD59-A6C34878D82A}">
                    <a16:rowId xmlns:a16="http://schemas.microsoft.com/office/drawing/2014/main" val="10002"/>
                  </a:ext>
                </a:extLst>
              </a:tr>
              <a:tr h="335307">
                <a:tc>
                  <a:txBody>
                    <a:bodyPr/>
                    <a:lstStyle/>
                    <a:p>
                      <a:pPr marL="0" marR="0" lvl="0" indent="0" algn="l" rtl="0">
                        <a:spcBef>
                          <a:spcPts val="0"/>
                        </a:spcBef>
                        <a:spcAft>
                          <a:spcPts val="0"/>
                        </a:spcAft>
                        <a:buNone/>
                      </a:pPr>
                      <a:r>
                        <a:rPr lang="en" sz="1600" u="none" strike="noStrike" cap="none">
                          <a:latin typeface="Open Sans Light"/>
                          <a:ea typeface="Open Sans Light"/>
                          <a:cs typeface="Open Sans Light"/>
                          <a:sym typeface="Open Sans Light"/>
                        </a:rPr>
                        <a:t>Government satisfaction</a:t>
                      </a:r>
                      <a:endParaRPr sz="1500">
                        <a:latin typeface="Open Sans Light"/>
                        <a:ea typeface="Open Sans Light"/>
                        <a:cs typeface="Open Sans Light"/>
                        <a:sym typeface="Open Sans Light"/>
                      </a:endParaRPr>
                    </a:p>
                  </a:txBody>
                  <a:tcPr marL="91467" marR="91467" marT="45733" marB="45733"/>
                </a:tc>
                <a:tc>
                  <a:txBody>
                    <a:bodyPr/>
                    <a:lstStyle/>
                    <a:p>
                      <a:pPr marL="0" marR="0" lvl="0" indent="0" algn="l" rtl="0">
                        <a:spcBef>
                          <a:spcPts val="0"/>
                        </a:spcBef>
                        <a:spcAft>
                          <a:spcPts val="0"/>
                        </a:spcAft>
                        <a:buNone/>
                      </a:pPr>
                      <a:r>
                        <a:rPr lang="en" sz="1500" u="none" strike="noStrike" cap="none" dirty="0">
                          <a:latin typeface="Open Sans Light"/>
                          <a:ea typeface="Open Sans Light"/>
                          <a:cs typeface="Open Sans Light"/>
                          <a:sym typeface="Open Sans Light"/>
                        </a:rPr>
                        <a:t>69%</a:t>
                      </a:r>
                      <a:endParaRPr sz="1500" dirty="0">
                        <a:latin typeface="Open Sans Light"/>
                        <a:ea typeface="Open Sans Light"/>
                        <a:cs typeface="Open Sans Light"/>
                        <a:sym typeface="Open Sans Light"/>
                      </a:endParaRPr>
                    </a:p>
                  </a:txBody>
                  <a:tcPr marL="91467" marR="91467" marT="45733" marB="45733" anchor="ctr"/>
                </a:tc>
                <a:tc>
                  <a:txBody>
                    <a:bodyPr/>
                    <a:lstStyle/>
                    <a:p>
                      <a:pPr marL="0" marR="0" lvl="0" indent="0" algn="l" rtl="0">
                        <a:spcBef>
                          <a:spcPts val="0"/>
                        </a:spcBef>
                        <a:spcAft>
                          <a:spcPts val="0"/>
                        </a:spcAft>
                        <a:buNone/>
                      </a:pPr>
                      <a:r>
                        <a:rPr lang="en" sz="1500" dirty="0">
                          <a:latin typeface="Open Sans Light"/>
                          <a:ea typeface="Open Sans Light"/>
                          <a:cs typeface="Open Sans Light"/>
                          <a:sym typeface="Open Sans Light"/>
                        </a:rPr>
                        <a:t>73</a:t>
                      </a:r>
                      <a:r>
                        <a:rPr lang="en" sz="1500" u="none" strike="noStrike" cap="none" dirty="0">
                          <a:latin typeface="Open Sans Light"/>
                          <a:ea typeface="Open Sans Light"/>
                          <a:cs typeface="Open Sans Light"/>
                          <a:sym typeface="Open Sans Light"/>
                        </a:rPr>
                        <a:t>%</a:t>
                      </a:r>
                      <a:endParaRPr sz="1500" dirty="0">
                        <a:latin typeface="Open Sans Light"/>
                        <a:ea typeface="Open Sans Light"/>
                        <a:cs typeface="Open Sans Light"/>
                        <a:sym typeface="Open Sans Light"/>
                      </a:endParaRPr>
                    </a:p>
                  </a:txBody>
                  <a:tcPr marL="91467" marR="91467" marT="45733" marB="45733" anchor="ctr"/>
                </a:tc>
                <a:tc>
                  <a:txBody>
                    <a:bodyPr/>
                    <a:lstStyle/>
                    <a:p>
                      <a:pPr marL="0" lvl="0" indent="0" algn="l" rtl="0">
                        <a:spcBef>
                          <a:spcPts val="0"/>
                        </a:spcBef>
                        <a:spcAft>
                          <a:spcPts val="0"/>
                        </a:spcAft>
                        <a:buClr>
                          <a:schemeClr val="dk1"/>
                        </a:buClr>
                        <a:buSzPts val="1100"/>
                        <a:buFont typeface="Arial"/>
                        <a:buNone/>
                      </a:pPr>
                      <a:r>
                        <a:rPr lang="en-US" sz="1500" dirty="0"/>
                        <a:t>↑</a:t>
                      </a:r>
                      <a:r>
                        <a:rPr lang="en" sz="1500" dirty="0">
                          <a:latin typeface="Open Sans Light"/>
                          <a:ea typeface="Open Sans Light"/>
                          <a:cs typeface="Open Sans Light"/>
                          <a:sym typeface="Open Sans Light"/>
                        </a:rPr>
                        <a:t> 4% </a:t>
                      </a:r>
                      <a:endParaRPr sz="1500" dirty="0">
                        <a:latin typeface="Open Sans Light"/>
                        <a:ea typeface="Open Sans Light"/>
                        <a:cs typeface="Open Sans Light"/>
                        <a:sym typeface="Open Sans Light"/>
                      </a:endParaRPr>
                    </a:p>
                  </a:txBody>
                  <a:tcPr marL="91467" marR="91467" marT="45733" marB="45733" anchor="ctr"/>
                </a:tc>
                <a:extLst>
                  <a:ext uri="{0D108BD9-81ED-4DB2-BD59-A6C34878D82A}">
                    <a16:rowId xmlns:a16="http://schemas.microsoft.com/office/drawing/2014/main" val="10003"/>
                  </a:ext>
                </a:extLst>
              </a:tr>
              <a:tr h="335307">
                <a:tc>
                  <a:txBody>
                    <a:bodyPr/>
                    <a:lstStyle/>
                    <a:p>
                      <a:pPr marL="0" marR="0" lvl="0" indent="0" algn="l" rtl="0">
                        <a:spcBef>
                          <a:spcPts val="0"/>
                        </a:spcBef>
                        <a:spcAft>
                          <a:spcPts val="0"/>
                        </a:spcAft>
                        <a:buNone/>
                      </a:pPr>
                      <a:r>
                        <a:rPr lang="en" sz="1600" u="none" strike="noStrike" cap="none">
                          <a:latin typeface="Open Sans Light"/>
                          <a:ea typeface="Open Sans Light"/>
                          <a:cs typeface="Open Sans Light"/>
                          <a:sym typeface="Open Sans Light"/>
                        </a:rPr>
                        <a:t>Income loss</a:t>
                      </a:r>
                      <a:endParaRPr sz="1500">
                        <a:latin typeface="Open Sans Light"/>
                        <a:ea typeface="Open Sans Light"/>
                        <a:cs typeface="Open Sans Light"/>
                        <a:sym typeface="Open Sans Light"/>
                      </a:endParaRPr>
                    </a:p>
                  </a:txBody>
                  <a:tcPr marL="91467" marR="91467" marT="45733" marB="45733"/>
                </a:tc>
                <a:tc>
                  <a:txBody>
                    <a:bodyPr/>
                    <a:lstStyle/>
                    <a:p>
                      <a:pPr marL="0" marR="0" lvl="0" indent="0" algn="l" rtl="0">
                        <a:spcBef>
                          <a:spcPts val="0"/>
                        </a:spcBef>
                        <a:spcAft>
                          <a:spcPts val="0"/>
                        </a:spcAft>
                        <a:buNone/>
                      </a:pPr>
                      <a:r>
                        <a:rPr lang="en" sz="1500" u="none" strike="noStrike" cap="none" dirty="0">
                          <a:latin typeface="Open Sans Light"/>
                          <a:ea typeface="Open Sans Light"/>
                          <a:cs typeface="Open Sans Light"/>
                          <a:sym typeface="Open Sans Light"/>
                        </a:rPr>
                        <a:t>81%</a:t>
                      </a:r>
                      <a:endParaRPr sz="1500" dirty="0">
                        <a:latin typeface="Open Sans Light"/>
                        <a:ea typeface="Open Sans Light"/>
                        <a:cs typeface="Open Sans Light"/>
                        <a:sym typeface="Open Sans Light"/>
                      </a:endParaRPr>
                    </a:p>
                  </a:txBody>
                  <a:tcPr marL="91467" marR="91467" marT="45733" marB="45733" anchor="ctr"/>
                </a:tc>
                <a:tc>
                  <a:txBody>
                    <a:bodyPr/>
                    <a:lstStyle/>
                    <a:p>
                      <a:pPr marL="0" marR="0" lvl="0" indent="0" algn="l" rtl="0">
                        <a:spcBef>
                          <a:spcPts val="0"/>
                        </a:spcBef>
                        <a:spcAft>
                          <a:spcPts val="0"/>
                        </a:spcAft>
                        <a:buNone/>
                      </a:pPr>
                      <a:r>
                        <a:rPr lang="en" sz="1500" u="none" strike="noStrike" cap="none" dirty="0">
                          <a:latin typeface="Open Sans Light"/>
                          <a:ea typeface="Open Sans Light"/>
                          <a:cs typeface="Open Sans Light"/>
                          <a:sym typeface="Open Sans Light"/>
                        </a:rPr>
                        <a:t>78%</a:t>
                      </a:r>
                      <a:endParaRPr sz="1500" dirty="0">
                        <a:latin typeface="Open Sans Light"/>
                        <a:ea typeface="Open Sans Light"/>
                        <a:cs typeface="Open Sans Light"/>
                        <a:sym typeface="Open Sans Light"/>
                      </a:endParaRPr>
                    </a:p>
                  </a:txBody>
                  <a:tcPr marL="91467" marR="91467" marT="45733" marB="45733" anchor="ctr"/>
                </a:tc>
                <a:tc>
                  <a:txBody>
                    <a:bodyPr/>
                    <a:lstStyle/>
                    <a:p>
                      <a:pPr marL="0" lvl="0" indent="0" algn="l" rtl="0">
                        <a:spcBef>
                          <a:spcPts val="0"/>
                        </a:spcBef>
                        <a:spcAft>
                          <a:spcPts val="0"/>
                        </a:spcAft>
                        <a:buClr>
                          <a:schemeClr val="dk1"/>
                        </a:buClr>
                        <a:buSzPts val="1100"/>
                        <a:buFont typeface="Arial"/>
                        <a:buNone/>
                      </a:pPr>
                      <a:r>
                        <a:rPr lang="en-US" sz="1500" b="0" dirty="0"/>
                        <a:t>↑ </a:t>
                      </a:r>
                      <a:r>
                        <a:rPr lang="en" sz="1500" dirty="0">
                          <a:latin typeface="Open Sans Light"/>
                          <a:ea typeface="Open Sans Light"/>
                          <a:cs typeface="Open Sans Light"/>
                          <a:sym typeface="Open Sans Light"/>
                        </a:rPr>
                        <a:t>3% </a:t>
                      </a:r>
                      <a:endParaRPr sz="1500" dirty="0">
                        <a:latin typeface="Open Sans Light"/>
                        <a:ea typeface="Open Sans Light"/>
                        <a:cs typeface="Open Sans Light"/>
                        <a:sym typeface="Open Sans Light"/>
                      </a:endParaRPr>
                    </a:p>
                  </a:txBody>
                  <a:tcPr marL="91467" marR="91467" marT="45733" marB="45733" anchor="ctr"/>
                </a:tc>
                <a:extLst>
                  <a:ext uri="{0D108BD9-81ED-4DB2-BD59-A6C34878D82A}">
                    <a16:rowId xmlns:a16="http://schemas.microsoft.com/office/drawing/2014/main" val="10004"/>
                  </a:ext>
                </a:extLst>
              </a:tr>
            </a:tbl>
          </a:graphicData>
        </a:graphic>
      </p:graphicFrame>
      <p:grpSp>
        <p:nvGrpSpPr>
          <p:cNvPr id="82" name="Google Shape;82;p15"/>
          <p:cNvGrpSpPr/>
          <p:nvPr/>
        </p:nvGrpSpPr>
        <p:grpSpPr>
          <a:xfrm>
            <a:off x="5300416" y="3279720"/>
            <a:ext cx="969795" cy="3072809"/>
            <a:chOff x="-1753566" y="1668042"/>
            <a:chExt cx="4251000" cy="3497658"/>
          </a:xfrm>
        </p:grpSpPr>
        <p:sp>
          <p:nvSpPr>
            <p:cNvPr id="83" name="Google Shape;83;p15"/>
            <p:cNvSpPr txBox="1"/>
            <p:nvPr/>
          </p:nvSpPr>
          <p:spPr>
            <a:xfrm>
              <a:off x="0" y="1692300"/>
              <a:ext cx="669300" cy="3473400"/>
            </a:xfrm>
            <a:prstGeom prst="rect">
              <a:avLst/>
            </a:prstGeom>
            <a:solidFill>
              <a:srgbClr val="005E72">
                <a:alpha val="12840"/>
              </a:srgbClr>
            </a:solidFill>
            <a:ln>
              <a:noFill/>
            </a:ln>
          </p:spPr>
          <p:txBody>
            <a:bodyPr spcFirstLastPara="1" wrap="square" lIns="91433" tIns="45700" rIns="91433" bIns="45700" anchor="ctr" anchorCtr="0">
              <a:noAutofit/>
            </a:bodyPr>
            <a:lstStyle/>
            <a:p>
              <a:pPr algn="ctr"/>
              <a:endParaRPr sz="1467"/>
            </a:p>
          </p:txBody>
        </p:sp>
        <p:sp>
          <p:nvSpPr>
            <p:cNvPr id="84" name="Google Shape;84;p15"/>
            <p:cNvSpPr txBox="1"/>
            <p:nvPr/>
          </p:nvSpPr>
          <p:spPr>
            <a:xfrm>
              <a:off x="-1753566" y="1668042"/>
              <a:ext cx="4251000" cy="397098"/>
            </a:xfrm>
            <a:prstGeom prst="rect">
              <a:avLst/>
            </a:prstGeom>
            <a:noFill/>
            <a:ln>
              <a:noFill/>
            </a:ln>
          </p:spPr>
          <p:txBody>
            <a:bodyPr spcFirstLastPara="1" wrap="square" lIns="91433" tIns="91433" rIns="91433" bIns="91433" anchor="t" anchorCtr="0">
              <a:spAutoFit/>
            </a:bodyPr>
            <a:lstStyle/>
            <a:p>
              <a:pPr algn="ctr"/>
              <a:r>
                <a:rPr lang="en" sz="1067" b="1">
                  <a:solidFill>
                    <a:schemeClr val="dk2"/>
                  </a:solidFill>
                  <a:latin typeface="Open Sans"/>
                  <a:ea typeface="Open Sans"/>
                  <a:cs typeface="Open Sans"/>
                  <a:sym typeface="Open Sans"/>
                </a:rPr>
                <a:t>Survey 2</a:t>
              </a:r>
              <a:endParaRPr sz="1067"/>
            </a:p>
          </p:txBody>
        </p:sp>
      </p:grpSp>
      <p:sp>
        <p:nvSpPr>
          <p:cNvPr id="85" name="Google Shape;85;p15"/>
          <p:cNvSpPr txBox="1"/>
          <p:nvPr/>
        </p:nvSpPr>
        <p:spPr>
          <a:xfrm>
            <a:off x="1058076" y="2465951"/>
            <a:ext cx="10758800" cy="443249"/>
          </a:xfrm>
          <a:prstGeom prst="rect">
            <a:avLst/>
          </a:prstGeom>
          <a:noFill/>
          <a:ln>
            <a:noFill/>
          </a:ln>
        </p:spPr>
        <p:txBody>
          <a:bodyPr spcFirstLastPara="1" wrap="square" lIns="91433" tIns="91433" rIns="91433" bIns="91433" anchor="t" anchorCtr="0">
            <a:spAutoFit/>
          </a:bodyPr>
          <a:lstStyle/>
          <a:p>
            <a:pPr>
              <a:lnSpc>
                <a:spcPct val="90000"/>
              </a:lnSpc>
            </a:pPr>
            <a:r>
              <a:rPr lang="en" sz="1867" dirty="0">
                <a:solidFill>
                  <a:srgbClr val="005E72"/>
                </a:solidFill>
                <a:latin typeface="Open Sans SemiBold"/>
                <a:ea typeface="Open Sans SemiBold"/>
                <a:cs typeface="Open Sans SemiBold"/>
                <a:sym typeface="Open Sans SemiBold"/>
              </a:rPr>
              <a:t>Disease dynamics with indicators for tightening measures (▲) and loosening measures (▼)</a:t>
            </a:r>
            <a:endParaRPr sz="1867" dirty="0">
              <a:solidFill>
                <a:srgbClr val="005E72"/>
              </a:solidFill>
              <a:latin typeface="Open Sans SemiBold"/>
              <a:ea typeface="Open Sans SemiBold"/>
              <a:cs typeface="Open Sans SemiBold"/>
              <a:sym typeface="Open Sans SemiBold"/>
            </a:endParaRPr>
          </a:p>
        </p:txBody>
      </p:sp>
      <p:cxnSp>
        <p:nvCxnSpPr>
          <p:cNvPr id="86" name="Google Shape;86;p15"/>
          <p:cNvCxnSpPr/>
          <p:nvPr/>
        </p:nvCxnSpPr>
        <p:spPr>
          <a:xfrm>
            <a:off x="771325" y="2813008"/>
            <a:ext cx="10758800" cy="8000"/>
          </a:xfrm>
          <a:prstGeom prst="straightConnector1">
            <a:avLst/>
          </a:prstGeom>
          <a:noFill/>
          <a:ln w="9525" cap="flat" cmpd="sng">
            <a:solidFill>
              <a:srgbClr val="005E72"/>
            </a:solidFill>
            <a:prstDash val="solid"/>
            <a:round/>
            <a:headEnd type="none" w="med" len="med"/>
            <a:tailEnd type="none" w="med" len="med"/>
          </a:ln>
        </p:spPr>
      </p:cxnSp>
      <p:grpSp>
        <p:nvGrpSpPr>
          <p:cNvPr id="89" name="Google Shape;89;p15"/>
          <p:cNvGrpSpPr/>
          <p:nvPr/>
        </p:nvGrpSpPr>
        <p:grpSpPr>
          <a:xfrm>
            <a:off x="9593104" y="3290377"/>
            <a:ext cx="969795" cy="3072805"/>
            <a:chOff x="-1644277" y="1668047"/>
            <a:chExt cx="4251000" cy="3497653"/>
          </a:xfrm>
        </p:grpSpPr>
        <p:sp>
          <p:nvSpPr>
            <p:cNvPr id="90" name="Google Shape;90;p15"/>
            <p:cNvSpPr txBox="1"/>
            <p:nvPr/>
          </p:nvSpPr>
          <p:spPr>
            <a:xfrm>
              <a:off x="0" y="1692300"/>
              <a:ext cx="669300" cy="3473400"/>
            </a:xfrm>
            <a:prstGeom prst="rect">
              <a:avLst/>
            </a:prstGeom>
            <a:solidFill>
              <a:srgbClr val="005E72">
                <a:alpha val="12840"/>
              </a:srgbClr>
            </a:solidFill>
            <a:ln>
              <a:noFill/>
            </a:ln>
          </p:spPr>
          <p:txBody>
            <a:bodyPr spcFirstLastPara="1" wrap="square" lIns="91433" tIns="45700" rIns="91433" bIns="45700" anchor="ctr" anchorCtr="0">
              <a:noAutofit/>
            </a:bodyPr>
            <a:lstStyle/>
            <a:p>
              <a:pPr algn="ctr"/>
              <a:endParaRPr sz="1467"/>
            </a:p>
          </p:txBody>
        </p:sp>
        <p:sp>
          <p:nvSpPr>
            <p:cNvPr id="91" name="Google Shape;91;p15"/>
            <p:cNvSpPr txBox="1"/>
            <p:nvPr/>
          </p:nvSpPr>
          <p:spPr>
            <a:xfrm>
              <a:off x="-1644277" y="1668047"/>
              <a:ext cx="4251000" cy="397098"/>
            </a:xfrm>
            <a:prstGeom prst="rect">
              <a:avLst/>
            </a:prstGeom>
            <a:noFill/>
            <a:ln>
              <a:noFill/>
            </a:ln>
          </p:spPr>
          <p:txBody>
            <a:bodyPr spcFirstLastPara="1" wrap="square" lIns="91433" tIns="91433" rIns="91433" bIns="91433" anchor="t" anchorCtr="0">
              <a:spAutoFit/>
            </a:bodyPr>
            <a:lstStyle/>
            <a:p>
              <a:pPr algn="ctr"/>
              <a:r>
                <a:rPr lang="en" sz="1067" b="1">
                  <a:solidFill>
                    <a:schemeClr val="dk2"/>
                  </a:solidFill>
                  <a:latin typeface="Open Sans"/>
                  <a:ea typeface="Open Sans"/>
                  <a:cs typeface="Open Sans"/>
                  <a:sym typeface="Open Sans"/>
                </a:rPr>
                <a:t>Survey 3</a:t>
              </a:r>
              <a:endParaRPr sz="1067"/>
            </a:p>
          </p:txBody>
        </p:sp>
      </p:grpSp>
      <p:sp>
        <p:nvSpPr>
          <p:cNvPr id="15" name="Title 1">
            <a:extLst>
              <a:ext uri="{FF2B5EF4-FFF2-40B4-BE49-F238E27FC236}">
                <a16:creationId xmlns:a16="http://schemas.microsoft.com/office/drawing/2014/main" id="{774E8A20-9AA6-4547-B657-0FC515ABAFA6}"/>
              </a:ext>
            </a:extLst>
          </p:cNvPr>
          <p:cNvSpPr>
            <a:spLocks noGrp="1"/>
          </p:cNvSpPr>
          <p:nvPr>
            <p:ph type="title"/>
          </p:nvPr>
        </p:nvSpPr>
        <p:spPr>
          <a:xfrm>
            <a:off x="534881" y="736325"/>
            <a:ext cx="4472017" cy="1325563"/>
          </a:xfrm>
        </p:spPr>
        <p:txBody>
          <a:bodyPr>
            <a:normAutofit/>
          </a:bodyPr>
          <a:lstStyle/>
          <a:p>
            <a:r>
              <a:rPr lang="en-US" sz="4000" dirty="0"/>
              <a:t>Survey Trend Highlights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E3720C-7123-46AC-BE5C-47F362231A9F}"/>
              </a:ext>
            </a:extLst>
          </p:cNvPr>
          <p:cNvSpPr/>
          <p:nvPr/>
        </p:nvSpPr>
        <p:spPr>
          <a:xfrm>
            <a:off x="0" y="1714500"/>
            <a:ext cx="12192000" cy="2197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D43E2F1F-BE6F-48CB-A0ED-00292BE0AFEE}"/>
              </a:ext>
            </a:extLst>
          </p:cNvPr>
          <p:cNvSpPr txBox="1">
            <a:spLocks/>
          </p:cNvSpPr>
          <p:nvPr/>
        </p:nvSpPr>
        <p:spPr>
          <a:xfrm>
            <a:off x="662672" y="2163603"/>
            <a:ext cx="945922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400" dirty="0">
                <a:solidFill>
                  <a:srgbClr val="F4A62D"/>
                </a:solidFill>
                <a:latin typeface="HK Grotesk Black" panose="00000A00000000000000" pitchFamily="2" charset="0"/>
              </a:rPr>
              <a:t>Disease Dynamics and PHSM implementation</a:t>
            </a:r>
            <a:endParaRPr kumimoji="0" lang="en-US" sz="44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sp>
        <p:nvSpPr>
          <p:cNvPr id="14" name="Rectangle 13">
            <a:extLst>
              <a:ext uri="{FF2B5EF4-FFF2-40B4-BE49-F238E27FC236}">
                <a16:creationId xmlns:a16="http://schemas.microsoft.com/office/drawing/2014/main" id="{3F274A8B-FA0C-471D-8EC0-23D6C4CA9343}"/>
              </a:ext>
            </a:extLst>
          </p:cNvPr>
          <p:cNvSpPr/>
          <p:nvPr/>
        </p:nvSpPr>
        <p:spPr>
          <a:xfrm>
            <a:off x="777647" y="6426278"/>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cxnSp>
        <p:nvCxnSpPr>
          <p:cNvPr id="17" name="Straight Connector 16">
            <a:extLst>
              <a:ext uri="{FF2B5EF4-FFF2-40B4-BE49-F238E27FC236}">
                <a16:creationId xmlns:a16="http://schemas.microsoft.com/office/drawing/2014/main" id="{D0D33C4B-29CD-42F9-9829-4DA9B097108F}"/>
              </a:ext>
            </a:extLst>
          </p:cNvPr>
          <p:cNvCxnSpPr/>
          <p:nvPr/>
        </p:nvCxnSpPr>
        <p:spPr>
          <a:xfrm>
            <a:off x="777647" y="3468029"/>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63AF3EC-C2A5-4338-B9A8-4646EC2CDBFF}"/>
              </a:ext>
            </a:extLst>
          </p:cNvPr>
          <p:cNvPicPr>
            <a:picLocks noChangeAspect="1"/>
          </p:cNvPicPr>
          <p:nvPr/>
        </p:nvPicPr>
        <p:blipFill>
          <a:blip r:embed="rId3"/>
          <a:stretch>
            <a:fillRect/>
          </a:stretch>
        </p:blipFill>
        <p:spPr>
          <a:xfrm>
            <a:off x="-1" y="6313360"/>
            <a:ext cx="1710543" cy="397287"/>
          </a:xfrm>
          <a:prstGeom prst="rect">
            <a:avLst/>
          </a:prstGeom>
        </p:spPr>
      </p:pic>
    </p:spTree>
    <p:extLst>
      <p:ext uri="{BB962C8B-B14F-4D97-AF65-F5344CB8AC3E}">
        <p14:creationId xmlns:p14="http://schemas.microsoft.com/office/powerpoint/2010/main" val="1798272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6FAAD-6872-4BB1-BBF3-9DDE7B1DD5D3}"/>
              </a:ext>
            </a:extLst>
          </p:cNvPr>
          <p:cNvSpPr>
            <a:spLocks noGrp="1"/>
          </p:cNvSpPr>
          <p:nvPr>
            <p:ph type="title"/>
          </p:nvPr>
        </p:nvSpPr>
        <p:spPr/>
        <p:txBody>
          <a:bodyPr>
            <a:normAutofit/>
          </a:bodyPr>
          <a:lstStyle/>
          <a:p>
            <a:r>
              <a:rPr lang="en-US" sz="4000" dirty="0">
                <a:latin typeface="GT America"/>
              </a:rPr>
              <a:t>Situational Awareness</a:t>
            </a:r>
          </a:p>
        </p:txBody>
      </p:sp>
      <p:sp>
        <p:nvSpPr>
          <p:cNvPr id="8" name="TextBox 7">
            <a:extLst>
              <a:ext uri="{FF2B5EF4-FFF2-40B4-BE49-F238E27FC236}">
                <a16:creationId xmlns:a16="http://schemas.microsoft.com/office/drawing/2014/main" id="{16485E12-9543-4A65-BBA8-3A7CFCB54D37}"/>
              </a:ext>
            </a:extLst>
          </p:cNvPr>
          <p:cNvSpPr txBox="1"/>
          <p:nvPr/>
        </p:nvSpPr>
        <p:spPr>
          <a:xfrm>
            <a:off x="264441" y="1409654"/>
            <a:ext cx="11512638" cy="745076"/>
          </a:xfrm>
          <a:prstGeom prst="rect">
            <a:avLst/>
          </a:prstGeom>
          <a:noFill/>
        </p:spPr>
        <p:txBody>
          <a:bodyPr wrap="square">
            <a:spAutoFit/>
          </a:bodyPr>
          <a:lstStyle/>
          <a:p>
            <a:pPr>
              <a:lnSpc>
                <a:spcPts val="2600"/>
              </a:lnSpc>
            </a:pPr>
            <a:r>
              <a:rPr lang="en-US" sz="1800" b="1" dirty="0">
                <a:latin typeface="HK Grotesk Black"/>
                <a:ea typeface="+mn-lt"/>
                <a:cs typeface="+mn-lt"/>
              </a:rPr>
              <a:t>New cases began to rise slightly in December 2020 after most restrictions put in place during the first wave were loosened. Infrequent reporting of data helps explain the variation in the epidemic curve below.</a:t>
            </a:r>
            <a:endParaRPr lang="en-US" dirty="0">
              <a:latin typeface="HK Grotesk Black"/>
              <a:ea typeface="+mn-lt"/>
              <a:cs typeface="+mn-lt"/>
            </a:endParaRPr>
          </a:p>
        </p:txBody>
      </p:sp>
      <p:pic>
        <p:nvPicPr>
          <p:cNvPr id="11" name="Picture 10">
            <a:extLst>
              <a:ext uri="{FF2B5EF4-FFF2-40B4-BE49-F238E27FC236}">
                <a16:creationId xmlns:a16="http://schemas.microsoft.com/office/drawing/2014/main" id="{35AEF846-193A-4A0F-8D79-6E8870236141}"/>
              </a:ext>
            </a:extLst>
          </p:cNvPr>
          <p:cNvPicPr>
            <a:picLocks noChangeAspect="1"/>
          </p:cNvPicPr>
          <p:nvPr/>
        </p:nvPicPr>
        <p:blipFill>
          <a:blip r:embed="rId3"/>
          <a:stretch>
            <a:fillRect/>
          </a:stretch>
        </p:blipFill>
        <p:spPr>
          <a:xfrm>
            <a:off x="-1" y="6313360"/>
            <a:ext cx="1710543" cy="397287"/>
          </a:xfrm>
          <a:prstGeom prst="rect">
            <a:avLst/>
          </a:prstGeom>
        </p:spPr>
      </p:pic>
      <p:pic>
        <p:nvPicPr>
          <p:cNvPr id="4" name="Picture 3">
            <a:extLst>
              <a:ext uri="{FF2B5EF4-FFF2-40B4-BE49-F238E27FC236}">
                <a16:creationId xmlns:a16="http://schemas.microsoft.com/office/drawing/2014/main" id="{CAA239E7-5DD3-4A5A-A5FF-7EA46D84A856}"/>
              </a:ext>
            </a:extLst>
          </p:cNvPr>
          <p:cNvPicPr>
            <a:picLocks noChangeAspect="1"/>
          </p:cNvPicPr>
          <p:nvPr/>
        </p:nvPicPr>
        <p:blipFill>
          <a:blip r:embed="rId4"/>
          <a:stretch>
            <a:fillRect/>
          </a:stretch>
        </p:blipFill>
        <p:spPr>
          <a:xfrm>
            <a:off x="264440" y="2817360"/>
            <a:ext cx="2689300" cy="2833370"/>
          </a:xfrm>
          <a:prstGeom prst="rect">
            <a:avLst/>
          </a:prstGeom>
        </p:spPr>
      </p:pic>
      <p:pic>
        <p:nvPicPr>
          <p:cNvPr id="7" name="Graphic 6">
            <a:extLst>
              <a:ext uri="{FF2B5EF4-FFF2-40B4-BE49-F238E27FC236}">
                <a16:creationId xmlns:a16="http://schemas.microsoft.com/office/drawing/2014/main" id="{E2279419-3966-456D-B234-F33A0D14264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21429" y="1822678"/>
            <a:ext cx="9361714" cy="5035321"/>
          </a:xfrm>
          <a:prstGeom prst="rect">
            <a:avLst/>
          </a:prstGeom>
        </p:spPr>
      </p:pic>
    </p:spTree>
    <p:extLst>
      <p:ext uri="{BB962C8B-B14F-4D97-AF65-F5344CB8AC3E}">
        <p14:creationId xmlns:p14="http://schemas.microsoft.com/office/powerpoint/2010/main" val="38588904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bT52hb9WDlXLdt_Xkw2WZ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PSOS - Classical Template - 16x9">
  <a:themeElements>
    <a:clrScheme name="PERC">
      <a:dk1>
        <a:srgbClr val="005E72"/>
      </a:dk1>
      <a:lt1>
        <a:sysClr val="window" lastClr="FFFFFF"/>
      </a:lt1>
      <a:dk2>
        <a:srgbClr val="F4A62D"/>
      </a:dk2>
      <a:lt2>
        <a:srgbClr val="2C2C36"/>
      </a:lt2>
      <a:accent1>
        <a:srgbClr val="BA5C50"/>
      </a:accent1>
      <a:accent2>
        <a:srgbClr val="7D7D7D"/>
      </a:accent2>
      <a:accent3>
        <a:srgbClr val="F5C069"/>
      </a:accent3>
      <a:accent4>
        <a:srgbClr val="84329B"/>
      </a:accent4>
      <a:accent5>
        <a:srgbClr val="E4C7EC"/>
      </a:accent5>
      <a:accent6>
        <a:srgbClr val="BEDBFF"/>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14728</TotalTime>
  <Words>2016</Words>
  <Application>Microsoft Office PowerPoint</Application>
  <PresentationFormat>Widescreen</PresentationFormat>
  <Paragraphs>156</Paragraphs>
  <Slides>22</Slides>
  <Notes>18</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Office Theme</vt:lpstr>
      <vt:lpstr>1_Office Theme</vt:lpstr>
      <vt:lpstr>IPSOS - Classical Template - 16x9</vt:lpstr>
      <vt:lpstr>Finding the Balance:  Public Health and Social Measures in Liberia</vt:lpstr>
      <vt:lpstr>PERC Overview</vt:lpstr>
      <vt:lpstr>Table of Contents</vt:lpstr>
      <vt:lpstr>PowerPoint Presentation</vt:lpstr>
      <vt:lpstr>Highlights: February 2021 survey</vt:lpstr>
      <vt:lpstr>Highlights: August 2020 to February 2021 Trend</vt:lpstr>
      <vt:lpstr>Survey Trend Highlights</vt:lpstr>
      <vt:lpstr>PowerPoint Presentation</vt:lpstr>
      <vt:lpstr>Situational Awareness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the Balance:  Public Health and Social Measures in Uganda</dc:title>
  <dc:creator>Breanna van Loenen</dc:creator>
  <cp:lastModifiedBy>Breanna van Loenen</cp:lastModifiedBy>
  <cp:revision>100</cp:revision>
  <dcterms:created xsi:type="dcterms:W3CDTF">2021-03-03T19:18:52Z</dcterms:created>
  <dcterms:modified xsi:type="dcterms:W3CDTF">2021-03-24T15:05:24Z</dcterms:modified>
</cp:coreProperties>
</file>